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Lst>
  <p:sldIdLst>
    <p:sldId id="300" r:id="rId7"/>
    <p:sldId id="259" r:id="rId8"/>
    <p:sldId id="278" r:id="rId9"/>
    <p:sldId id="261" r:id="rId10"/>
    <p:sldId id="461" r:id="rId11"/>
    <p:sldId id="462" r:id="rId12"/>
    <p:sldId id="463" r:id="rId13"/>
    <p:sldId id="324" r:id="rId14"/>
    <p:sldId id="525" r:id="rId15"/>
    <p:sldId id="275" r:id="rId16"/>
    <p:sldId id="276" r:id="rId17"/>
    <p:sldId id="328" r:id="rId18"/>
    <p:sldId id="260" r:id="rId19"/>
    <p:sldId id="270" r:id="rId20"/>
    <p:sldId id="356" r:id="rId21"/>
    <p:sldId id="262" r:id="rId22"/>
    <p:sldId id="355" r:id="rId23"/>
    <p:sldId id="376" r:id="rId24"/>
    <p:sldId id="377" r:id="rId25"/>
    <p:sldId id="381" r:id="rId26"/>
    <p:sldId id="378" r:id="rId27"/>
    <p:sldId id="382" r:id="rId28"/>
    <p:sldId id="584" r:id="rId29"/>
    <p:sldId id="379" r:id="rId30"/>
    <p:sldId id="380" r:id="rId31"/>
    <p:sldId id="383" r:id="rId32"/>
    <p:sldId id="384" r:id="rId33"/>
    <p:sldId id="385" r:id="rId34"/>
    <p:sldId id="390" r:id="rId35"/>
    <p:sldId id="630" r:id="rId36"/>
    <p:sldId id="631" r:id="rId37"/>
    <p:sldId id="635" r:id="rId38"/>
    <p:sldId id="636" r:id="rId39"/>
    <p:sldId id="633" r:id="rId40"/>
    <p:sldId id="301" r:id="rId41"/>
  </p:sldIdLst>
  <p:sldSz cx="9144000" cy="5143500" type="screen16x9"/>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018DDD"/>
    <a:srgbClr val="595959"/>
    <a:srgbClr val="018DC9"/>
    <a:srgbClr val="7F7F7F"/>
    <a:srgbClr val="3468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38" d="100"/>
          <a:sy n="138" d="100"/>
        </p:scale>
        <p:origin x="114" y="192"/>
      </p:cViewPr>
      <p:guideLst>
        <p:guide orient="horz" pos="1710"/>
        <p:guide pos="287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098"/>
            <a:ext cx="7772400" cy="1102712"/>
          </a:xfr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371600" y="2915160"/>
            <a:ext cx="6400800" cy="131468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8035" indent="0" algn="ctr">
              <a:buNone/>
              <a:defRPr/>
            </a:lvl7pPr>
            <a:lvl8pPr marL="2400935" indent="0" algn="ctr">
              <a:buNone/>
              <a:defRPr/>
            </a:lvl8pPr>
            <a:lvl9pPr marL="2743835" indent="0" algn="ctr">
              <a:buNone/>
              <a:defRPr/>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92"/>
            <a:ext cx="1971675" cy="4359642"/>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28650" y="273892"/>
            <a:ext cx="5800725" cy="4359642"/>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098"/>
            <a:ext cx="7772400" cy="1102712"/>
          </a:xfr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371600" y="2915160"/>
            <a:ext cx="6400800" cy="131468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8035" indent="0" algn="ctr">
              <a:buNone/>
              <a:defRPr/>
            </a:lvl7pPr>
            <a:lvl8pPr marL="2400935" indent="0" algn="ctr">
              <a:buNone/>
              <a:defRPr/>
            </a:lvl8pPr>
            <a:lvl9pPr marL="2743835" indent="0" algn="ctr">
              <a:buNone/>
              <a:defRPr/>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710" y="3305754"/>
            <a:ext cx="7772400" cy="1021735"/>
          </a:xfrm>
        </p:spPr>
        <p:txBody>
          <a:bodyPr anchor="t"/>
          <a:lstStyle>
            <a:lvl1pPr algn="l">
              <a:defRPr sz="3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722710"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28650" y="1369458"/>
            <a:ext cx="3886200" cy="3264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29150" y="1369458"/>
            <a:ext cx="3886200" cy="3264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57200" y="1151536"/>
            <a:ext cx="4039791"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457200" y="1631442"/>
            <a:ext cx="4039791" cy="296398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44629" y="1151536"/>
            <a:ext cx="4042172"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44629" y="1631442"/>
            <a:ext cx="4042172" cy="296398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3"/>
            <a:ext cx="3008710" cy="871690"/>
          </a:xfrm>
        </p:spPr>
        <p:txBody>
          <a:bodyPr anchor="b"/>
          <a:lstStyle>
            <a:lvl1pPr algn="l">
              <a:defRPr sz="15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575447" y="204823"/>
            <a:ext cx="5111353"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457200" y="1076513"/>
            <a:ext cx="3008710"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1891" y="3601080"/>
            <a:ext cx="5486400" cy="425128"/>
          </a:xfrm>
        </p:spPr>
        <p:txBody>
          <a:bodyPr anchor="b"/>
          <a:lstStyle>
            <a:lvl1pPr algn="l">
              <a:defRPr sz="15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1791891" y="459662"/>
            <a:ext cx="5486400" cy="308664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1891"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92"/>
            <a:ext cx="1971675" cy="4359642"/>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28650" y="273892"/>
            <a:ext cx="5800725" cy="4359642"/>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098"/>
            <a:ext cx="7772400" cy="1102712"/>
          </a:xfr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371600" y="2915160"/>
            <a:ext cx="6400800" cy="131468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8035" indent="0" algn="ctr">
              <a:buNone/>
              <a:defRPr/>
            </a:lvl7pPr>
            <a:lvl8pPr marL="2400935" indent="0" algn="ctr">
              <a:buNone/>
              <a:defRPr/>
            </a:lvl8pPr>
            <a:lvl9pPr marL="2743835" indent="0" algn="ctr">
              <a:buNone/>
              <a:defRPr/>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710" y="3305754"/>
            <a:ext cx="7772400" cy="1021735"/>
          </a:xfrm>
        </p:spPr>
        <p:txBody>
          <a:bodyPr anchor="t"/>
          <a:lstStyle>
            <a:lvl1pPr algn="l">
              <a:defRPr sz="3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722710"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28650" y="1369458"/>
            <a:ext cx="3886200" cy="3264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29150" y="1369458"/>
            <a:ext cx="3886200" cy="3264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57200" y="1151536"/>
            <a:ext cx="4039791"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457200" y="1631442"/>
            <a:ext cx="4039791" cy="296398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44629" y="1151536"/>
            <a:ext cx="4042172"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44629" y="1631442"/>
            <a:ext cx="4042172" cy="296398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710" y="3305754"/>
            <a:ext cx="7772400" cy="1021735"/>
          </a:xfrm>
        </p:spPr>
        <p:txBody>
          <a:bodyPr anchor="t"/>
          <a:lstStyle>
            <a:lvl1pPr algn="l">
              <a:defRPr sz="3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722710"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3"/>
            <a:ext cx="3008710" cy="871690"/>
          </a:xfrm>
        </p:spPr>
        <p:txBody>
          <a:bodyPr anchor="b"/>
          <a:lstStyle>
            <a:lvl1pPr algn="l">
              <a:defRPr sz="15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575447" y="204823"/>
            <a:ext cx="5111353"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457200" y="1076513"/>
            <a:ext cx="3008710"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1891" y="3601080"/>
            <a:ext cx="5486400" cy="425128"/>
          </a:xfrm>
        </p:spPr>
        <p:txBody>
          <a:bodyPr anchor="b"/>
          <a:lstStyle>
            <a:lvl1pPr algn="l">
              <a:defRPr sz="15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1791891" y="459662"/>
            <a:ext cx="5486400" cy="308664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1891"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92"/>
            <a:ext cx="1971675" cy="4359642"/>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28650" y="273892"/>
            <a:ext cx="5800725" cy="4359642"/>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098"/>
            <a:ext cx="7772400" cy="1102712"/>
          </a:xfr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371600" y="2915160"/>
            <a:ext cx="6400800" cy="131468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8035" indent="0" algn="ctr">
              <a:buNone/>
              <a:defRPr/>
            </a:lvl7pPr>
            <a:lvl8pPr marL="2400935" indent="0" algn="ctr">
              <a:buNone/>
              <a:defRPr/>
            </a:lvl8pPr>
            <a:lvl9pPr marL="2743835" indent="0" algn="ctr">
              <a:buNone/>
              <a:defRPr/>
            </a:lvl9pPr>
          </a:lstStyle>
          <a:p>
            <a:pPr fontAlgn="base"/>
            <a:r>
              <a:rPr lang="zh-CN" altLang="en-US" strike="noStrike" noProof="1"/>
              <a:t>单击此处编辑母版副标题样式</a:t>
            </a:r>
            <a:endParaRPr lang="zh-CN" altLang="en-US" strike="noStrike" noProof="1"/>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710" y="3305754"/>
            <a:ext cx="7772400" cy="1021735"/>
          </a:xfrm>
        </p:spPr>
        <p:txBody>
          <a:bodyPr anchor="t"/>
          <a:lstStyle>
            <a:lvl1pPr algn="l">
              <a:defRPr sz="3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722710"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28650" y="1369458"/>
            <a:ext cx="3886200" cy="3264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29150" y="1369458"/>
            <a:ext cx="3886200" cy="3264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57200" y="1151536"/>
            <a:ext cx="4039791"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457200" y="1631442"/>
            <a:ext cx="4039791" cy="296398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44629" y="1151536"/>
            <a:ext cx="4042172"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44629" y="1631442"/>
            <a:ext cx="4042172" cy="296398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28650" y="1369458"/>
            <a:ext cx="3886200" cy="3264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29150" y="1369458"/>
            <a:ext cx="3886200" cy="3264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3"/>
            <a:ext cx="3008710" cy="871690"/>
          </a:xfrm>
        </p:spPr>
        <p:txBody>
          <a:bodyPr anchor="b"/>
          <a:lstStyle>
            <a:lvl1pPr algn="l">
              <a:defRPr sz="15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575447" y="204823"/>
            <a:ext cx="5111353"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457200" y="1076513"/>
            <a:ext cx="3008710"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1891" y="3601080"/>
            <a:ext cx="5486400" cy="425128"/>
          </a:xfrm>
        </p:spPr>
        <p:txBody>
          <a:bodyPr anchor="b"/>
          <a:lstStyle>
            <a:lvl1pPr algn="l">
              <a:defRPr sz="15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1791891" y="459662"/>
            <a:ext cx="5486400" cy="308664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1891"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92"/>
            <a:ext cx="1971675" cy="4359642"/>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28650" y="273892"/>
            <a:ext cx="5800725" cy="4359642"/>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098"/>
            <a:ext cx="7772400" cy="1102712"/>
          </a:xfr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371600" y="2915160"/>
            <a:ext cx="6400800" cy="131468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8035" indent="0" algn="ctr">
              <a:buNone/>
              <a:defRPr/>
            </a:lvl7pPr>
            <a:lvl8pPr marL="2400935" indent="0" algn="ctr">
              <a:buNone/>
              <a:defRPr/>
            </a:lvl8pPr>
            <a:lvl9pPr marL="2743835" indent="0" algn="ctr">
              <a:buNone/>
              <a:defRPr/>
            </a:lvl9pPr>
          </a:lstStyle>
          <a:p>
            <a:pPr fontAlgn="base"/>
            <a:r>
              <a:rPr lang="zh-CN" altLang="en-US" strike="noStrike" noProof="1"/>
              <a:t>单击此处编辑母版副标题样式</a:t>
            </a:r>
            <a:endParaRPr lang="zh-CN" altLang="en-US" strike="noStrike" noProof="1"/>
          </a:p>
        </p:txBody>
      </p:sp>
    </p:spTree>
  </p:cSld>
  <p:clrMapOvr>
    <a:masterClrMapping/>
  </p:clrMapOvr>
  <p:transition spd="slow" advClick="0" advTm="3000">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spd="slow" advClick="0" advTm="3000">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710" y="3305754"/>
            <a:ext cx="7772400" cy="1021735"/>
          </a:xfrm>
        </p:spPr>
        <p:txBody>
          <a:bodyPr anchor="t"/>
          <a:lstStyle>
            <a:lvl1pPr algn="l">
              <a:defRPr sz="3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722710"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fontAlgn="base"/>
            <a:r>
              <a:rPr lang="zh-CN" altLang="en-US" strike="noStrike" noProof="1"/>
              <a:t>单击此处编辑母版文本样式</a:t>
            </a:r>
            <a:endParaRPr lang="zh-CN" altLang="en-US" strike="noStrike" noProof="1"/>
          </a:p>
        </p:txBody>
      </p:sp>
    </p:spTree>
  </p:cSld>
  <p:clrMapOvr>
    <a:masterClrMapping/>
  </p:clrMapOvr>
  <p:transition spd="slow" advClick="0" advTm="3000">
    <p:wip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28650" y="1369458"/>
            <a:ext cx="3886200" cy="3264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29150" y="1369458"/>
            <a:ext cx="3886200" cy="3264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spd="slow" advClick="0" advTm="3000">
    <p:wip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57200" y="1151536"/>
            <a:ext cx="4039791"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457200" y="1631442"/>
            <a:ext cx="4039791" cy="296398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44629" y="1151536"/>
            <a:ext cx="4042172"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44629" y="1631442"/>
            <a:ext cx="4042172" cy="296398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spd="slow" advClick="0" advTm="3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57200" y="1151536"/>
            <a:ext cx="4039791"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457200" y="1631442"/>
            <a:ext cx="4039791" cy="296398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44629" y="1151536"/>
            <a:ext cx="4042172"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44629" y="1631442"/>
            <a:ext cx="4042172" cy="296398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Tree>
  </p:cSld>
  <p:clrMapOvr>
    <a:masterClrMapping/>
  </p:clrMapOvr>
  <p:transition spd="slow" advClick="0" advTm="3000">
    <p:wip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advClick="0" advTm="3000">
    <p:wip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3"/>
            <a:ext cx="3008710" cy="871690"/>
          </a:xfrm>
        </p:spPr>
        <p:txBody>
          <a:bodyPr anchor="b"/>
          <a:lstStyle>
            <a:lvl1pPr algn="l">
              <a:defRPr sz="15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575447" y="204823"/>
            <a:ext cx="5111353"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457200" y="1076513"/>
            <a:ext cx="3008710"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trike="noStrike" noProof="1"/>
              <a:t>单击此处编辑母版文本样式</a:t>
            </a:r>
            <a:endParaRPr lang="zh-CN" altLang="en-US" strike="noStrike" noProof="1"/>
          </a:p>
        </p:txBody>
      </p:sp>
    </p:spTree>
  </p:cSld>
  <p:clrMapOvr>
    <a:masterClrMapping/>
  </p:clrMapOvr>
  <p:transition spd="slow" advClick="0" advTm="3000">
    <p:wip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1891" y="3601080"/>
            <a:ext cx="5486400" cy="425128"/>
          </a:xfrm>
        </p:spPr>
        <p:txBody>
          <a:bodyPr anchor="b"/>
          <a:lstStyle>
            <a:lvl1pPr algn="l">
              <a:defRPr sz="15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1791891" y="459662"/>
            <a:ext cx="5486400" cy="308664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1891"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trike="noStrike" noProof="1"/>
              <a:t>单击此处编辑母版文本样式</a:t>
            </a:r>
            <a:endParaRPr lang="zh-CN" altLang="en-US" strike="noStrike" noProof="1"/>
          </a:p>
        </p:txBody>
      </p:sp>
    </p:spTree>
  </p:cSld>
  <p:clrMapOvr>
    <a:masterClrMapping/>
  </p:clrMapOvr>
  <p:transition spd="slow" advClick="0" advTm="3000">
    <p:wip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spd="slow" advClick="0" advTm="3000">
    <p:wip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92"/>
            <a:ext cx="1971675" cy="4359642"/>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28650" y="273892"/>
            <a:ext cx="5800725" cy="4359642"/>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spd="slow" advClick="0" advTm="3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3"/>
            <a:ext cx="3008710" cy="871690"/>
          </a:xfrm>
        </p:spPr>
        <p:txBody>
          <a:bodyPr anchor="b"/>
          <a:lstStyle>
            <a:lvl1pPr algn="l">
              <a:defRPr sz="15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575447" y="204823"/>
            <a:ext cx="5111353"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457200" y="1076513"/>
            <a:ext cx="3008710"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1891" y="3601080"/>
            <a:ext cx="5486400" cy="425128"/>
          </a:xfrm>
        </p:spPr>
        <p:txBody>
          <a:bodyPr anchor="b"/>
          <a:lstStyle>
            <a:lvl1pPr algn="l">
              <a:defRPr sz="15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1791891" y="459662"/>
            <a:ext cx="5486400" cy="308664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1891"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2.pn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9" Type="http://schemas.openxmlformats.org/officeDocument/2006/relationships/theme" Target="../theme/theme4.xml"/><Relationship Id="rId18" Type="http://schemas.openxmlformats.org/officeDocument/2006/relationships/image" Target="../media/image8.png"/><Relationship Id="rId17" Type="http://schemas.openxmlformats.org/officeDocument/2006/relationships/image" Target="../media/image7.png"/><Relationship Id="rId16" Type="http://schemas.openxmlformats.org/officeDocument/2006/relationships/image" Target="../media/image6.png"/><Relationship Id="rId15" Type="http://schemas.openxmlformats.org/officeDocument/2006/relationships/image" Target="../media/image5.png"/><Relationship Id="rId14" Type="http://schemas.openxmlformats.org/officeDocument/2006/relationships/image" Target="../media/image4.png"/><Relationship Id="rId13" Type="http://schemas.openxmlformats.org/officeDocument/2006/relationships/image" Target="../media/image3.png"/><Relationship Id="rId12" Type="http://schemas.openxmlformats.org/officeDocument/2006/relationships/image" Target="../media/image1.jpe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3" Type="http://schemas.openxmlformats.org/officeDocument/2006/relationships/theme" Target="../theme/theme5.xml"/><Relationship Id="rId12" Type="http://schemas.openxmlformats.org/officeDocument/2006/relationships/image" Target="../media/image2.png"/><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628650" y="273892"/>
            <a:ext cx="7886700" cy="994346"/>
          </a:xfrm>
          <a:prstGeom prst="rect">
            <a:avLst/>
          </a:prstGeom>
          <a:noFill/>
          <a:ln w="9525">
            <a:noFill/>
          </a:ln>
        </p:spPr>
        <p:txBody>
          <a:bodyPr anchor="ctr"/>
          <a:lstStyle/>
          <a:p>
            <a:pPr lvl="0"/>
            <a:r>
              <a:rPr lang="zh-CN" altLang="zh-CN" dirty="0"/>
              <a:t>单击此处编辑母版标题样式</a:t>
            </a:r>
            <a:endParaRPr lang="zh-CN" altLang="zh-CN" dirty="0"/>
          </a:p>
        </p:txBody>
      </p:sp>
      <p:sp>
        <p:nvSpPr>
          <p:cNvPr id="1027" name="文本占位符 2"/>
          <p:cNvSpPr>
            <a:spLocks noGrp="1"/>
          </p:cNvSpPr>
          <p:nvPr>
            <p:ph type="body"/>
          </p:nvPr>
        </p:nvSpPr>
        <p:spPr>
          <a:xfrm>
            <a:off x="628650" y="1369458"/>
            <a:ext cx="7886700" cy="3264075"/>
          </a:xfrm>
          <a:prstGeom prst="rect">
            <a:avLst/>
          </a:prstGeom>
          <a:noFill/>
          <a:ln w="9525">
            <a:noFill/>
          </a:ln>
        </p:spPr>
        <p:txBody>
          <a:bodyPr anchor="t"/>
          <a:lstStyle/>
          <a:p>
            <a:pPr lvl="0"/>
            <a:r>
              <a:rPr lang="zh-CN" altLang="zh-CN" dirty="0"/>
              <a:t>单击此处编辑母版文本样式</a:t>
            </a:r>
            <a:endParaRPr lang="zh-CN" altLang="zh-CN" dirty="0"/>
          </a:p>
          <a:p>
            <a:pPr lvl="1" indent="-228600"/>
            <a:r>
              <a:rPr lang="zh-CN" altLang="zh-CN" dirty="0"/>
              <a:t>第二级</a:t>
            </a:r>
            <a:endParaRPr lang="zh-CN" altLang="zh-CN" dirty="0"/>
          </a:p>
          <a:p>
            <a:pPr lvl="2" indent="-228600"/>
            <a:r>
              <a:rPr lang="zh-CN" altLang="zh-CN" dirty="0"/>
              <a:t>第三级</a:t>
            </a:r>
            <a:endParaRPr lang="zh-CN" altLang="zh-CN" dirty="0"/>
          </a:p>
          <a:p>
            <a:pPr lvl="3" indent="-228600"/>
            <a:r>
              <a:rPr lang="zh-CN" altLang="zh-CN" dirty="0"/>
              <a:t>第四级</a:t>
            </a:r>
            <a:endParaRPr lang="zh-CN" altLang="zh-CN" dirty="0"/>
          </a:p>
          <a:p>
            <a:pPr lvl="4" indent="-228600"/>
            <a:r>
              <a:rPr lang="zh-CN" altLang="zh-CN" dirty="0"/>
              <a:t>第五级</a:t>
            </a:r>
            <a:endParaRPr lang="zh-CN" altLang="zh-CN" dirty="0"/>
          </a:p>
        </p:txBody>
      </p:sp>
      <p:sp>
        <p:nvSpPr>
          <p:cNvPr id="1028" name="日期占位符 3"/>
          <p:cNvSpPr>
            <a:spLocks noGrp="1" noChangeArrowheads="1"/>
          </p:cNvSpPr>
          <p:nvPr>
            <p:ph type="dt" sz="half" idx="2"/>
          </p:nvPr>
        </p:nvSpPr>
        <p:spPr bwMode="auto">
          <a:xfrm>
            <a:off x="628650" y="4768097"/>
            <a:ext cx="2057400" cy="27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9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29" name="页脚占位符 4"/>
          <p:cNvSpPr>
            <a:spLocks noGrp="1" noChangeArrowheads="1"/>
          </p:cNvSpPr>
          <p:nvPr>
            <p:ph type="ftr" sz="quarter" idx="3"/>
          </p:nvPr>
        </p:nvSpPr>
        <p:spPr bwMode="auto">
          <a:xfrm>
            <a:off x="3028950" y="4768097"/>
            <a:ext cx="3086100" cy="27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9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30" name="灯片编号占位符 5"/>
          <p:cNvSpPr>
            <a:spLocks noGrp="1" noChangeArrowheads="1"/>
          </p:cNvSpPr>
          <p:nvPr>
            <p:ph type="sldNum" sz="quarter" idx="4"/>
          </p:nvPr>
        </p:nvSpPr>
        <p:spPr bwMode="auto">
          <a:xfrm>
            <a:off x="6457950" y="4768097"/>
            <a:ext cx="2057400" cy="27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33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171450" indent="-170815" algn="l"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defRPr>
      </a:lvl1pPr>
      <a:lvl2pPr marL="514350" indent="-170815" algn="l" rtl="0" eaLnBrk="0" fontAlgn="base" hangingPunct="0">
        <a:lnSpc>
          <a:spcPct val="90000"/>
        </a:lnSpc>
        <a:spcBef>
          <a:spcPts val="375"/>
        </a:spcBef>
        <a:spcAft>
          <a:spcPct val="0"/>
        </a:spcAft>
        <a:buFont typeface="Arial" panose="020B0604020202020204" pitchFamily="34" charset="0"/>
        <a:buChar char="•"/>
        <a:defRPr sz="1800">
          <a:solidFill>
            <a:schemeClr val="tx1"/>
          </a:solidFill>
          <a:latin typeface="+mn-lt"/>
          <a:ea typeface="+mn-ea"/>
        </a:defRPr>
      </a:lvl2pPr>
      <a:lvl3pPr marL="857250" indent="-170815" algn="l"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defRPr>
      </a:lvl3pPr>
      <a:lvl4pPr marL="1200150"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4pPr>
      <a:lvl5pPr marL="1543050"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5pPr>
      <a:lvl6pPr marL="1886585"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6pPr>
      <a:lvl7pPr marL="2229485"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7pPr>
      <a:lvl8pPr marL="2572385"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8pPr>
      <a:lvl9pPr marL="2915285"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a:xfrm>
            <a:off x="628650" y="273892"/>
            <a:ext cx="7886700" cy="994346"/>
          </a:xfrm>
          <a:prstGeom prst="rect">
            <a:avLst/>
          </a:prstGeom>
          <a:noFill/>
          <a:ln w="9525">
            <a:noFill/>
          </a:ln>
        </p:spPr>
        <p:txBody>
          <a:bodyPr anchor="ctr"/>
          <a:lstStyle/>
          <a:p>
            <a:pPr lvl="0"/>
            <a:r>
              <a:rPr lang="zh-CN" altLang="zh-CN" dirty="0"/>
              <a:t>单击此处编辑母版标题样式</a:t>
            </a:r>
            <a:endParaRPr lang="zh-CN" altLang="zh-CN" dirty="0"/>
          </a:p>
        </p:txBody>
      </p:sp>
      <p:sp>
        <p:nvSpPr>
          <p:cNvPr id="2051" name="文本占位符 2"/>
          <p:cNvSpPr>
            <a:spLocks noGrp="1"/>
          </p:cNvSpPr>
          <p:nvPr>
            <p:ph type="body"/>
          </p:nvPr>
        </p:nvSpPr>
        <p:spPr>
          <a:xfrm>
            <a:off x="628650" y="1369458"/>
            <a:ext cx="7886700" cy="3264075"/>
          </a:xfrm>
          <a:prstGeom prst="rect">
            <a:avLst/>
          </a:prstGeom>
          <a:noFill/>
          <a:ln w="9525">
            <a:noFill/>
          </a:ln>
        </p:spPr>
        <p:txBody>
          <a:bodyPr anchor="t"/>
          <a:lstStyle/>
          <a:p>
            <a:pPr lvl="0"/>
            <a:r>
              <a:rPr lang="zh-CN" altLang="zh-CN" dirty="0"/>
              <a:t>单击此处编辑母版文本样式</a:t>
            </a:r>
            <a:endParaRPr lang="zh-CN" altLang="zh-CN" dirty="0"/>
          </a:p>
          <a:p>
            <a:pPr lvl="1" indent="-228600"/>
            <a:r>
              <a:rPr lang="zh-CN" altLang="zh-CN" dirty="0"/>
              <a:t>第二级</a:t>
            </a:r>
            <a:endParaRPr lang="zh-CN" altLang="zh-CN" dirty="0"/>
          </a:p>
          <a:p>
            <a:pPr lvl="2" indent="-228600"/>
            <a:r>
              <a:rPr lang="zh-CN" altLang="zh-CN" dirty="0"/>
              <a:t>第三级</a:t>
            </a:r>
            <a:endParaRPr lang="zh-CN" altLang="zh-CN" dirty="0"/>
          </a:p>
          <a:p>
            <a:pPr lvl="3" indent="-228600"/>
            <a:r>
              <a:rPr lang="zh-CN" altLang="zh-CN" dirty="0"/>
              <a:t>第四级</a:t>
            </a:r>
            <a:endParaRPr lang="zh-CN" altLang="zh-CN" dirty="0"/>
          </a:p>
          <a:p>
            <a:pPr lvl="4" indent="-228600"/>
            <a:r>
              <a:rPr lang="zh-CN" altLang="zh-CN" dirty="0"/>
              <a:t>第五级</a:t>
            </a:r>
            <a:endParaRPr lang="zh-CN" altLang="zh-CN" dirty="0"/>
          </a:p>
        </p:txBody>
      </p:sp>
      <p:sp>
        <p:nvSpPr>
          <p:cNvPr id="2052" name="日期占位符 3"/>
          <p:cNvSpPr>
            <a:spLocks noGrp="1" noChangeArrowheads="1"/>
          </p:cNvSpPr>
          <p:nvPr>
            <p:ph type="dt" sz="half" idx="2"/>
          </p:nvPr>
        </p:nvSpPr>
        <p:spPr bwMode="auto">
          <a:xfrm>
            <a:off x="628650" y="4768097"/>
            <a:ext cx="2057400" cy="27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9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2053" name="页脚占位符 4"/>
          <p:cNvSpPr>
            <a:spLocks noGrp="1" noChangeArrowheads="1"/>
          </p:cNvSpPr>
          <p:nvPr>
            <p:ph type="ftr" sz="quarter" idx="3"/>
          </p:nvPr>
        </p:nvSpPr>
        <p:spPr bwMode="auto">
          <a:xfrm>
            <a:off x="3028950" y="4768097"/>
            <a:ext cx="3086100" cy="27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9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2054" name="灯片编号占位符 5"/>
          <p:cNvSpPr>
            <a:spLocks noGrp="1" noChangeArrowheads="1"/>
          </p:cNvSpPr>
          <p:nvPr>
            <p:ph type="sldNum" sz="quarter" idx="4"/>
          </p:nvPr>
        </p:nvSpPr>
        <p:spPr bwMode="auto">
          <a:xfrm>
            <a:off x="6457950" y="4768097"/>
            <a:ext cx="2057400" cy="27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90000"/>
        </a:lnSpc>
        <a:spcBef>
          <a:spcPct val="0"/>
        </a:spcBef>
        <a:spcAft>
          <a:spcPct val="0"/>
        </a:spcAft>
        <a:defRPr sz="33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171450" indent="-170815" algn="l"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defRPr>
      </a:lvl1pPr>
      <a:lvl2pPr marL="514350" indent="-170815" algn="l" rtl="0" eaLnBrk="0" fontAlgn="base" hangingPunct="0">
        <a:lnSpc>
          <a:spcPct val="90000"/>
        </a:lnSpc>
        <a:spcBef>
          <a:spcPts val="375"/>
        </a:spcBef>
        <a:spcAft>
          <a:spcPct val="0"/>
        </a:spcAft>
        <a:buFont typeface="Arial" panose="020B0604020202020204" pitchFamily="34" charset="0"/>
        <a:buChar char="•"/>
        <a:defRPr sz="1800">
          <a:solidFill>
            <a:schemeClr val="tx1"/>
          </a:solidFill>
          <a:latin typeface="+mn-lt"/>
          <a:ea typeface="+mn-ea"/>
        </a:defRPr>
      </a:lvl2pPr>
      <a:lvl3pPr marL="857250" indent="-170815" algn="l"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defRPr>
      </a:lvl3pPr>
      <a:lvl4pPr marL="1200150"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4pPr>
      <a:lvl5pPr marL="1543050"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5pPr>
      <a:lvl6pPr marL="1886585"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6pPr>
      <a:lvl7pPr marL="2229485"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7pPr>
      <a:lvl8pPr marL="2572385"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8pPr>
      <a:lvl9pPr marL="2915285"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3074" name="标题占位符 1"/>
          <p:cNvSpPr>
            <a:spLocks noGrp="1"/>
          </p:cNvSpPr>
          <p:nvPr>
            <p:ph type="title"/>
          </p:nvPr>
        </p:nvSpPr>
        <p:spPr>
          <a:xfrm>
            <a:off x="628650" y="273892"/>
            <a:ext cx="7886700" cy="994346"/>
          </a:xfrm>
          <a:prstGeom prst="rect">
            <a:avLst/>
          </a:prstGeom>
          <a:noFill/>
          <a:ln w="9525">
            <a:noFill/>
          </a:ln>
        </p:spPr>
        <p:txBody>
          <a:bodyPr anchor="ctr"/>
          <a:lstStyle/>
          <a:p>
            <a:pPr lvl="0"/>
            <a:r>
              <a:rPr lang="zh-CN" altLang="zh-CN" dirty="0"/>
              <a:t>单击此处编辑母版标题样式</a:t>
            </a:r>
            <a:endParaRPr lang="zh-CN" altLang="zh-CN" dirty="0"/>
          </a:p>
        </p:txBody>
      </p:sp>
      <p:sp>
        <p:nvSpPr>
          <p:cNvPr id="3075" name="文本占位符 2"/>
          <p:cNvSpPr>
            <a:spLocks noGrp="1"/>
          </p:cNvSpPr>
          <p:nvPr>
            <p:ph type="body"/>
          </p:nvPr>
        </p:nvSpPr>
        <p:spPr>
          <a:xfrm>
            <a:off x="628650" y="1369458"/>
            <a:ext cx="7886700" cy="3264075"/>
          </a:xfrm>
          <a:prstGeom prst="rect">
            <a:avLst/>
          </a:prstGeom>
          <a:noFill/>
          <a:ln w="9525">
            <a:noFill/>
          </a:ln>
        </p:spPr>
        <p:txBody>
          <a:bodyPr anchor="t"/>
          <a:lstStyle/>
          <a:p>
            <a:pPr lvl="0"/>
            <a:r>
              <a:rPr lang="zh-CN" altLang="zh-CN" dirty="0"/>
              <a:t>单击此处编辑母版文本样式</a:t>
            </a:r>
            <a:endParaRPr lang="zh-CN" altLang="zh-CN" dirty="0"/>
          </a:p>
          <a:p>
            <a:pPr lvl="1" indent="-228600"/>
            <a:r>
              <a:rPr lang="zh-CN" altLang="zh-CN" dirty="0"/>
              <a:t>第二级</a:t>
            </a:r>
            <a:endParaRPr lang="zh-CN" altLang="zh-CN" dirty="0"/>
          </a:p>
          <a:p>
            <a:pPr lvl="2" indent="-228600"/>
            <a:r>
              <a:rPr lang="zh-CN" altLang="zh-CN" dirty="0"/>
              <a:t>第三级</a:t>
            </a:r>
            <a:endParaRPr lang="zh-CN" altLang="zh-CN" dirty="0"/>
          </a:p>
          <a:p>
            <a:pPr lvl="3" indent="-228600"/>
            <a:r>
              <a:rPr lang="zh-CN" altLang="zh-CN" dirty="0"/>
              <a:t>第四级</a:t>
            </a:r>
            <a:endParaRPr lang="zh-CN" altLang="zh-CN" dirty="0"/>
          </a:p>
          <a:p>
            <a:pPr lvl="4" indent="-228600"/>
            <a:r>
              <a:rPr lang="zh-CN" altLang="zh-CN" dirty="0"/>
              <a:t>第五级</a:t>
            </a:r>
            <a:endParaRPr lang="zh-CN" altLang="zh-CN" dirty="0"/>
          </a:p>
        </p:txBody>
      </p:sp>
      <p:sp>
        <p:nvSpPr>
          <p:cNvPr id="3076" name="日期占位符 3"/>
          <p:cNvSpPr>
            <a:spLocks noGrp="1" noChangeArrowheads="1"/>
          </p:cNvSpPr>
          <p:nvPr>
            <p:ph type="dt" sz="half" idx="2"/>
          </p:nvPr>
        </p:nvSpPr>
        <p:spPr bwMode="auto">
          <a:xfrm>
            <a:off x="628650" y="4768097"/>
            <a:ext cx="2057400" cy="27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9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077" name="页脚占位符 4"/>
          <p:cNvSpPr>
            <a:spLocks noGrp="1" noChangeArrowheads="1"/>
          </p:cNvSpPr>
          <p:nvPr>
            <p:ph type="ftr" sz="quarter" idx="3"/>
          </p:nvPr>
        </p:nvSpPr>
        <p:spPr bwMode="auto">
          <a:xfrm>
            <a:off x="3028950" y="4768097"/>
            <a:ext cx="3086100" cy="27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9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078" name="灯片编号占位符 5"/>
          <p:cNvSpPr>
            <a:spLocks noGrp="1" noChangeArrowheads="1"/>
          </p:cNvSpPr>
          <p:nvPr>
            <p:ph type="sldNum" sz="quarter" idx="4"/>
          </p:nvPr>
        </p:nvSpPr>
        <p:spPr bwMode="auto">
          <a:xfrm>
            <a:off x="6457950" y="4768097"/>
            <a:ext cx="2057400" cy="27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0" fontAlgn="base" hangingPunct="0">
        <a:lnSpc>
          <a:spcPct val="90000"/>
        </a:lnSpc>
        <a:spcBef>
          <a:spcPct val="0"/>
        </a:spcBef>
        <a:spcAft>
          <a:spcPct val="0"/>
        </a:spcAft>
        <a:defRPr sz="33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171450" indent="-170815" algn="l"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defRPr>
      </a:lvl1pPr>
      <a:lvl2pPr marL="514350" indent="-170815" algn="l" rtl="0" eaLnBrk="0" fontAlgn="base" hangingPunct="0">
        <a:lnSpc>
          <a:spcPct val="90000"/>
        </a:lnSpc>
        <a:spcBef>
          <a:spcPts val="375"/>
        </a:spcBef>
        <a:spcAft>
          <a:spcPct val="0"/>
        </a:spcAft>
        <a:buFont typeface="Arial" panose="020B0604020202020204" pitchFamily="34" charset="0"/>
        <a:buChar char="•"/>
        <a:defRPr sz="1800">
          <a:solidFill>
            <a:schemeClr val="tx1"/>
          </a:solidFill>
          <a:latin typeface="+mn-lt"/>
          <a:ea typeface="+mn-ea"/>
        </a:defRPr>
      </a:lvl2pPr>
      <a:lvl3pPr marL="857250" indent="-170815" algn="l"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defRPr>
      </a:lvl3pPr>
      <a:lvl4pPr marL="1200150"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4pPr>
      <a:lvl5pPr marL="1543050"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5pPr>
      <a:lvl6pPr marL="1886585"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6pPr>
      <a:lvl7pPr marL="2229485"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7pPr>
      <a:lvl8pPr marL="2572385"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8pPr>
      <a:lvl9pPr marL="2915285"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pic>
        <p:nvPicPr>
          <p:cNvPr id="4098" name="图片 6"/>
          <p:cNvPicPr>
            <a:picLocks noChangeAspect="1"/>
          </p:cNvPicPr>
          <p:nvPr userDrawn="1"/>
        </p:nvPicPr>
        <p:blipFill>
          <a:blip r:embed="rId13"/>
          <a:srcRect b="9627"/>
          <a:stretch>
            <a:fillRect/>
          </a:stretch>
        </p:blipFill>
        <p:spPr>
          <a:xfrm>
            <a:off x="0" y="0"/>
            <a:ext cx="9136856" cy="5144400"/>
          </a:xfrm>
          <a:prstGeom prst="rect">
            <a:avLst/>
          </a:prstGeom>
          <a:noFill/>
          <a:ln w="9525">
            <a:noFill/>
          </a:ln>
        </p:spPr>
      </p:pic>
      <p:pic>
        <p:nvPicPr>
          <p:cNvPr id="4099" name="图片 7"/>
          <p:cNvPicPr>
            <a:picLocks noChangeAspect="1"/>
          </p:cNvPicPr>
          <p:nvPr userDrawn="1"/>
        </p:nvPicPr>
        <p:blipFill>
          <a:blip r:embed="rId14"/>
          <a:srcRect t="45770" r="70099" b="31741"/>
          <a:stretch>
            <a:fillRect/>
          </a:stretch>
        </p:blipFill>
        <p:spPr>
          <a:xfrm>
            <a:off x="0" y="869308"/>
            <a:ext cx="7410450" cy="3907125"/>
          </a:xfrm>
          <a:prstGeom prst="rect">
            <a:avLst/>
          </a:prstGeom>
          <a:noFill/>
          <a:ln w="9525">
            <a:noFill/>
          </a:ln>
        </p:spPr>
      </p:pic>
      <p:pic>
        <p:nvPicPr>
          <p:cNvPr id="4100" name="图片 8"/>
          <p:cNvPicPr>
            <a:picLocks noChangeAspect="1"/>
          </p:cNvPicPr>
          <p:nvPr userDrawn="1"/>
        </p:nvPicPr>
        <p:blipFill>
          <a:blip r:embed="rId15"/>
          <a:srcRect l="30122" t="26865" r="53189" b="37447"/>
          <a:stretch>
            <a:fillRect/>
          </a:stretch>
        </p:blipFill>
        <p:spPr>
          <a:xfrm>
            <a:off x="8621316" y="107175"/>
            <a:ext cx="334565" cy="385830"/>
          </a:xfrm>
          <a:prstGeom prst="rect">
            <a:avLst/>
          </a:prstGeom>
          <a:noFill/>
          <a:ln w="9525">
            <a:noFill/>
          </a:ln>
        </p:spPr>
      </p:pic>
      <p:sp>
        <p:nvSpPr>
          <p:cNvPr id="4101" name="矩形 9"/>
          <p:cNvSpPr>
            <a:spLocks noChangeArrowheads="1"/>
          </p:cNvSpPr>
          <p:nvPr/>
        </p:nvSpPr>
        <p:spPr bwMode="auto">
          <a:xfrm>
            <a:off x="8379619" y="239358"/>
            <a:ext cx="194072" cy="194106"/>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pic>
        <p:nvPicPr>
          <p:cNvPr id="4102" name="直接连接符 10"/>
          <p:cNvPicPr/>
          <p:nvPr userDrawn="1"/>
        </p:nvPicPr>
        <p:blipFill>
          <a:blip r:embed="rId16"/>
          <a:stretch>
            <a:fillRect/>
          </a:stretch>
        </p:blipFill>
        <p:spPr>
          <a:xfrm>
            <a:off x="6309122" y="191725"/>
            <a:ext cx="2062163" cy="78595"/>
          </a:xfrm>
          <a:prstGeom prst="rect">
            <a:avLst/>
          </a:prstGeom>
          <a:noFill/>
          <a:ln w="9525">
            <a:noFill/>
          </a:ln>
        </p:spPr>
      </p:pic>
      <p:pic>
        <p:nvPicPr>
          <p:cNvPr id="4103" name="直接连接符 11"/>
          <p:cNvPicPr/>
          <p:nvPr userDrawn="1"/>
        </p:nvPicPr>
        <p:blipFill>
          <a:blip r:embed="rId16"/>
          <a:stretch>
            <a:fillRect/>
          </a:stretch>
        </p:blipFill>
        <p:spPr>
          <a:xfrm>
            <a:off x="6318647" y="278655"/>
            <a:ext cx="2062163" cy="78595"/>
          </a:xfrm>
          <a:prstGeom prst="rect">
            <a:avLst/>
          </a:prstGeom>
          <a:noFill/>
          <a:ln w="9525">
            <a:noFill/>
          </a:ln>
        </p:spPr>
      </p:pic>
      <p:sp>
        <p:nvSpPr>
          <p:cNvPr id="4104" name="矩形 12"/>
          <p:cNvSpPr>
            <a:spLocks noChangeArrowheads="1"/>
          </p:cNvSpPr>
          <p:nvPr/>
        </p:nvSpPr>
        <p:spPr bwMode="auto">
          <a:xfrm>
            <a:off x="176213" y="521585"/>
            <a:ext cx="8791575" cy="4464435"/>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pic>
        <p:nvPicPr>
          <p:cNvPr id="4105" name="图片 13"/>
          <p:cNvPicPr>
            <a:picLocks noChangeAspect="1"/>
          </p:cNvPicPr>
          <p:nvPr userDrawn="1"/>
        </p:nvPicPr>
        <p:blipFill>
          <a:blip r:embed="rId17"/>
          <a:srcRect l="16840" t="29579" r="1982" b="24695"/>
          <a:stretch>
            <a:fillRect/>
          </a:stretch>
        </p:blipFill>
        <p:spPr>
          <a:xfrm>
            <a:off x="23813" y="90503"/>
            <a:ext cx="614363" cy="641860"/>
          </a:xfrm>
          <a:prstGeom prst="rect">
            <a:avLst/>
          </a:prstGeom>
          <a:noFill/>
          <a:ln w="9525">
            <a:noFill/>
          </a:ln>
        </p:spPr>
      </p:pic>
      <p:pic>
        <p:nvPicPr>
          <p:cNvPr id="4106" name="图片 14"/>
          <p:cNvPicPr>
            <a:picLocks noChangeAspect="1"/>
          </p:cNvPicPr>
          <p:nvPr userDrawn="1"/>
        </p:nvPicPr>
        <p:blipFill>
          <a:blip r:embed="rId18"/>
          <a:srcRect l="23882" t="16560" r="28087"/>
          <a:stretch>
            <a:fillRect/>
          </a:stretch>
        </p:blipFill>
        <p:spPr>
          <a:xfrm>
            <a:off x="-16669" y="4123857"/>
            <a:ext cx="1615679" cy="1514740"/>
          </a:xfrm>
          <a:prstGeom prst="rect">
            <a:avLst/>
          </a:prstGeom>
          <a:noFill/>
          <a:ln w="9525">
            <a:noFill/>
          </a:ln>
        </p:spPr>
      </p:pic>
      <p:sp>
        <p:nvSpPr>
          <p:cNvPr id="4107" name="标题占位符 1"/>
          <p:cNvSpPr>
            <a:spLocks noGrp="1"/>
          </p:cNvSpPr>
          <p:nvPr>
            <p:ph type="title"/>
          </p:nvPr>
        </p:nvSpPr>
        <p:spPr>
          <a:xfrm>
            <a:off x="628650" y="273892"/>
            <a:ext cx="7886700" cy="994346"/>
          </a:xfrm>
          <a:prstGeom prst="rect">
            <a:avLst/>
          </a:prstGeom>
          <a:noFill/>
          <a:ln w="9525">
            <a:noFill/>
          </a:ln>
        </p:spPr>
        <p:txBody>
          <a:bodyPr anchor="ctr"/>
          <a:lstStyle/>
          <a:p>
            <a:pPr lvl="0"/>
            <a:r>
              <a:rPr lang="zh-CN" altLang="zh-CN" dirty="0"/>
              <a:t>单击此处编辑母版标题样式</a:t>
            </a:r>
            <a:endParaRPr lang="zh-CN" altLang="zh-CN" dirty="0"/>
          </a:p>
        </p:txBody>
      </p:sp>
      <p:sp>
        <p:nvSpPr>
          <p:cNvPr id="4108" name="文本占位符 2"/>
          <p:cNvSpPr>
            <a:spLocks noGrp="1"/>
          </p:cNvSpPr>
          <p:nvPr>
            <p:ph type="body"/>
          </p:nvPr>
        </p:nvSpPr>
        <p:spPr>
          <a:xfrm>
            <a:off x="628650" y="1369458"/>
            <a:ext cx="7886700" cy="3264075"/>
          </a:xfrm>
          <a:prstGeom prst="rect">
            <a:avLst/>
          </a:prstGeom>
          <a:noFill/>
          <a:ln w="9525">
            <a:noFill/>
          </a:ln>
        </p:spPr>
        <p:txBody>
          <a:bodyPr anchor="t"/>
          <a:lstStyle/>
          <a:p>
            <a:pPr lvl="0"/>
            <a:r>
              <a:rPr lang="zh-CN" altLang="zh-CN" dirty="0"/>
              <a:t>单击此处编辑母版文本样式</a:t>
            </a:r>
            <a:endParaRPr lang="zh-CN" altLang="zh-CN" dirty="0"/>
          </a:p>
          <a:p>
            <a:pPr lvl="1" indent="-228600"/>
            <a:r>
              <a:rPr lang="zh-CN" altLang="zh-CN" dirty="0"/>
              <a:t>第二级</a:t>
            </a:r>
            <a:endParaRPr lang="zh-CN" altLang="zh-CN" dirty="0"/>
          </a:p>
          <a:p>
            <a:pPr lvl="2" indent="-228600"/>
            <a:r>
              <a:rPr lang="zh-CN" altLang="zh-CN" dirty="0"/>
              <a:t>第三级</a:t>
            </a:r>
            <a:endParaRPr lang="zh-CN" altLang="zh-CN" dirty="0"/>
          </a:p>
          <a:p>
            <a:pPr lvl="3" indent="-228600"/>
            <a:r>
              <a:rPr lang="zh-CN" altLang="zh-CN" dirty="0"/>
              <a:t>第四级</a:t>
            </a:r>
            <a:endParaRPr lang="zh-CN" altLang="zh-CN" dirty="0"/>
          </a:p>
          <a:p>
            <a:pPr lvl="4" indent="-228600"/>
            <a:r>
              <a:rPr lang="zh-CN" altLang="zh-CN" dirty="0"/>
              <a:t>第五级</a:t>
            </a:r>
            <a:endParaRPr lang="zh-CN" altLang="zh-CN"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eaLnBrk="0" fontAlgn="base" hangingPunct="0">
        <a:lnSpc>
          <a:spcPct val="90000"/>
        </a:lnSpc>
        <a:spcBef>
          <a:spcPct val="0"/>
        </a:spcBef>
        <a:spcAft>
          <a:spcPct val="0"/>
        </a:spcAft>
        <a:defRPr sz="33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171450" indent="-170815" algn="l"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defRPr>
      </a:lvl1pPr>
      <a:lvl2pPr marL="514350" indent="-170815" algn="l" rtl="0" eaLnBrk="0" fontAlgn="base" hangingPunct="0">
        <a:lnSpc>
          <a:spcPct val="90000"/>
        </a:lnSpc>
        <a:spcBef>
          <a:spcPts val="375"/>
        </a:spcBef>
        <a:spcAft>
          <a:spcPct val="0"/>
        </a:spcAft>
        <a:buFont typeface="Arial" panose="020B0604020202020204" pitchFamily="34" charset="0"/>
        <a:buChar char="•"/>
        <a:defRPr sz="1800">
          <a:solidFill>
            <a:schemeClr val="tx1"/>
          </a:solidFill>
          <a:latin typeface="+mn-lt"/>
          <a:ea typeface="+mn-ea"/>
        </a:defRPr>
      </a:lvl2pPr>
      <a:lvl3pPr marL="857250" indent="-170815" algn="l"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defRPr>
      </a:lvl3pPr>
      <a:lvl4pPr marL="1200150"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4pPr>
      <a:lvl5pPr marL="1543050"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5pPr>
      <a:lvl6pPr marL="1886585"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6pPr>
      <a:lvl7pPr marL="2229485"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7pPr>
      <a:lvl8pPr marL="2572385"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8pPr>
      <a:lvl9pPr marL="2915285"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5122" name="标题占位符 1"/>
          <p:cNvSpPr>
            <a:spLocks noGrp="1"/>
          </p:cNvSpPr>
          <p:nvPr>
            <p:ph type="title"/>
          </p:nvPr>
        </p:nvSpPr>
        <p:spPr>
          <a:xfrm>
            <a:off x="628650" y="273892"/>
            <a:ext cx="7886700" cy="994346"/>
          </a:xfrm>
          <a:prstGeom prst="rect">
            <a:avLst/>
          </a:prstGeom>
          <a:noFill/>
          <a:ln w="9525">
            <a:noFill/>
          </a:ln>
        </p:spPr>
        <p:txBody>
          <a:bodyPr anchor="ctr"/>
          <a:lstStyle/>
          <a:p>
            <a:pPr lvl="0"/>
            <a:r>
              <a:rPr lang="zh-CN" altLang="zh-CN" dirty="0"/>
              <a:t>单击此处编辑母版标题样式</a:t>
            </a:r>
            <a:endParaRPr lang="zh-CN" altLang="zh-CN" dirty="0"/>
          </a:p>
        </p:txBody>
      </p:sp>
      <p:sp>
        <p:nvSpPr>
          <p:cNvPr id="5123" name="文本占位符 2"/>
          <p:cNvSpPr>
            <a:spLocks noGrp="1"/>
          </p:cNvSpPr>
          <p:nvPr>
            <p:ph type="body"/>
          </p:nvPr>
        </p:nvSpPr>
        <p:spPr>
          <a:xfrm>
            <a:off x="628650" y="1369458"/>
            <a:ext cx="7886700" cy="3264075"/>
          </a:xfrm>
          <a:prstGeom prst="rect">
            <a:avLst/>
          </a:prstGeom>
          <a:noFill/>
          <a:ln w="9525">
            <a:noFill/>
          </a:ln>
        </p:spPr>
        <p:txBody>
          <a:bodyPr anchor="t"/>
          <a:lstStyle/>
          <a:p>
            <a:pPr lvl="0"/>
            <a:r>
              <a:rPr lang="zh-CN" altLang="zh-CN" dirty="0"/>
              <a:t>单击此处编辑母版文本样式</a:t>
            </a:r>
            <a:endParaRPr lang="zh-CN" altLang="zh-CN" dirty="0"/>
          </a:p>
          <a:p>
            <a:pPr lvl="1" indent="-228600"/>
            <a:r>
              <a:rPr lang="zh-CN" altLang="zh-CN" dirty="0"/>
              <a:t>第二级</a:t>
            </a:r>
            <a:endParaRPr lang="zh-CN" altLang="zh-CN" dirty="0"/>
          </a:p>
          <a:p>
            <a:pPr lvl="2" indent="-228600"/>
            <a:r>
              <a:rPr lang="zh-CN" altLang="zh-CN" dirty="0"/>
              <a:t>第三级</a:t>
            </a:r>
            <a:endParaRPr lang="zh-CN" altLang="zh-CN" dirty="0"/>
          </a:p>
          <a:p>
            <a:pPr lvl="3" indent="-228600"/>
            <a:r>
              <a:rPr lang="zh-CN" altLang="zh-CN" dirty="0"/>
              <a:t>第四级</a:t>
            </a:r>
            <a:endParaRPr lang="zh-CN" altLang="zh-CN" dirty="0"/>
          </a:p>
          <a:p>
            <a:pPr lvl="4" indent="-228600"/>
            <a:r>
              <a:rPr lang="zh-CN" altLang="zh-CN" dirty="0"/>
              <a:t>第五级</a:t>
            </a:r>
            <a:endParaRPr lang="zh-CN" altLang="zh-CN"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advClick="0" advTm="3000">
    <p:wipe/>
  </p:transition>
  <p:hf sldNum="0" hdr="0" ftr="0" dt="0"/>
  <p:txStyles>
    <p:titleStyle>
      <a:lvl1pPr algn="l" rtl="0" eaLnBrk="0" fontAlgn="base" hangingPunct="0">
        <a:lnSpc>
          <a:spcPct val="90000"/>
        </a:lnSpc>
        <a:spcBef>
          <a:spcPct val="0"/>
        </a:spcBef>
        <a:spcAft>
          <a:spcPct val="0"/>
        </a:spcAft>
        <a:defRPr sz="33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171450" indent="-170815" algn="l"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defRPr>
      </a:lvl1pPr>
      <a:lvl2pPr marL="514350" indent="-170815" algn="l" rtl="0" eaLnBrk="0" fontAlgn="base" hangingPunct="0">
        <a:lnSpc>
          <a:spcPct val="90000"/>
        </a:lnSpc>
        <a:spcBef>
          <a:spcPts val="375"/>
        </a:spcBef>
        <a:spcAft>
          <a:spcPct val="0"/>
        </a:spcAft>
        <a:buFont typeface="Arial" panose="020B0604020202020204" pitchFamily="34" charset="0"/>
        <a:buChar char="•"/>
        <a:defRPr sz="1800">
          <a:solidFill>
            <a:schemeClr val="tx1"/>
          </a:solidFill>
          <a:latin typeface="+mn-lt"/>
          <a:ea typeface="+mn-ea"/>
        </a:defRPr>
      </a:lvl2pPr>
      <a:lvl3pPr marL="857250" indent="-170815" algn="l"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defRPr>
      </a:lvl3pPr>
      <a:lvl4pPr marL="1200150"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4pPr>
      <a:lvl5pPr marL="1543050"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5pPr>
      <a:lvl6pPr marL="1886585"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6pPr>
      <a:lvl7pPr marL="2229485"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7pPr>
      <a:lvl8pPr marL="2572385"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8pPr>
      <a:lvl9pPr marL="2915285"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7.jpeg"/><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image" Target="../media/image21.png"/><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image" Target="../media/image24.png"/><Relationship Id="rId1"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image" Target="../media/image26.png"/><Relationship Id="rId1"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image" Target="../media/image30.png"/><Relationship Id="rId1"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image" Target="../media/image31.png"/><Relationship Id="rId1" Type="http://schemas.openxmlformats.org/officeDocument/2006/relationships/tags" Target="../tags/tag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74791" y="-419518"/>
            <a:ext cx="1149581" cy="991018"/>
            <a:chOff x="7867650" y="287030"/>
            <a:chExt cx="2647950" cy="2282716"/>
          </a:xfrm>
        </p:grpSpPr>
        <p:sp>
          <p:nvSpPr>
            <p:cNvPr id="11" name="六边形 10"/>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六边形 11"/>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311034" y="-914818"/>
            <a:ext cx="1149581" cy="991018"/>
            <a:chOff x="7867650" y="287030"/>
            <a:chExt cx="2647950" cy="2282716"/>
          </a:xfrm>
        </p:grpSpPr>
        <p:sp>
          <p:nvSpPr>
            <p:cNvPr id="14" name="六边形 13"/>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1206384" y="-419518"/>
            <a:ext cx="1149581" cy="991018"/>
            <a:chOff x="7867650" y="287030"/>
            <a:chExt cx="2647950" cy="2282716"/>
          </a:xfrm>
        </p:grpSpPr>
        <p:sp>
          <p:nvSpPr>
            <p:cNvPr id="17" name="六边形 16"/>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六边形 17"/>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2127952" y="-914818"/>
            <a:ext cx="1149581" cy="991018"/>
            <a:chOff x="7867650" y="287030"/>
            <a:chExt cx="2647950" cy="2282716"/>
          </a:xfrm>
        </p:grpSpPr>
        <p:sp>
          <p:nvSpPr>
            <p:cNvPr id="20" name="六边形 19"/>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六边形 20"/>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3944870" y="-914818"/>
            <a:ext cx="1149581" cy="991018"/>
            <a:chOff x="7867650" y="287030"/>
            <a:chExt cx="2647950" cy="2282716"/>
          </a:xfrm>
        </p:grpSpPr>
        <p:sp>
          <p:nvSpPr>
            <p:cNvPr id="23" name="六边形 22"/>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六边形 23"/>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5761788" y="-914818"/>
            <a:ext cx="1149581" cy="991018"/>
            <a:chOff x="7867650" y="287030"/>
            <a:chExt cx="2647950" cy="2282716"/>
          </a:xfrm>
        </p:grpSpPr>
        <p:sp>
          <p:nvSpPr>
            <p:cNvPr id="26" name="六边形 25"/>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六边形 26"/>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7578706" y="-914818"/>
            <a:ext cx="1149581" cy="991018"/>
            <a:chOff x="7867650" y="287030"/>
            <a:chExt cx="2647950" cy="2282716"/>
          </a:xfrm>
        </p:grpSpPr>
        <p:sp>
          <p:nvSpPr>
            <p:cNvPr id="29" name="六边形 28"/>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六边形 29"/>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3036411" y="-419518"/>
            <a:ext cx="1149581" cy="991018"/>
            <a:chOff x="7867650" y="287030"/>
            <a:chExt cx="2647950" cy="2282716"/>
          </a:xfrm>
        </p:grpSpPr>
        <p:sp>
          <p:nvSpPr>
            <p:cNvPr id="32" name="六边形 31"/>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六边形 32"/>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4866438" y="-419518"/>
            <a:ext cx="1149581" cy="991018"/>
            <a:chOff x="7867650" y="287030"/>
            <a:chExt cx="2647950" cy="2282716"/>
          </a:xfrm>
        </p:grpSpPr>
        <p:sp>
          <p:nvSpPr>
            <p:cNvPr id="35" name="六边形 34"/>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六边形 35"/>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6696465" y="-419518"/>
            <a:ext cx="1149581" cy="991018"/>
            <a:chOff x="7867650" y="287030"/>
            <a:chExt cx="2647950" cy="2282716"/>
          </a:xfrm>
        </p:grpSpPr>
        <p:sp>
          <p:nvSpPr>
            <p:cNvPr id="38" name="六边形 37"/>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六边形 38"/>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8526492" y="-419518"/>
            <a:ext cx="1149581" cy="991018"/>
            <a:chOff x="7867650" y="287030"/>
            <a:chExt cx="2647950" cy="2282716"/>
          </a:xfrm>
        </p:grpSpPr>
        <p:sp>
          <p:nvSpPr>
            <p:cNvPr id="41" name="六边形 40"/>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六边形 41"/>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574791" y="609600"/>
            <a:ext cx="1149581" cy="991018"/>
            <a:chOff x="7867650" y="287030"/>
            <a:chExt cx="2647950" cy="2282716"/>
          </a:xfrm>
        </p:grpSpPr>
        <p:sp>
          <p:nvSpPr>
            <p:cNvPr id="44" name="六边形 43"/>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六边形 44"/>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574791" y="1638718"/>
            <a:ext cx="1149581" cy="991018"/>
            <a:chOff x="7867650" y="287030"/>
            <a:chExt cx="2647950" cy="2282716"/>
          </a:xfrm>
        </p:grpSpPr>
        <p:sp>
          <p:nvSpPr>
            <p:cNvPr id="47" name="六边形 46"/>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六边形 47"/>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574791" y="2667836"/>
            <a:ext cx="1149581" cy="991018"/>
            <a:chOff x="7867650" y="287030"/>
            <a:chExt cx="2647950" cy="2282716"/>
          </a:xfrm>
        </p:grpSpPr>
        <p:sp>
          <p:nvSpPr>
            <p:cNvPr id="50" name="六边形 49"/>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六边形 50"/>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574791" y="3696954"/>
            <a:ext cx="1149581" cy="991018"/>
            <a:chOff x="7867650" y="287030"/>
            <a:chExt cx="2647950" cy="2282716"/>
          </a:xfrm>
        </p:grpSpPr>
        <p:sp>
          <p:nvSpPr>
            <p:cNvPr id="53" name="六边形 52"/>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六边形 53"/>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5" name="组合 54"/>
          <p:cNvGrpSpPr/>
          <p:nvPr/>
        </p:nvGrpSpPr>
        <p:grpSpPr>
          <a:xfrm>
            <a:off x="-574791" y="4726072"/>
            <a:ext cx="1149581" cy="991018"/>
            <a:chOff x="7867650" y="287030"/>
            <a:chExt cx="2647950" cy="2282716"/>
          </a:xfrm>
        </p:grpSpPr>
        <p:sp>
          <p:nvSpPr>
            <p:cNvPr id="56" name="六边形 55"/>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六边形 56"/>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8526492" y="609600"/>
            <a:ext cx="1149581" cy="991018"/>
            <a:chOff x="7867650" y="287030"/>
            <a:chExt cx="2647950" cy="2282716"/>
          </a:xfrm>
        </p:grpSpPr>
        <p:sp>
          <p:nvSpPr>
            <p:cNvPr id="59" name="六边形 58"/>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六边形 59"/>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8526492" y="1638718"/>
            <a:ext cx="1149581" cy="991018"/>
            <a:chOff x="7867650" y="287030"/>
            <a:chExt cx="2647950" cy="2282716"/>
          </a:xfrm>
        </p:grpSpPr>
        <p:sp>
          <p:nvSpPr>
            <p:cNvPr id="62" name="六边形 61"/>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六边形 62"/>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4" name="组合 63"/>
          <p:cNvGrpSpPr/>
          <p:nvPr/>
        </p:nvGrpSpPr>
        <p:grpSpPr>
          <a:xfrm>
            <a:off x="8526492" y="2667836"/>
            <a:ext cx="1149581" cy="991018"/>
            <a:chOff x="7867650" y="287030"/>
            <a:chExt cx="2647950" cy="2282716"/>
          </a:xfrm>
        </p:grpSpPr>
        <p:sp>
          <p:nvSpPr>
            <p:cNvPr id="65" name="六边形 64"/>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六边形 65"/>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7" name="组合 66"/>
          <p:cNvGrpSpPr/>
          <p:nvPr/>
        </p:nvGrpSpPr>
        <p:grpSpPr>
          <a:xfrm>
            <a:off x="8526492" y="3696954"/>
            <a:ext cx="1149581" cy="991018"/>
            <a:chOff x="7867650" y="287030"/>
            <a:chExt cx="2647950" cy="2282716"/>
          </a:xfrm>
        </p:grpSpPr>
        <p:sp>
          <p:nvSpPr>
            <p:cNvPr id="68" name="六边形 67"/>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六边形 68"/>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 name="组合 69"/>
          <p:cNvGrpSpPr/>
          <p:nvPr/>
        </p:nvGrpSpPr>
        <p:grpSpPr>
          <a:xfrm>
            <a:off x="344372" y="4225844"/>
            <a:ext cx="1149581" cy="991018"/>
            <a:chOff x="7867650" y="287030"/>
            <a:chExt cx="2647950" cy="2282716"/>
          </a:xfrm>
        </p:grpSpPr>
        <p:sp>
          <p:nvSpPr>
            <p:cNvPr id="71" name="六边形 70"/>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六边形 71"/>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p:cNvGrpSpPr/>
          <p:nvPr/>
        </p:nvGrpSpPr>
        <p:grpSpPr>
          <a:xfrm>
            <a:off x="1239722" y="4721144"/>
            <a:ext cx="1149581" cy="991018"/>
            <a:chOff x="7867650" y="287030"/>
            <a:chExt cx="2647950" cy="2282716"/>
          </a:xfrm>
        </p:grpSpPr>
        <p:sp>
          <p:nvSpPr>
            <p:cNvPr id="74" name="六边形 73"/>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六边形 77"/>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9" name="组合 78"/>
          <p:cNvGrpSpPr/>
          <p:nvPr/>
        </p:nvGrpSpPr>
        <p:grpSpPr>
          <a:xfrm>
            <a:off x="2161290" y="4225844"/>
            <a:ext cx="1149581" cy="991018"/>
            <a:chOff x="7867650" y="287030"/>
            <a:chExt cx="2647950" cy="2282716"/>
          </a:xfrm>
        </p:grpSpPr>
        <p:sp>
          <p:nvSpPr>
            <p:cNvPr id="80" name="六边形 79"/>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六边形 80"/>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2" name="组合 81"/>
          <p:cNvGrpSpPr/>
          <p:nvPr/>
        </p:nvGrpSpPr>
        <p:grpSpPr>
          <a:xfrm>
            <a:off x="3978208" y="4225844"/>
            <a:ext cx="1149581" cy="991018"/>
            <a:chOff x="7867650" y="287030"/>
            <a:chExt cx="2647950" cy="2282716"/>
          </a:xfrm>
        </p:grpSpPr>
        <p:sp>
          <p:nvSpPr>
            <p:cNvPr id="83" name="六边形 82"/>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六边形 83"/>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5" name="组合 84"/>
          <p:cNvGrpSpPr/>
          <p:nvPr/>
        </p:nvGrpSpPr>
        <p:grpSpPr>
          <a:xfrm>
            <a:off x="5795126" y="4225844"/>
            <a:ext cx="1149581" cy="991018"/>
            <a:chOff x="7867650" y="287030"/>
            <a:chExt cx="2647950" cy="2282716"/>
          </a:xfrm>
        </p:grpSpPr>
        <p:sp>
          <p:nvSpPr>
            <p:cNvPr id="86" name="六边形 85"/>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六边形 86"/>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8" name="组合 87"/>
          <p:cNvGrpSpPr/>
          <p:nvPr/>
        </p:nvGrpSpPr>
        <p:grpSpPr>
          <a:xfrm>
            <a:off x="7612044" y="4225844"/>
            <a:ext cx="1149581" cy="991018"/>
            <a:chOff x="7867650" y="287030"/>
            <a:chExt cx="2647950" cy="2282716"/>
          </a:xfrm>
        </p:grpSpPr>
        <p:sp>
          <p:nvSpPr>
            <p:cNvPr id="89" name="六边形 88"/>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六边形 89"/>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1" name="组合 90"/>
          <p:cNvGrpSpPr/>
          <p:nvPr/>
        </p:nvGrpSpPr>
        <p:grpSpPr>
          <a:xfrm>
            <a:off x="3069749" y="4721144"/>
            <a:ext cx="1149581" cy="991018"/>
            <a:chOff x="7867650" y="287030"/>
            <a:chExt cx="2647950" cy="2282716"/>
          </a:xfrm>
        </p:grpSpPr>
        <p:sp>
          <p:nvSpPr>
            <p:cNvPr id="92" name="六边形 91"/>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六边形 92"/>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4" name="组合 93"/>
          <p:cNvGrpSpPr/>
          <p:nvPr/>
        </p:nvGrpSpPr>
        <p:grpSpPr>
          <a:xfrm>
            <a:off x="4899776" y="4721144"/>
            <a:ext cx="1149581" cy="991018"/>
            <a:chOff x="7867650" y="287030"/>
            <a:chExt cx="2647950" cy="2282716"/>
          </a:xfrm>
        </p:grpSpPr>
        <p:sp>
          <p:nvSpPr>
            <p:cNvPr id="95" name="六边形 94"/>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六边形 95"/>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7" name="组合 96"/>
          <p:cNvGrpSpPr/>
          <p:nvPr/>
        </p:nvGrpSpPr>
        <p:grpSpPr>
          <a:xfrm>
            <a:off x="6729803" y="4721144"/>
            <a:ext cx="1149581" cy="991018"/>
            <a:chOff x="7867650" y="287030"/>
            <a:chExt cx="2647950" cy="2282716"/>
          </a:xfrm>
        </p:grpSpPr>
        <p:sp>
          <p:nvSpPr>
            <p:cNvPr id="98" name="六边形 97"/>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六边形 98"/>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0" name="组合 99"/>
          <p:cNvGrpSpPr/>
          <p:nvPr/>
        </p:nvGrpSpPr>
        <p:grpSpPr>
          <a:xfrm>
            <a:off x="8526492" y="4726072"/>
            <a:ext cx="1149581" cy="991018"/>
            <a:chOff x="7867650" y="287030"/>
            <a:chExt cx="2647950" cy="2282716"/>
          </a:xfrm>
        </p:grpSpPr>
        <p:sp>
          <p:nvSpPr>
            <p:cNvPr id="101" name="六边形 100"/>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六边形 101"/>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04" name="直接连接符 103"/>
          <p:cNvCxnSpPr/>
          <p:nvPr/>
        </p:nvCxnSpPr>
        <p:spPr>
          <a:xfrm>
            <a:off x="4463780" y="3113076"/>
            <a:ext cx="3745670" cy="0"/>
          </a:xfrm>
          <a:prstGeom prst="line">
            <a:avLst/>
          </a:prstGeom>
          <a:ln w="9525">
            <a:gradFill flip="none" rotWithShape="1">
              <a:gsLst>
                <a:gs pos="55000">
                  <a:schemeClr val="accent1">
                    <a:lumMod val="0"/>
                    <a:lumOff val="100000"/>
                  </a:schemeClr>
                </a:gs>
                <a:gs pos="100000">
                  <a:schemeClr val="bg1">
                    <a:lumMod val="85000"/>
                  </a:schemeClr>
                </a:gs>
                <a:gs pos="0">
                  <a:schemeClr val="bg1">
                    <a:lumMod val="8500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105" name="组合 104"/>
          <p:cNvGrpSpPr/>
          <p:nvPr/>
        </p:nvGrpSpPr>
        <p:grpSpPr>
          <a:xfrm>
            <a:off x="974952" y="3014804"/>
            <a:ext cx="814498" cy="828187"/>
            <a:chOff x="7634609" y="235689"/>
            <a:chExt cx="1450728" cy="1475110"/>
          </a:xfrm>
        </p:grpSpPr>
        <p:pic>
          <p:nvPicPr>
            <p:cNvPr id="106" name="图片 10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634609" y="235689"/>
              <a:ext cx="1450728" cy="1475110"/>
            </a:xfrm>
            <a:prstGeom prst="rect">
              <a:avLst/>
            </a:prstGeom>
            <a:effectLst>
              <a:outerShdw blurRad="50800" dist="38100" dir="8100000" algn="tr" rotWithShape="0">
                <a:prstClr val="black">
                  <a:alpha val="40000"/>
                </a:prstClr>
              </a:outerShdw>
            </a:effectLst>
          </p:spPr>
        </p:pic>
        <p:grpSp>
          <p:nvGrpSpPr>
            <p:cNvPr id="107" name="组合 106"/>
            <p:cNvGrpSpPr/>
            <p:nvPr/>
          </p:nvGrpSpPr>
          <p:grpSpPr>
            <a:xfrm>
              <a:off x="8069461" y="812113"/>
              <a:ext cx="581025" cy="322262"/>
              <a:chOff x="2282826" y="1428750"/>
              <a:chExt cx="581025" cy="322262"/>
            </a:xfrm>
          </p:grpSpPr>
          <p:sp>
            <p:nvSpPr>
              <p:cNvPr id="108" name="Freeform 58"/>
              <p:cNvSpPr>
                <a:spLocks noEditPoints="1"/>
              </p:cNvSpPr>
              <p:nvPr/>
            </p:nvSpPr>
            <p:spPr bwMode="auto">
              <a:xfrm>
                <a:off x="2282826" y="1431925"/>
                <a:ext cx="173038" cy="311150"/>
              </a:xfrm>
              <a:custGeom>
                <a:avLst/>
                <a:gdLst>
                  <a:gd name="T0" fmla="*/ 36 w 46"/>
                  <a:gd name="T1" fmla="*/ 0 h 82"/>
                  <a:gd name="T2" fmla="*/ 10 w 46"/>
                  <a:gd name="T3" fmla="*/ 0 h 82"/>
                  <a:gd name="T4" fmla="*/ 0 w 46"/>
                  <a:gd name="T5" fmla="*/ 9 h 82"/>
                  <a:gd name="T6" fmla="*/ 0 w 46"/>
                  <a:gd name="T7" fmla="*/ 73 h 82"/>
                  <a:gd name="T8" fmla="*/ 10 w 46"/>
                  <a:gd name="T9" fmla="*/ 82 h 82"/>
                  <a:gd name="T10" fmla="*/ 36 w 46"/>
                  <a:gd name="T11" fmla="*/ 82 h 82"/>
                  <a:gd name="T12" fmla="*/ 46 w 46"/>
                  <a:gd name="T13" fmla="*/ 73 h 82"/>
                  <a:gd name="T14" fmla="*/ 46 w 46"/>
                  <a:gd name="T15" fmla="*/ 9 h 82"/>
                  <a:gd name="T16" fmla="*/ 36 w 46"/>
                  <a:gd name="T17" fmla="*/ 0 h 82"/>
                  <a:gd name="T18" fmla="*/ 24 w 46"/>
                  <a:gd name="T19" fmla="*/ 71 h 82"/>
                  <a:gd name="T20" fmla="*/ 23 w 46"/>
                  <a:gd name="T21" fmla="*/ 71 h 82"/>
                  <a:gd name="T22" fmla="*/ 19 w 46"/>
                  <a:gd name="T23" fmla="*/ 67 h 82"/>
                  <a:gd name="T24" fmla="*/ 23 w 46"/>
                  <a:gd name="T25" fmla="*/ 63 h 82"/>
                  <a:gd name="T26" fmla="*/ 24 w 46"/>
                  <a:gd name="T27" fmla="*/ 63 h 82"/>
                  <a:gd name="T28" fmla="*/ 28 w 46"/>
                  <a:gd name="T29" fmla="*/ 67 h 82"/>
                  <a:gd name="T30" fmla="*/ 24 w 46"/>
                  <a:gd name="T31" fmla="*/ 71 h 82"/>
                  <a:gd name="T32" fmla="*/ 36 w 46"/>
                  <a:gd name="T33" fmla="*/ 26 h 82"/>
                  <a:gd name="T34" fmla="*/ 10 w 46"/>
                  <a:gd name="T35" fmla="*/ 26 h 82"/>
                  <a:gd name="T36" fmla="*/ 7 w 46"/>
                  <a:gd name="T37" fmla="*/ 23 h 82"/>
                  <a:gd name="T38" fmla="*/ 10 w 46"/>
                  <a:gd name="T39" fmla="*/ 20 h 82"/>
                  <a:gd name="T40" fmla="*/ 36 w 46"/>
                  <a:gd name="T41" fmla="*/ 20 h 82"/>
                  <a:gd name="T42" fmla="*/ 39 w 46"/>
                  <a:gd name="T43" fmla="*/ 23 h 82"/>
                  <a:gd name="T44" fmla="*/ 36 w 46"/>
                  <a:gd name="T45" fmla="*/ 26 h 82"/>
                  <a:gd name="T46" fmla="*/ 36 w 46"/>
                  <a:gd name="T47" fmla="*/ 16 h 82"/>
                  <a:gd name="T48" fmla="*/ 10 w 46"/>
                  <a:gd name="T49" fmla="*/ 16 h 82"/>
                  <a:gd name="T50" fmla="*/ 7 w 46"/>
                  <a:gd name="T51" fmla="*/ 13 h 82"/>
                  <a:gd name="T52" fmla="*/ 10 w 46"/>
                  <a:gd name="T53" fmla="*/ 10 h 82"/>
                  <a:gd name="T54" fmla="*/ 36 w 46"/>
                  <a:gd name="T55" fmla="*/ 10 h 82"/>
                  <a:gd name="T56" fmla="*/ 39 w 46"/>
                  <a:gd name="T57" fmla="*/ 13 h 82"/>
                  <a:gd name="T58" fmla="*/ 36 w 46"/>
                  <a:gd name="T59" fmla="*/ 1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82">
                    <a:moveTo>
                      <a:pt x="36" y="0"/>
                    </a:moveTo>
                    <a:cubicBezTo>
                      <a:pt x="10" y="0"/>
                      <a:pt x="10" y="0"/>
                      <a:pt x="10" y="0"/>
                    </a:cubicBezTo>
                    <a:cubicBezTo>
                      <a:pt x="5" y="0"/>
                      <a:pt x="0" y="4"/>
                      <a:pt x="0" y="9"/>
                    </a:cubicBezTo>
                    <a:cubicBezTo>
                      <a:pt x="0" y="73"/>
                      <a:pt x="0" y="73"/>
                      <a:pt x="0" y="73"/>
                    </a:cubicBezTo>
                    <a:cubicBezTo>
                      <a:pt x="0" y="78"/>
                      <a:pt x="5" y="82"/>
                      <a:pt x="10" y="82"/>
                    </a:cubicBezTo>
                    <a:cubicBezTo>
                      <a:pt x="36" y="82"/>
                      <a:pt x="36" y="82"/>
                      <a:pt x="36" y="82"/>
                    </a:cubicBezTo>
                    <a:cubicBezTo>
                      <a:pt x="41" y="82"/>
                      <a:pt x="46" y="78"/>
                      <a:pt x="46" y="73"/>
                    </a:cubicBezTo>
                    <a:cubicBezTo>
                      <a:pt x="46" y="9"/>
                      <a:pt x="46" y="9"/>
                      <a:pt x="46" y="9"/>
                    </a:cubicBezTo>
                    <a:cubicBezTo>
                      <a:pt x="46" y="4"/>
                      <a:pt x="41" y="0"/>
                      <a:pt x="36" y="0"/>
                    </a:cubicBezTo>
                    <a:close/>
                    <a:moveTo>
                      <a:pt x="24" y="71"/>
                    </a:moveTo>
                    <a:cubicBezTo>
                      <a:pt x="23" y="71"/>
                      <a:pt x="23" y="71"/>
                      <a:pt x="23" y="71"/>
                    </a:cubicBezTo>
                    <a:cubicBezTo>
                      <a:pt x="21" y="71"/>
                      <a:pt x="19" y="69"/>
                      <a:pt x="19" y="67"/>
                    </a:cubicBezTo>
                    <a:cubicBezTo>
                      <a:pt x="19" y="65"/>
                      <a:pt x="21" y="63"/>
                      <a:pt x="23" y="63"/>
                    </a:cubicBezTo>
                    <a:cubicBezTo>
                      <a:pt x="24" y="63"/>
                      <a:pt x="24" y="63"/>
                      <a:pt x="24" y="63"/>
                    </a:cubicBezTo>
                    <a:cubicBezTo>
                      <a:pt x="26" y="63"/>
                      <a:pt x="28" y="65"/>
                      <a:pt x="28" y="67"/>
                    </a:cubicBezTo>
                    <a:cubicBezTo>
                      <a:pt x="28" y="69"/>
                      <a:pt x="26" y="71"/>
                      <a:pt x="24" y="71"/>
                    </a:cubicBezTo>
                    <a:close/>
                    <a:moveTo>
                      <a:pt x="36" y="26"/>
                    </a:moveTo>
                    <a:cubicBezTo>
                      <a:pt x="10" y="26"/>
                      <a:pt x="10" y="26"/>
                      <a:pt x="10" y="26"/>
                    </a:cubicBezTo>
                    <a:cubicBezTo>
                      <a:pt x="8" y="26"/>
                      <a:pt x="7" y="25"/>
                      <a:pt x="7" y="23"/>
                    </a:cubicBezTo>
                    <a:cubicBezTo>
                      <a:pt x="7" y="21"/>
                      <a:pt x="8" y="20"/>
                      <a:pt x="10" y="20"/>
                    </a:cubicBezTo>
                    <a:cubicBezTo>
                      <a:pt x="36" y="20"/>
                      <a:pt x="36" y="20"/>
                      <a:pt x="36" y="20"/>
                    </a:cubicBezTo>
                    <a:cubicBezTo>
                      <a:pt x="37" y="20"/>
                      <a:pt x="39" y="21"/>
                      <a:pt x="39" y="23"/>
                    </a:cubicBezTo>
                    <a:cubicBezTo>
                      <a:pt x="39" y="25"/>
                      <a:pt x="37" y="26"/>
                      <a:pt x="36" y="26"/>
                    </a:cubicBezTo>
                    <a:close/>
                    <a:moveTo>
                      <a:pt x="36" y="16"/>
                    </a:moveTo>
                    <a:cubicBezTo>
                      <a:pt x="10" y="16"/>
                      <a:pt x="10" y="16"/>
                      <a:pt x="10" y="16"/>
                    </a:cubicBezTo>
                    <a:cubicBezTo>
                      <a:pt x="8" y="16"/>
                      <a:pt x="7" y="15"/>
                      <a:pt x="7" y="13"/>
                    </a:cubicBezTo>
                    <a:cubicBezTo>
                      <a:pt x="7" y="11"/>
                      <a:pt x="8" y="10"/>
                      <a:pt x="10" y="10"/>
                    </a:cubicBezTo>
                    <a:cubicBezTo>
                      <a:pt x="36" y="10"/>
                      <a:pt x="36" y="10"/>
                      <a:pt x="36" y="10"/>
                    </a:cubicBezTo>
                    <a:cubicBezTo>
                      <a:pt x="37" y="10"/>
                      <a:pt x="39" y="11"/>
                      <a:pt x="39" y="13"/>
                    </a:cubicBezTo>
                    <a:cubicBezTo>
                      <a:pt x="39" y="15"/>
                      <a:pt x="37" y="16"/>
                      <a:pt x="36" y="16"/>
                    </a:cubicBezTo>
                    <a:close/>
                  </a:path>
                </a:pathLst>
              </a:custGeom>
              <a:solidFill>
                <a:srgbClr val="31A6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59"/>
              <p:cNvSpPr>
                <a:spLocks noEditPoints="1"/>
              </p:cNvSpPr>
              <p:nvPr/>
            </p:nvSpPr>
            <p:spPr bwMode="auto">
              <a:xfrm>
                <a:off x="2478088" y="1428750"/>
                <a:ext cx="385763" cy="261937"/>
              </a:xfrm>
              <a:custGeom>
                <a:avLst/>
                <a:gdLst>
                  <a:gd name="T0" fmla="*/ 90 w 102"/>
                  <a:gd name="T1" fmla="*/ 0 h 69"/>
                  <a:gd name="T2" fmla="*/ 12 w 102"/>
                  <a:gd name="T3" fmla="*/ 0 h 69"/>
                  <a:gd name="T4" fmla="*/ 0 w 102"/>
                  <a:gd name="T5" fmla="*/ 12 h 69"/>
                  <a:gd name="T6" fmla="*/ 0 w 102"/>
                  <a:gd name="T7" fmla="*/ 56 h 69"/>
                  <a:gd name="T8" fmla="*/ 12 w 102"/>
                  <a:gd name="T9" fmla="*/ 69 h 69"/>
                  <a:gd name="T10" fmla="*/ 90 w 102"/>
                  <a:gd name="T11" fmla="*/ 69 h 69"/>
                  <a:gd name="T12" fmla="*/ 102 w 102"/>
                  <a:gd name="T13" fmla="*/ 56 h 69"/>
                  <a:gd name="T14" fmla="*/ 102 w 102"/>
                  <a:gd name="T15" fmla="*/ 12 h 69"/>
                  <a:gd name="T16" fmla="*/ 90 w 102"/>
                  <a:gd name="T17" fmla="*/ 0 h 69"/>
                  <a:gd name="T18" fmla="*/ 98 w 102"/>
                  <a:gd name="T19" fmla="*/ 56 h 69"/>
                  <a:gd name="T20" fmla="*/ 90 w 102"/>
                  <a:gd name="T21" fmla="*/ 64 h 69"/>
                  <a:gd name="T22" fmla="*/ 12 w 102"/>
                  <a:gd name="T23" fmla="*/ 64 h 69"/>
                  <a:gd name="T24" fmla="*/ 5 w 102"/>
                  <a:gd name="T25" fmla="*/ 56 h 69"/>
                  <a:gd name="T26" fmla="*/ 5 w 102"/>
                  <a:gd name="T27" fmla="*/ 12 h 69"/>
                  <a:gd name="T28" fmla="*/ 12 w 102"/>
                  <a:gd name="T29" fmla="*/ 5 h 69"/>
                  <a:gd name="T30" fmla="*/ 90 w 102"/>
                  <a:gd name="T31" fmla="*/ 5 h 69"/>
                  <a:gd name="T32" fmla="*/ 98 w 102"/>
                  <a:gd name="T33" fmla="*/ 12 h 69"/>
                  <a:gd name="T34" fmla="*/ 98 w 102"/>
                  <a:gd name="T35" fmla="*/ 5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69">
                    <a:moveTo>
                      <a:pt x="90" y="0"/>
                    </a:moveTo>
                    <a:cubicBezTo>
                      <a:pt x="12" y="0"/>
                      <a:pt x="12" y="0"/>
                      <a:pt x="12" y="0"/>
                    </a:cubicBezTo>
                    <a:cubicBezTo>
                      <a:pt x="5" y="0"/>
                      <a:pt x="0" y="6"/>
                      <a:pt x="0" y="12"/>
                    </a:cubicBezTo>
                    <a:cubicBezTo>
                      <a:pt x="0" y="56"/>
                      <a:pt x="0" y="56"/>
                      <a:pt x="0" y="56"/>
                    </a:cubicBezTo>
                    <a:cubicBezTo>
                      <a:pt x="0" y="63"/>
                      <a:pt x="5" y="69"/>
                      <a:pt x="12" y="69"/>
                    </a:cubicBezTo>
                    <a:cubicBezTo>
                      <a:pt x="90" y="69"/>
                      <a:pt x="90" y="69"/>
                      <a:pt x="90" y="69"/>
                    </a:cubicBezTo>
                    <a:cubicBezTo>
                      <a:pt x="97" y="69"/>
                      <a:pt x="102" y="63"/>
                      <a:pt x="102" y="56"/>
                    </a:cubicBezTo>
                    <a:cubicBezTo>
                      <a:pt x="102" y="12"/>
                      <a:pt x="102" y="12"/>
                      <a:pt x="102" y="12"/>
                    </a:cubicBezTo>
                    <a:cubicBezTo>
                      <a:pt x="102" y="6"/>
                      <a:pt x="97" y="0"/>
                      <a:pt x="90" y="0"/>
                    </a:cubicBezTo>
                    <a:close/>
                    <a:moveTo>
                      <a:pt x="98" y="56"/>
                    </a:moveTo>
                    <a:cubicBezTo>
                      <a:pt x="98" y="60"/>
                      <a:pt x="94" y="64"/>
                      <a:pt x="90" y="64"/>
                    </a:cubicBezTo>
                    <a:cubicBezTo>
                      <a:pt x="12" y="64"/>
                      <a:pt x="12" y="64"/>
                      <a:pt x="12" y="64"/>
                    </a:cubicBezTo>
                    <a:cubicBezTo>
                      <a:pt x="8" y="64"/>
                      <a:pt x="5" y="60"/>
                      <a:pt x="5" y="56"/>
                    </a:cubicBezTo>
                    <a:cubicBezTo>
                      <a:pt x="5" y="12"/>
                      <a:pt x="5" y="12"/>
                      <a:pt x="5" y="12"/>
                    </a:cubicBezTo>
                    <a:cubicBezTo>
                      <a:pt x="5" y="8"/>
                      <a:pt x="8" y="5"/>
                      <a:pt x="12" y="5"/>
                    </a:cubicBezTo>
                    <a:cubicBezTo>
                      <a:pt x="90" y="5"/>
                      <a:pt x="90" y="5"/>
                      <a:pt x="90" y="5"/>
                    </a:cubicBezTo>
                    <a:cubicBezTo>
                      <a:pt x="94" y="5"/>
                      <a:pt x="98" y="8"/>
                      <a:pt x="98" y="12"/>
                    </a:cubicBezTo>
                    <a:lnTo>
                      <a:pt x="98" y="56"/>
                    </a:lnTo>
                    <a:close/>
                  </a:path>
                </a:pathLst>
              </a:custGeom>
              <a:solidFill>
                <a:srgbClr val="31A6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60"/>
              <p:cNvSpPr/>
              <p:nvPr/>
            </p:nvSpPr>
            <p:spPr bwMode="auto">
              <a:xfrm>
                <a:off x="2633663" y="1701800"/>
                <a:ext cx="68263" cy="49212"/>
              </a:xfrm>
              <a:custGeom>
                <a:avLst/>
                <a:gdLst>
                  <a:gd name="T0" fmla="*/ 12 w 18"/>
                  <a:gd name="T1" fmla="*/ 0 h 13"/>
                  <a:gd name="T2" fmla="*/ 7 w 18"/>
                  <a:gd name="T3" fmla="*/ 0 h 13"/>
                  <a:gd name="T4" fmla="*/ 0 w 18"/>
                  <a:gd name="T5" fmla="*/ 7 h 13"/>
                  <a:gd name="T6" fmla="*/ 7 w 18"/>
                  <a:gd name="T7" fmla="*/ 13 h 13"/>
                  <a:gd name="T8" fmla="*/ 12 w 18"/>
                  <a:gd name="T9" fmla="*/ 13 h 13"/>
                  <a:gd name="T10" fmla="*/ 18 w 18"/>
                  <a:gd name="T11" fmla="*/ 7 h 13"/>
                  <a:gd name="T12" fmla="*/ 12 w 18"/>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8" h="13">
                    <a:moveTo>
                      <a:pt x="12" y="0"/>
                    </a:moveTo>
                    <a:cubicBezTo>
                      <a:pt x="7" y="0"/>
                      <a:pt x="7" y="0"/>
                      <a:pt x="7" y="0"/>
                    </a:cubicBezTo>
                    <a:cubicBezTo>
                      <a:pt x="3" y="0"/>
                      <a:pt x="0" y="3"/>
                      <a:pt x="0" y="7"/>
                    </a:cubicBezTo>
                    <a:cubicBezTo>
                      <a:pt x="0" y="10"/>
                      <a:pt x="3" y="13"/>
                      <a:pt x="7" y="13"/>
                    </a:cubicBezTo>
                    <a:cubicBezTo>
                      <a:pt x="12" y="13"/>
                      <a:pt x="12" y="13"/>
                      <a:pt x="12" y="13"/>
                    </a:cubicBezTo>
                    <a:cubicBezTo>
                      <a:pt x="15" y="13"/>
                      <a:pt x="18" y="10"/>
                      <a:pt x="18" y="7"/>
                    </a:cubicBezTo>
                    <a:cubicBezTo>
                      <a:pt x="18" y="3"/>
                      <a:pt x="15" y="0"/>
                      <a:pt x="12" y="0"/>
                    </a:cubicBezTo>
                    <a:close/>
                  </a:path>
                </a:pathLst>
              </a:custGeom>
              <a:solidFill>
                <a:srgbClr val="31A6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46" name="组合 145"/>
          <p:cNvGrpSpPr/>
          <p:nvPr/>
        </p:nvGrpSpPr>
        <p:grpSpPr>
          <a:xfrm>
            <a:off x="2296316" y="408641"/>
            <a:ext cx="814498" cy="828187"/>
            <a:chOff x="5574927" y="1343757"/>
            <a:chExt cx="1450728" cy="1475110"/>
          </a:xfrm>
        </p:grpSpPr>
        <p:pic>
          <p:nvPicPr>
            <p:cNvPr id="147" name="图片 14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574927" y="1343757"/>
              <a:ext cx="1450728" cy="1475110"/>
            </a:xfrm>
            <a:prstGeom prst="rect">
              <a:avLst/>
            </a:prstGeom>
            <a:effectLst>
              <a:outerShdw blurRad="50800" dist="38100" dir="8100000" algn="tr" rotWithShape="0">
                <a:prstClr val="black">
                  <a:alpha val="40000"/>
                </a:prstClr>
              </a:outerShdw>
            </a:effectLst>
          </p:spPr>
        </p:pic>
        <p:grpSp>
          <p:nvGrpSpPr>
            <p:cNvPr id="148" name="组合 147"/>
            <p:cNvGrpSpPr/>
            <p:nvPr/>
          </p:nvGrpSpPr>
          <p:grpSpPr>
            <a:xfrm>
              <a:off x="6085185" y="1863031"/>
              <a:ext cx="430212" cy="436562"/>
              <a:chOff x="2946401" y="1379538"/>
              <a:chExt cx="430212" cy="436562"/>
            </a:xfrm>
          </p:grpSpPr>
          <p:sp>
            <p:nvSpPr>
              <p:cNvPr id="149" name="Freeform 61"/>
              <p:cNvSpPr/>
              <p:nvPr/>
            </p:nvSpPr>
            <p:spPr bwMode="auto">
              <a:xfrm>
                <a:off x="3097213" y="1450975"/>
                <a:ext cx="279400" cy="327025"/>
              </a:xfrm>
              <a:custGeom>
                <a:avLst/>
                <a:gdLst>
                  <a:gd name="T0" fmla="*/ 53 w 74"/>
                  <a:gd name="T1" fmla="*/ 0 h 86"/>
                  <a:gd name="T2" fmla="*/ 20 w 74"/>
                  <a:gd name="T3" fmla="*/ 0 h 86"/>
                  <a:gd name="T4" fmla="*/ 0 w 74"/>
                  <a:gd name="T5" fmla="*/ 20 h 86"/>
                  <a:gd name="T6" fmla="*/ 0 w 74"/>
                  <a:gd name="T7" fmla="*/ 36 h 86"/>
                  <a:gd name="T8" fmla="*/ 20 w 74"/>
                  <a:gd name="T9" fmla="*/ 56 h 86"/>
                  <a:gd name="T10" fmla="*/ 46 w 74"/>
                  <a:gd name="T11" fmla="*/ 56 h 86"/>
                  <a:gd name="T12" fmla="*/ 62 w 74"/>
                  <a:gd name="T13" fmla="*/ 86 h 86"/>
                  <a:gd name="T14" fmla="*/ 57 w 74"/>
                  <a:gd name="T15" fmla="*/ 56 h 86"/>
                  <a:gd name="T16" fmla="*/ 74 w 74"/>
                  <a:gd name="T17" fmla="*/ 36 h 86"/>
                  <a:gd name="T18" fmla="*/ 74 w 74"/>
                  <a:gd name="T19" fmla="*/ 20 h 86"/>
                  <a:gd name="T20" fmla="*/ 53 w 74"/>
                  <a:gd name="T2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86">
                    <a:moveTo>
                      <a:pt x="53" y="0"/>
                    </a:moveTo>
                    <a:cubicBezTo>
                      <a:pt x="20" y="0"/>
                      <a:pt x="20" y="0"/>
                      <a:pt x="20" y="0"/>
                    </a:cubicBezTo>
                    <a:cubicBezTo>
                      <a:pt x="9" y="0"/>
                      <a:pt x="0" y="9"/>
                      <a:pt x="0" y="20"/>
                    </a:cubicBezTo>
                    <a:cubicBezTo>
                      <a:pt x="0" y="36"/>
                      <a:pt x="0" y="36"/>
                      <a:pt x="0" y="36"/>
                    </a:cubicBezTo>
                    <a:cubicBezTo>
                      <a:pt x="0" y="47"/>
                      <a:pt x="9" y="56"/>
                      <a:pt x="20" y="56"/>
                    </a:cubicBezTo>
                    <a:cubicBezTo>
                      <a:pt x="46" y="56"/>
                      <a:pt x="46" y="56"/>
                      <a:pt x="46" y="56"/>
                    </a:cubicBezTo>
                    <a:cubicBezTo>
                      <a:pt x="47" y="63"/>
                      <a:pt x="50" y="83"/>
                      <a:pt x="62" y="86"/>
                    </a:cubicBezTo>
                    <a:cubicBezTo>
                      <a:pt x="62" y="86"/>
                      <a:pt x="55" y="66"/>
                      <a:pt x="57" y="56"/>
                    </a:cubicBezTo>
                    <a:cubicBezTo>
                      <a:pt x="66" y="54"/>
                      <a:pt x="74" y="46"/>
                      <a:pt x="74" y="36"/>
                    </a:cubicBezTo>
                    <a:cubicBezTo>
                      <a:pt x="74" y="20"/>
                      <a:pt x="74" y="20"/>
                      <a:pt x="74" y="20"/>
                    </a:cubicBezTo>
                    <a:cubicBezTo>
                      <a:pt x="74" y="9"/>
                      <a:pt x="64" y="0"/>
                      <a:pt x="53" y="0"/>
                    </a:cubicBezTo>
                    <a:close/>
                  </a:path>
                </a:pathLst>
              </a:custGeom>
              <a:solidFill>
                <a:srgbClr val="018D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62"/>
              <p:cNvSpPr/>
              <p:nvPr/>
            </p:nvSpPr>
            <p:spPr bwMode="auto">
              <a:xfrm>
                <a:off x="2946401" y="1379538"/>
                <a:ext cx="369888" cy="436562"/>
              </a:xfrm>
              <a:custGeom>
                <a:avLst/>
                <a:gdLst>
                  <a:gd name="T0" fmla="*/ 36 w 98"/>
                  <a:gd name="T1" fmla="*/ 55 h 115"/>
                  <a:gd name="T2" fmla="*/ 36 w 98"/>
                  <a:gd name="T3" fmla="*/ 38 h 115"/>
                  <a:gd name="T4" fmla="*/ 59 w 98"/>
                  <a:gd name="T5" fmla="*/ 15 h 115"/>
                  <a:gd name="T6" fmla="*/ 95 w 98"/>
                  <a:gd name="T7" fmla="*/ 15 h 115"/>
                  <a:gd name="T8" fmla="*/ 98 w 98"/>
                  <a:gd name="T9" fmla="*/ 16 h 115"/>
                  <a:gd name="T10" fmla="*/ 78 w 98"/>
                  <a:gd name="T11" fmla="*/ 0 h 115"/>
                  <a:gd name="T12" fmla="*/ 21 w 98"/>
                  <a:gd name="T13" fmla="*/ 0 h 115"/>
                  <a:gd name="T14" fmla="*/ 0 w 98"/>
                  <a:gd name="T15" fmla="*/ 20 h 115"/>
                  <a:gd name="T16" fmla="*/ 0 w 98"/>
                  <a:gd name="T17" fmla="*/ 55 h 115"/>
                  <a:gd name="T18" fmla="*/ 21 w 98"/>
                  <a:gd name="T19" fmla="*/ 76 h 115"/>
                  <a:gd name="T20" fmla="*/ 30 w 98"/>
                  <a:gd name="T21" fmla="*/ 76 h 115"/>
                  <a:gd name="T22" fmla="*/ 11 w 98"/>
                  <a:gd name="T23" fmla="*/ 110 h 115"/>
                  <a:gd name="T24" fmla="*/ 50 w 98"/>
                  <a:gd name="T25" fmla="*/ 76 h 115"/>
                  <a:gd name="T26" fmla="*/ 36 w 98"/>
                  <a:gd name="T27" fmla="*/ 5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15">
                    <a:moveTo>
                      <a:pt x="36" y="55"/>
                    </a:moveTo>
                    <a:cubicBezTo>
                      <a:pt x="36" y="38"/>
                      <a:pt x="36" y="38"/>
                      <a:pt x="36" y="38"/>
                    </a:cubicBezTo>
                    <a:cubicBezTo>
                      <a:pt x="36" y="25"/>
                      <a:pt x="46" y="15"/>
                      <a:pt x="59" y="15"/>
                    </a:cubicBezTo>
                    <a:cubicBezTo>
                      <a:pt x="95" y="15"/>
                      <a:pt x="95" y="15"/>
                      <a:pt x="95" y="15"/>
                    </a:cubicBezTo>
                    <a:cubicBezTo>
                      <a:pt x="96" y="15"/>
                      <a:pt x="97" y="16"/>
                      <a:pt x="98" y="16"/>
                    </a:cubicBezTo>
                    <a:cubicBezTo>
                      <a:pt x="96" y="7"/>
                      <a:pt x="88" y="0"/>
                      <a:pt x="78" y="0"/>
                    </a:cubicBezTo>
                    <a:cubicBezTo>
                      <a:pt x="21" y="0"/>
                      <a:pt x="21" y="0"/>
                      <a:pt x="21" y="0"/>
                    </a:cubicBezTo>
                    <a:cubicBezTo>
                      <a:pt x="9" y="0"/>
                      <a:pt x="0" y="9"/>
                      <a:pt x="0" y="20"/>
                    </a:cubicBezTo>
                    <a:cubicBezTo>
                      <a:pt x="0" y="55"/>
                      <a:pt x="0" y="55"/>
                      <a:pt x="0" y="55"/>
                    </a:cubicBezTo>
                    <a:cubicBezTo>
                      <a:pt x="0" y="67"/>
                      <a:pt x="9" y="76"/>
                      <a:pt x="21" y="76"/>
                    </a:cubicBezTo>
                    <a:cubicBezTo>
                      <a:pt x="30" y="76"/>
                      <a:pt x="30" y="76"/>
                      <a:pt x="30" y="76"/>
                    </a:cubicBezTo>
                    <a:cubicBezTo>
                      <a:pt x="29" y="85"/>
                      <a:pt x="26" y="106"/>
                      <a:pt x="11" y="110"/>
                    </a:cubicBezTo>
                    <a:cubicBezTo>
                      <a:pt x="11" y="110"/>
                      <a:pt x="40" y="115"/>
                      <a:pt x="50" y="76"/>
                    </a:cubicBezTo>
                    <a:cubicBezTo>
                      <a:pt x="42" y="73"/>
                      <a:pt x="36" y="65"/>
                      <a:pt x="36" y="55"/>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60" name="组合 159"/>
          <p:cNvGrpSpPr/>
          <p:nvPr/>
        </p:nvGrpSpPr>
        <p:grpSpPr>
          <a:xfrm>
            <a:off x="3505116" y="982607"/>
            <a:ext cx="814498" cy="828187"/>
            <a:chOff x="9904367" y="1428750"/>
            <a:chExt cx="1450728" cy="1475110"/>
          </a:xfrm>
        </p:grpSpPr>
        <p:pic>
          <p:nvPicPr>
            <p:cNvPr id="161" name="图片 16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904367" y="1428750"/>
              <a:ext cx="1450728" cy="1475110"/>
            </a:xfrm>
            <a:prstGeom prst="rect">
              <a:avLst/>
            </a:prstGeom>
            <a:effectLst>
              <a:outerShdw blurRad="50800" dist="38100" dir="8100000" algn="tr" rotWithShape="0">
                <a:prstClr val="black">
                  <a:alpha val="40000"/>
                </a:prstClr>
              </a:outerShdw>
            </a:effectLst>
          </p:spPr>
        </p:pic>
        <p:grpSp>
          <p:nvGrpSpPr>
            <p:cNvPr id="162" name="组合 161"/>
            <p:cNvGrpSpPr/>
            <p:nvPr/>
          </p:nvGrpSpPr>
          <p:grpSpPr>
            <a:xfrm>
              <a:off x="10382081" y="1980568"/>
              <a:ext cx="495300" cy="371475"/>
              <a:chOff x="1716088" y="1390650"/>
              <a:chExt cx="495300" cy="371475"/>
            </a:xfrm>
          </p:grpSpPr>
          <p:sp>
            <p:nvSpPr>
              <p:cNvPr id="163" name="Freeform 63"/>
              <p:cNvSpPr>
                <a:spLocks noEditPoints="1"/>
              </p:cNvSpPr>
              <p:nvPr/>
            </p:nvSpPr>
            <p:spPr bwMode="auto">
              <a:xfrm>
                <a:off x="1716088" y="1390650"/>
                <a:ext cx="106363" cy="368300"/>
              </a:xfrm>
              <a:custGeom>
                <a:avLst/>
                <a:gdLst>
                  <a:gd name="T0" fmla="*/ 27 w 28"/>
                  <a:gd name="T1" fmla="*/ 0 h 97"/>
                  <a:gd name="T2" fmla="*/ 1 w 28"/>
                  <a:gd name="T3" fmla="*/ 0 h 97"/>
                  <a:gd name="T4" fmla="*/ 0 w 28"/>
                  <a:gd name="T5" fmla="*/ 1 h 97"/>
                  <a:gd name="T6" fmla="*/ 0 w 28"/>
                  <a:gd name="T7" fmla="*/ 96 h 97"/>
                  <a:gd name="T8" fmla="*/ 1 w 28"/>
                  <a:gd name="T9" fmla="*/ 97 h 97"/>
                  <a:gd name="T10" fmla="*/ 27 w 28"/>
                  <a:gd name="T11" fmla="*/ 97 h 97"/>
                  <a:gd name="T12" fmla="*/ 28 w 28"/>
                  <a:gd name="T13" fmla="*/ 96 h 97"/>
                  <a:gd name="T14" fmla="*/ 28 w 28"/>
                  <a:gd name="T15" fmla="*/ 1 h 97"/>
                  <a:gd name="T16" fmla="*/ 27 w 28"/>
                  <a:gd name="T17" fmla="*/ 0 h 97"/>
                  <a:gd name="T18" fmla="*/ 14 w 28"/>
                  <a:gd name="T19" fmla="*/ 94 h 97"/>
                  <a:gd name="T20" fmla="*/ 7 w 28"/>
                  <a:gd name="T21" fmla="*/ 87 h 97"/>
                  <a:gd name="T22" fmla="*/ 14 w 28"/>
                  <a:gd name="T23" fmla="*/ 80 h 97"/>
                  <a:gd name="T24" fmla="*/ 21 w 28"/>
                  <a:gd name="T25" fmla="*/ 87 h 97"/>
                  <a:gd name="T26" fmla="*/ 14 w 28"/>
                  <a:gd name="T27" fmla="*/ 94 h 97"/>
                  <a:gd name="T28" fmla="*/ 24 w 28"/>
                  <a:gd name="T29" fmla="*/ 54 h 97"/>
                  <a:gd name="T30" fmla="*/ 23 w 28"/>
                  <a:gd name="T31" fmla="*/ 55 h 97"/>
                  <a:gd name="T32" fmla="*/ 5 w 28"/>
                  <a:gd name="T33" fmla="*/ 55 h 97"/>
                  <a:gd name="T34" fmla="*/ 4 w 28"/>
                  <a:gd name="T35" fmla="*/ 54 h 97"/>
                  <a:gd name="T36" fmla="*/ 4 w 28"/>
                  <a:gd name="T37" fmla="*/ 6 h 97"/>
                  <a:gd name="T38" fmla="*/ 5 w 28"/>
                  <a:gd name="T39" fmla="*/ 5 h 97"/>
                  <a:gd name="T40" fmla="*/ 23 w 28"/>
                  <a:gd name="T41" fmla="*/ 5 h 97"/>
                  <a:gd name="T42" fmla="*/ 24 w 28"/>
                  <a:gd name="T43" fmla="*/ 6 h 97"/>
                  <a:gd name="T44" fmla="*/ 24 w 28"/>
                  <a:gd name="T45" fmla="*/ 5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97">
                    <a:moveTo>
                      <a:pt x="27" y="0"/>
                    </a:moveTo>
                    <a:cubicBezTo>
                      <a:pt x="1" y="0"/>
                      <a:pt x="1" y="0"/>
                      <a:pt x="1" y="0"/>
                    </a:cubicBezTo>
                    <a:cubicBezTo>
                      <a:pt x="1" y="0"/>
                      <a:pt x="0" y="1"/>
                      <a:pt x="0" y="1"/>
                    </a:cubicBezTo>
                    <a:cubicBezTo>
                      <a:pt x="0" y="96"/>
                      <a:pt x="0" y="96"/>
                      <a:pt x="0" y="96"/>
                    </a:cubicBezTo>
                    <a:cubicBezTo>
                      <a:pt x="0" y="97"/>
                      <a:pt x="1" y="97"/>
                      <a:pt x="1" y="97"/>
                    </a:cubicBezTo>
                    <a:cubicBezTo>
                      <a:pt x="27" y="97"/>
                      <a:pt x="27" y="97"/>
                      <a:pt x="27" y="97"/>
                    </a:cubicBezTo>
                    <a:cubicBezTo>
                      <a:pt x="27" y="97"/>
                      <a:pt x="28" y="97"/>
                      <a:pt x="28" y="96"/>
                    </a:cubicBezTo>
                    <a:cubicBezTo>
                      <a:pt x="28" y="1"/>
                      <a:pt x="28" y="1"/>
                      <a:pt x="28" y="1"/>
                    </a:cubicBezTo>
                    <a:cubicBezTo>
                      <a:pt x="28" y="1"/>
                      <a:pt x="27" y="0"/>
                      <a:pt x="27" y="0"/>
                    </a:cubicBezTo>
                    <a:close/>
                    <a:moveTo>
                      <a:pt x="14" y="94"/>
                    </a:moveTo>
                    <a:cubicBezTo>
                      <a:pt x="10" y="94"/>
                      <a:pt x="7" y="91"/>
                      <a:pt x="7" y="87"/>
                    </a:cubicBezTo>
                    <a:cubicBezTo>
                      <a:pt x="7" y="83"/>
                      <a:pt x="10" y="80"/>
                      <a:pt x="14" y="80"/>
                    </a:cubicBezTo>
                    <a:cubicBezTo>
                      <a:pt x="18" y="80"/>
                      <a:pt x="21" y="83"/>
                      <a:pt x="21" y="87"/>
                    </a:cubicBezTo>
                    <a:cubicBezTo>
                      <a:pt x="21" y="91"/>
                      <a:pt x="18" y="94"/>
                      <a:pt x="14" y="94"/>
                    </a:cubicBezTo>
                    <a:close/>
                    <a:moveTo>
                      <a:pt x="24" y="54"/>
                    </a:moveTo>
                    <a:cubicBezTo>
                      <a:pt x="24" y="55"/>
                      <a:pt x="24" y="55"/>
                      <a:pt x="23" y="55"/>
                    </a:cubicBezTo>
                    <a:cubicBezTo>
                      <a:pt x="5" y="55"/>
                      <a:pt x="5" y="55"/>
                      <a:pt x="5" y="55"/>
                    </a:cubicBezTo>
                    <a:cubicBezTo>
                      <a:pt x="5" y="55"/>
                      <a:pt x="4" y="55"/>
                      <a:pt x="4" y="54"/>
                    </a:cubicBezTo>
                    <a:cubicBezTo>
                      <a:pt x="4" y="6"/>
                      <a:pt x="4" y="6"/>
                      <a:pt x="4" y="6"/>
                    </a:cubicBezTo>
                    <a:cubicBezTo>
                      <a:pt x="4" y="6"/>
                      <a:pt x="5" y="5"/>
                      <a:pt x="5" y="5"/>
                    </a:cubicBezTo>
                    <a:cubicBezTo>
                      <a:pt x="23" y="5"/>
                      <a:pt x="23" y="5"/>
                      <a:pt x="23" y="5"/>
                    </a:cubicBezTo>
                    <a:cubicBezTo>
                      <a:pt x="24" y="5"/>
                      <a:pt x="24" y="6"/>
                      <a:pt x="24" y="6"/>
                    </a:cubicBezTo>
                    <a:lnTo>
                      <a:pt x="24" y="54"/>
                    </a:lnTo>
                    <a:close/>
                  </a:path>
                </a:pathLst>
              </a:custGeom>
              <a:solidFill>
                <a:srgbClr val="018D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64"/>
              <p:cNvSpPr/>
              <p:nvPr/>
            </p:nvSpPr>
            <p:spPr bwMode="auto">
              <a:xfrm>
                <a:off x="1743076" y="1436688"/>
                <a:ext cx="55563" cy="14287"/>
              </a:xfrm>
              <a:custGeom>
                <a:avLst/>
                <a:gdLst>
                  <a:gd name="T0" fmla="*/ 15 w 15"/>
                  <a:gd name="T1" fmla="*/ 3 h 4"/>
                  <a:gd name="T2" fmla="*/ 14 w 15"/>
                  <a:gd name="T3" fmla="*/ 4 h 4"/>
                  <a:gd name="T4" fmla="*/ 0 w 15"/>
                  <a:gd name="T5" fmla="*/ 4 h 4"/>
                  <a:gd name="T6" fmla="*/ 0 w 15"/>
                  <a:gd name="T7" fmla="*/ 3 h 4"/>
                  <a:gd name="T8" fmla="*/ 0 w 15"/>
                  <a:gd name="T9" fmla="*/ 1 h 4"/>
                  <a:gd name="T10" fmla="*/ 0 w 15"/>
                  <a:gd name="T11" fmla="*/ 0 h 4"/>
                  <a:gd name="T12" fmla="*/ 14 w 15"/>
                  <a:gd name="T13" fmla="*/ 0 h 4"/>
                  <a:gd name="T14" fmla="*/ 15 w 15"/>
                  <a:gd name="T15" fmla="*/ 1 h 4"/>
                  <a:gd name="T16" fmla="*/ 15 w 15"/>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15" y="3"/>
                    </a:moveTo>
                    <a:cubicBezTo>
                      <a:pt x="15" y="3"/>
                      <a:pt x="14" y="4"/>
                      <a:pt x="14" y="4"/>
                    </a:cubicBezTo>
                    <a:cubicBezTo>
                      <a:pt x="0" y="4"/>
                      <a:pt x="0" y="4"/>
                      <a:pt x="0" y="4"/>
                    </a:cubicBezTo>
                    <a:cubicBezTo>
                      <a:pt x="0" y="4"/>
                      <a:pt x="0" y="3"/>
                      <a:pt x="0" y="3"/>
                    </a:cubicBezTo>
                    <a:cubicBezTo>
                      <a:pt x="0" y="1"/>
                      <a:pt x="0" y="1"/>
                      <a:pt x="0" y="1"/>
                    </a:cubicBezTo>
                    <a:cubicBezTo>
                      <a:pt x="0" y="0"/>
                      <a:pt x="0" y="0"/>
                      <a:pt x="0" y="0"/>
                    </a:cubicBezTo>
                    <a:cubicBezTo>
                      <a:pt x="14" y="0"/>
                      <a:pt x="14" y="0"/>
                      <a:pt x="14" y="0"/>
                    </a:cubicBezTo>
                    <a:cubicBezTo>
                      <a:pt x="14" y="0"/>
                      <a:pt x="15" y="0"/>
                      <a:pt x="15" y="1"/>
                    </a:cubicBezTo>
                    <a:lnTo>
                      <a:pt x="15" y="3"/>
                    </a:lnTo>
                    <a:close/>
                  </a:path>
                </a:pathLst>
              </a:custGeom>
              <a:solidFill>
                <a:srgbClr val="F29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65"/>
              <p:cNvSpPr/>
              <p:nvPr/>
            </p:nvSpPr>
            <p:spPr bwMode="auto">
              <a:xfrm>
                <a:off x="1743076" y="1455738"/>
                <a:ext cx="55563" cy="14287"/>
              </a:xfrm>
              <a:custGeom>
                <a:avLst/>
                <a:gdLst>
                  <a:gd name="T0" fmla="*/ 15 w 15"/>
                  <a:gd name="T1" fmla="*/ 3 h 4"/>
                  <a:gd name="T2" fmla="*/ 14 w 15"/>
                  <a:gd name="T3" fmla="*/ 4 h 4"/>
                  <a:gd name="T4" fmla="*/ 1 w 15"/>
                  <a:gd name="T5" fmla="*/ 4 h 4"/>
                  <a:gd name="T6" fmla="*/ 0 w 15"/>
                  <a:gd name="T7" fmla="*/ 3 h 4"/>
                  <a:gd name="T8" fmla="*/ 0 w 15"/>
                  <a:gd name="T9" fmla="*/ 1 h 4"/>
                  <a:gd name="T10" fmla="*/ 1 w 15"/>
                  <a:gd name="T11" fmla="*/ 0 h 4"/>
                  <a:gd name="T12" fmla="*/ 14 w 15"/>
                  <a:gd name="T13" fmla="*/ 0 h 4"/>
                  <a:gd name="T14" fmla="*/ 15 w 15"/>
                  <a:gd name="T15" fmla="*/ 1 h 4"/>
                  <a:gd name="T16" fmla="*/ 15 w 15"/>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15" y="3"/>
                    </a:moveTo>
                    <a:cubicBezTo>
                      <a:pt x="15" y="3"/>
                      <a:pt x="14" y="4"/>
                      <a:pt x="14" y="4"/>
                    </a:cubicBezTo>
                    <a:cubicBezTo>
                      <a:pt x="1" y="4"/>
                      <a:pt x="1" y="4"/>
                      <a:pt x="1" y="4"/>
                    </a:cubicBezTo>
                    <a:cubicBezTo>
                      <a:pt x="0" y="4"/>
                      <a:pt x="0" y="3"/>
                      <a:pt x="0" y="3"/>
                    </a:cubicBezTo>
                    <a:cubicBezTo>
                      <a:pt x="0" y="1"/>
                      <a:pt x="0" y="1"/>
                      <a:pt x="0" y="1"/>
                    </a:cubicBezTo>
                    <a:cubicBezTo>
                      <a:pt x="0" y="0"/>
                      <a:pt x="0" y="0"/>
                      <a:pt x="1" y="0"/>
                    </a:cubicBezTo>
                    <a:cubicBezTo>
                      <a:pt x="14" y="0"/>
                      <a:pt x="14" y="0"/>
                      <a:pt x="14" y="0"/>
                    </a:cubicBezTo>
                    <a:cubicBezTo>
                      <a:pt x="14" y="0"/>
                      <a:pt x="15" y="0"/>
                      <a:pt x="15" y="1"/>
                    </a:cubicBezTo>
                    <a:lnTo>
                      <a:pt x="15" y="3"/>
                    </a:lnTo>
                    <a:close/>
                  </a:path>
                </a:pathLst>
              </a:custGeom>
              <a:solidFill>
                <a:srgbClr val="018D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66"/>
              <p:cNvSpPr>
                <a:spLocks noEditPoints="1"/>
              </p:cNvSpPr>
              <p:nvPr/>
            </p:nvSpPr>
            <p:spPr bwMode="auto">
              <a:xfrm>
                <a:off x="1841501" y="1390650"/>
                <a:ext cx="101600" cy="368300"/>
              </a:xfrm>
              <a:custGeom>
                <a:avLst/>
                <a:gdLst>
                  <a:gd name="T0" fmla="*/ 27 w 27"/>
                  <a:gd name="T1" fmla="*/ 0 h 97"/>
                  <a:gd name="T2" fmla="*/ 1 w 27"/>
                  <a:gd name="T3" fmla="*/ 0 h 97"/>
                  <a:gd name="T4" fmla="*/ 0 w 27"/>
                  <a:gd name="T5" fmla="*/ 1 h 97"/>
                  <a:gd name="T6" fmla="*/ 0 w 27"/>
                  <a:gd name="T7" fmla="*/ 96 h 97"/>
                  <a:gd name="T8" fmla="*/ 1 w 27"/>
                  <a:gd name="T9" fmla="*/ 97 h 97"/>
                  <a:gd name="T10" fmla="*/ 27 w 27"/>
                  <a:gd name="T11" fmla="*/ 97 h 97"/>
                  <a:gd name="T12" fmla="*/ 27 w 27"/>
                  <a:gd name="T13" fmla="*/ 96 h 97"/>
                  <a:gd name="T14" fmla="*/ 27 w 27"/>
                  <a:gd name="T15" fmla="*/ 1 h 97"/>
                  <a:gd name="T16" fmla="*/ 27 w 27"/>
                  <a:gd name="T17" fmla="*/ 0 h 97"/>
                  <a:gd name="T18" fmla="*/ 14 w 27"/>
                  <a:gd name="T19" fmla="*/ 94 h 97"/>
                  <a:gd name="T20" fmla="*/ 7 w 27"/>
                  <a:gd name="T21" fmla="*/ 87 h 97"/>
                  <a:gd name="T22" fmla="*/ 14 w 27"/>
                  <a:gd name="T23" fmla="*/ 80 h 97"/>
                  <a:gd name="T24" fmla="*/ 21 w 27"/>
                  <a:gd name="T25" fmla="*/ 87 h 97"/>
                  <a:gd name="T26" fmla="*/ 14 w 27"/>
                  <a:gd name="T27" fmla="*/ 94 h 97"/>
                  <a:gd name="T28" fmla="*/ 24 w 27"/>
                  <a:gd name="T29" fmla="*/ 54 h 97"/>
                  <a:gd name="T30" fmla="*/ 23 w 27"/>
                  <a:gd name="T31" fmla="*/ 55 h 97"/>
                  <a:gd name="T32" fmla="*/ 5 w 27"/>
                  <a:gd name="T33" fmla="*/ 55 h 97"/>
                  <a:gd name="T34" fmla="*/ 4 w 27"/>
                  <a:gd name="T35" fmla="*/ 54 h 97"/>
                  <a:gd name="T36" fmla="*/ 4 w 27"/>
                  <a:gd name="T37" fmla="*/ 6 h 97"/>
                  <a:gd name="T38" fmla="*/ 5 w 27"/>
                  <a:gd name="T39" fmla="*/ 5 h 97"/>
                  <a:gd name="T40" fmla="*/ 23 w 27"/>
                  <a:gd name="T41" fmla="*/ 5 h 97"/>
                  <a:gd name="T42" fmla="*/ 24 w 27"/>
                  <a:gd name="T43" fmla="*/ 6 h 97"/>
                  <a:gd name="T44" fmla="*/ 24 w 27"/>
                  <a:gd name="T45" fmla="*/ 5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97">
                    <a:moveTo>
                      <a:pt x="27" y="0"/>
                    </a:moveTo>
                    <a:cubicBezTo>
                      <a:pt x="1" y="0"/>
                      <a:pt x="1" y="0"/>
                      <a:pt x="1" y="0"/>
                    </a:cubicBezTo>
                    <a:cubicBezTo>
                      <a:pt x="1" y="0"/>
                      <a:pt x="0" y="1"/>
                      <a:pt x="0" y="1"/>
                    </a:cubicBezTo>
                    <a:cubicBezTo>
                      <a:pt x="0" y="96"/>
                      <a:pt x="0" y="96"/>
                      <a:pt x="0" y="96"/>
                    </a:cubicBezTo>
                    <a:cubicBezTo>
                      <a:pt x="0" y="97"/>
                      <a:pt x="1" y="97"/>
                      <a:pt x="1" y="97"/>
                    </a:cubicBezTo>
                    <a:cubicBezTo>
                      <a:pt x="27" y="97"/>
                      <a:pt x="27" y="97"/>
                      <a:pt x="27" y="97"/>
                    </a:cubicBezTo>
                    <a:cubicBezTo>
                      <a:pt x="27" y="97"/>
                      <a:pt x="27" y="97"/>
                      <a:pt x="27" y="96"/>
                    </a:cubicBezTo>
                    <a:cubicBezTo>
                      <a:pt x="27" y="1"/>
                      <a:pt x="27" y="1"/>
                      <a:pt x="27" y="1"/>
                    </a:cubicBezTo>
                    <a:cubicBezTo>
                      <a:pt x="27" y="1"/>
                      <a:pt x="27" y="0"/>
                      <a:pt x="27" y="0"/>
                    </a:cubicBezTo>
                    <a:close/>
                    <a:moveTo>
                      <a:pt x="14" y="94"/>
                    </a:moveTo>
                    <a:cubicBezTo>
                      <a:pt x="10" y="94"/>
                      <a:pt x="7" y="91"/>
                      <a:pt x="7" y="87"/>
                    </a:cubicBezTo>
                    <a:cubicBezTo>
                      <a:pt x="7" y="83"/>
                      <a:pt x="10" y="80"/>
                      <a:pt x="14" y="80"/>
                    </a:cubicBezTo>
                    <a:cubicBezTo>
                      <a:pt x="18" y="80"/>
                      <a:pt x="21" y="83"/>
                      <a:pt x="21" y="87"/>
                    </a:cubicBezTo>
                    <a:cubicBezTo>
                      <a:pt x="21" y="91"/>
                      <a:pt x="18" y="94"/>
                      <a:pt x="14" y="94"/>
                    </a:cubicBezTo>
                    <a:close/>
                    <a:moveTo>
                      <a:pt x="24" y="54"/>
                    </a:moveTo>
                    <a:cubicBezTo>
                      <a:pt x="24" y="55"/>
                      <a:pt x="24" y="55"/>
                      <a:pt x="23" y="55"/>
                    </a:cubicBezTo>
                    <a:cubicBezTo>
                      <a:pt x="5" y="55"/>
                      <a:pt x="5" y="55"/>
                      <a:pt x="5" y="55"/>
                    </a:cubicBezTo>
                    <a:cubicBezTo>
                      <a:pt x="5" y="55"/>
                      <a:pt x="4" y="55"/>
                      <a:pt x="4" y="54"/>
                    </a:cubicBezTo>
                    <a:cubicBezTo>
                      <a:pt x="4" y="6"/>
                      <a:pt x="4" y="6"/>
                      <a:pt x="4" y="6"/>
                    </a:cubicBezTo>
                    <a:cubicBezTo>
                      <a:pt x="4" y="6"/>
                      <a:pt x="5" y="5"/>
                      <a:pt x="5" y="5"/>
                    </a:cubicBezTo>
                    <a:cubicBezTo>
                      <a:pt x="23" y="5"/>
                      <a:pt x="23" y="5"/>
                      <a:pt x="23" y="5"/>
                    </a:cubicBezTo>
                    <a:cubicBezTo>
                      <a:pt x="24" y="5"/>
                      <a:pt x="24" y="6"/>
                      <a:pt x="24" y="6"/>
                    </a:cubicBezTo>
                    <a:lnTo>
                      <a:pt x="24" y="54"/>
                    </a:lnTo>
                    <a:close/>
                  </a:path>
                </a:pathLst>
              </a:custGeom>
              <a:solidFill>
                <a:srgbClr val="018D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67"/>
              <p:cNvSpPr/>
              <p:nvPr/>
            </p:nvSpPr>
            <p:spPr bwMode="auto">
              <a:xfrm>
                <a:off x="1866901" y="1436688"/>
                <a:ext cx="53975" cy="14287"/>
              </a:xfrm>
              <a:custGeom>
                <a:avLst/>
                <a:gdLst>
                  <a:gd name="T0" fmla="*/ 14 w 14"/>
                  <a:gd name="T1" fmla="*/ 3 h 4"/>
                  <a:gd name="T2" fmla="*/ 14 w 14"/>
                  <a:gd name="T3" fmla="*/ 4 h 4"/>
                  <a:gd name="T4" fmla="*/ 0 w 14"/>
                  <a:gd name="T5" fmla="*/ 4 h 4"/>
                  <a:gd name="T6" fmla="*/ 0 w 14"/>
                  <a:gd name="T7" fmla="*/ 3 h 4"/>
                  <a:gd name="T8" fmla="*/ 0 w 14"/>
                  <a:gd name="T9" fmla="*/ 1 h 4"/>
                  <a:gd name="T10" fmla="*/ 0 w 14"/>
                  <a:gd name="T11" fmla="*/ 0 h 4"/>
                  <a:gd name="T12" fmla="*/ 14 w 14"/>
                  <a:gd name="T13" fmla="*/ 0 h 4"/>
                  <a:gd name="T14" fmla="*/ 14 w 14"/>
                  <a:gd name="T15" fmla="*/ 1 h 4"/>
                  <a:gd name="T16" fmla="*/ 14 w 14"/>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4" y="3"/>
                    </a:moveTo>
                    <a:cubicBezTo>
                      <a:pt x="14" y="3"/>
                      <a:pt x="14" y="4"/>
                      <a:pt x="14" y="4"/>
                    </a:cubicBezTo>
                    <a:cubicBezTo>
                      <a:pt x="0" y="4"/>
                      <a:pt x="0" y="4"/>
                      <a:pt x="0" y="4"/>
                    </a:cubicBezTo>
                    <a:cubicBezTo>
                      <a:pt x="0" y="4"/>
                      <a:pt x="0" y="3"/>
                      <a:pt x="0" y="3"/>
                    </a:cubicBezTo>
                    <a:cubicBezTo>
                      <a:pt x="0" y="1"/>
                      <a:pt x="0" y="1"/>
                      <a:pt x="0" y="1"/>
                    </a:cubicBezTo>
                    <a:cubicBezTo>
                      <a:pt x="0" y="0"/>
                      <a:pt x="0" y="0"/>
                      <a:pt x="0" y="0"/>
                    </a:cubicBezTo>
                    <a:cubicBezTo>
                      <a:pt x="14" y="0"/>
                      <a:pt x="14" y="0"/>
                      <a:pt x="14" y="0"/>
                    </a:cubicBezTo>
                    <a:cubicBezTo>
                      <a:pt x="14" y="0"/>
                      <a:pt x="14" y="0"/>
                      <a:pt x="14" y="1"/>
                    </a:cubicBezTo>
                    <a:lnTo>
                      <a:pt x="14" y="3"/>
                    </a:lnTo>
                    <a:close/>
                  </a:path>
                </a:pathLst>
              </a:custGeom>
              <a:solidFill>
                <a:srgbClr val="F29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68"/>
              <p:cNvSpPr/>
              <p:nvPr/>
            </p:nvSpPr>
            <p:spPr bwMode="auto">
              <a:xfrm>
                <a:off x="1866901" y="1455738"/>
                <a:ext cx="57150" cy="14287"/>
              </a:xfrm>
              <a:custGeom>
                <a:avLst/>
                <a:gdLst>
                  <a:gd name="T0" fmla="*/ 15 w 15"/>
                  <a:gd name="T1" fmla="*/ 3 h 4"/>
                  <a:gd name="T2" fmla="*/ 14 w 15"/>
                  <a:gd name="T3" fmla="*/ 4 h 4"/>
                  <a:gd name="T4" fmla="*/ 0 w 15"/>
                  <a:gd name="T5" fmla="*/ 4 h 4"/>
                  <a:gd name="T6" fmla="*/ 0 w 15"/>
                  <a:gd name="T7" fmla="*/ 3 h 4"/>
                  <a:gd name="T8" fmla="*/ 0 w 15"/>
                  <a:gd name="T9" fmla="*/ 1 h 4"/>
                  <a:gd name="T10" fmla="*/ 0 w 15"/>
                  <a:gd name="T11" fmla="*/ 0 h 4"/>
                  <a:gd name="T12" fmla="*/ 14 w 15"/>
                  <a:gd name="T13" fmla="*/ 0 h 4"/>
                  <a:gd name="T14" fmla="*/ 15 w 15"/>
                  <a:gd name="T15" fmla="*/ 1 h 4"/>
                  <a:gd name="T16" fmla="*/ 15 w 15"/>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15" y="3"/>
                    </a:moveTo>
                    <a:cubicBezTo>
                      <a:pt x="15" y="3"/>
                      <a:pt x="14" y="4"/>
                      <a:pt x="14" y="4"/>
                    </a:cubicBezTo>
                    <a:cubicBezTo>
                      <a:pt x="0" y="4"/>
                      <a:pt x="0" y="4"/>
                      <a:pt x="0" y="4"/>
                    </a:cubicBezTo>
                    <a:cubicBezTo>
                      <a:pt x="0" y="4"/>
                      <a:pt x="0" y="3"/>
                      <a:pt x="0" y="3"/>
                    </a:cubicBezTo>
                    <a:cubicBezTo>
                      <a:pt x="0" y="1"/>
                      <a:pt x="0" y="1"/>
                      <a:pt x="0" y="1"/>
                    </a:cubicBezTo>
                    <a:cubicBezTo>
                      <a:pt x="0" y="0"/>
                      <a:pt x="0" y="0"/>
                      <a:pt x="0" y="0"/>
                    </a:cubicBezTo>
                    <a:cubicBezTo>
                      <a:pt x="14" y="0"/>
                      <a:pt x="14" y="0"/>
                      <a:pt x="14" y="0"/>
                    </a:cubicBezTo>
                    <a:cubicBezTo>
                      <a:pt x="14" y="0"/>
                      <a:pt x="15" y="0"/>
                      <a:pt x="15" y="1"/>
                    </a:cubicBezTo>
                    <a:lnTo>
                      <a:pt x="15" y="3"/>
                    </a:lnTo>
                    <a:close/>
                  </a:path>
                </a:pathLst>
              </a:custGeom>
              <a:solidFill>
                <a:srgbClr val="F29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69"/>
              <p:cNvSpPr>
                <a:spLocks noEditPoints="1"/>
              </p:cNvSpPr>
              <p:nvPr/>
            </p:nvSpPr>
            <p:spPr bwMode="auto">
              <a:xfrm>
                <a:off x="1954213" y="1390650"/>
                <a:ext cx="257175" cy="371475"/>
              </a:xfrm>
              <a:custGeom>
                <a:avLst/>
                <a:gdLst>
                  <a:gd name="T0" fmla="*/ 23 w 68"/>
                  <a:gd name="T1" fmla="*/ 0 h 98"/>
                  <a:gd name="T2" fmla="*/ 0 w 68"/>
                  <a:gd name="T3" fmla="*/ 12 h 98"/>
                  <a:gd name="T4" fmla="*/ 0 w 68"/>
                  <a:gd name="T5" fmla="*/ 13 h 98"/>
                  <a:gd name="T6" fmla="*/ 44 w 68"/>
                  <a:gd name="T7" fmla="*/ 97 h 98"/>
                  <a:gd name="T8" fmla="*/ 45 w 68"/>
                  <a:gd name="T9" fmla="*/ 98 h 98"/>
                  <a:gd name="T10" fmla="*/ 67 w 68"/>
                  <a:gd name="T11" fmla="*/ 86 h 98"/>
                  <a:gd name="T12" fmla="*/ 68 w 68"/>
                  <a:gd name="T13" fmla="*/ 85 h 98"/>
                  <a:gd name="T14" fmla="*/ 24 w 68"/>
                  <a:gd name="T15" fmla="*/ 0 h 98"/>
                  <a:gd name="T16" fmla="*/ 23 w 68"/>
                  <a:gd name="T17" fmla="*/ 0 h 98"/>
                  <a:gd name="T18" fmla="*/ 54 w 68"/>
                  <a:gd name="T19" fmla="*/ 89 h 98"/>
                  <a:gd name="T20" fmla="*/ 45 w 68"/>
                  <a:gd name="T21" fmla="*/ 86 h 98"/>
                  <a:gd name="T22" fmla="*/ 48 w 68"/>
                  <a:gd name="T23" fmla="*/ 77 h 98"/>
                  <a:gd name="T24" fmla="*/ 57 w 68"/>
                  <a:gd name="T25" fmla="*/ 80 h 98"/>
                  <a:gd name="T26" fmla="*/ 54 w 68"/>
                  <a:gd name="T27" fmla="*/ 89 h 98"/>
                  <a:gd name="T28" fmla="*/ 45 w 68"/>
                  <a:gd name="T29" fmla="*/ 49 h 98"/>
                  <a:gd name="T30" fmla="*/ 45 w 68"/>
                  <a:gd name="T31" fmla="*/ 50 h 98"/>
                  <a:gd name="T32" fmla="*/ 29 w 68"/>
                  <a:gd name="T33" fmla="*/ 59 h 98"/>
                  <a:gd name="T34" fmla="*/ 28 w 68"/>
                  <a:gd name="T35" fmla="*/ 58 h 98"/>
                  <a:gd name="T36" fmla="*/ 6 w 68"/>
                  <a:gd name="T37" fmla="*/ 15 h 98"/>
                  <a:gd name="T38" fmla="*/ 6 w 68"/>
                  <a:gd name="T39" fmla="*/ 14 h 98"/>
                  <a:gd name="T40" fmla="*/ 22 w 68"/>
                  <a:gd name="T41" fmla="*/ 6 h 98"/>
                  <a:gd name="T42" fmla="*/ 23 w 68"/>
                  <a:gd name="T43" fmla="*/ 6 h 98"/>
                  <a:gd name="T44" fmla="*/ 45 w 68"/>
                  <a:gd name="T4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 h="98">
                    <a:moveTo>
                      <a:pt x="23" y="0"/>
                    </a:moveTo>
                    <a:cubicBezTo>
                      <a:pt x="0" y="12"/>
                      <a:pt x="0" y="12"/>
                      <a:pt x="0" y="12"/>
                    </a:cubicBezTo>
                    <a:cubicBezTo>
                      <a:pt x="0" y="12"/>
                      <a:pt x="0" y="12"/>
                      <a:pt x="0" y="13"/>
                    </a:cubicBezTo>
                    <a:cubicBezTo>
                      <a:pt x="44" y="97"/>
                      <a:pt x="44" y="97"/>
                      <a:pt x="44" y="97"/>
                    </a:cubicBezTo>
                    <a:cubicBezTo>
                      <a:pt x="44" y="98"/>
                      <a:pt x="44" y="98"/>
                      <a:pt x="45" y="98"/>
                    </a:cubicBezTo>
                    <a:cubicBezTo>
                      <a:pt x="67" y="86"/>
                      <a:pt x="67" y="86"/>
                      <a:pt x="67" y="86"/>
                    </a:cubicBezTo>
                    <a:cubicBezTo>
                      <a:pt x="68" y="86"/>
                      <a:pt x="68" y="85"/>
                      <a:pt x="68" y="85"/>
                    </a:cubicBezTo>
                    <a:cubicBezTo>
                      <a:pt x="24" y="0"/>
                      <a:pt x="24" y="0"/>
                      <a:pt x="24" y="0"/>
                    </a:cubicBezTo>
                    <a:cubicBezTo>
                      <a:pt x="24" y="0"/>
                      <a:pt x="23" y="0"/>
                      <a:pt x="23" y="0"/>
                    </a:cubicBezTo>
                    <a:close/>
                    <a:moveTo>
                      <a:pt x="54" y="89"/>
                    </a:moveTo>
                    <a:cubicBezTo>
                      <a:pt x="51" y="90"/>
                      <a:pt x="47" y="89"/>
                      <a:pt x="45" y="86"/>
                    </a:cubicBezTo>
                    <a:cubicBezTo>
                      <a:pt x="44" y="83"/>
                      <a:pt x="45" y="79"/>
                      <a:pt x="48" y="77"/>
                    </a:cubicBezTo>
                    <a:cubicBezTo>
                      <a:pt x="52" y="75"/>
                      <a:pt x="56" y="76"/>
                      <a:pt x="57" y="80"/>
                    </a:cubicBezTo>
                    <a:cubicBezTo>
                      <a:pt x="59" y="83"/>
                      <a:pt x="58" y="87"/>
                      <a:pt x="54" y="89"/>
                    </a:cubicBezTo>
                    <a:close/>
                    <a:moveTo>
                      <a:pt x="45" y="49"/>
                    </a:moveTo>
                    <a:cubicBezTo>
                      <a:pt x="46" y="50"/>
                      <a:pt x="45" y="50"/>
                      <a:pt x="45" y="50"/>
                    </a:cubicBezTo>
                    <a:cubicBezTo>
                      <a:pt x="29" y="59"/>
                      <a:pt x="29" y="59"/>
                      <a:pt x="29" y="59"/>
                    </a:cubicBezTo>
                    <a:cubicBezTo>
                      <a:pt x="29" y="59"/>
                      <a:pt x="28" y="59"/>
                      <a:pt x="28" y="58"/>
                    </a:cubicBezTo>
                    <a:cubicBezTo>
                      <a:pt x="6" y="15"/>
                      <a:pt x="6" y="15"/>
                      <a:pt x="6" y="15"/>
                    </a:cubicBezTo>
                    <a:cubicBezTo>
                      <a:pt x="6" y="15"/>
                      <a:pt x="6" y="14"/>
                      <a:pt x="6" y="14"/>
                    </a:cubicBezTo>
                    <a:cubicBezTo>
                      <a:pt x="22" y="6"/>
                      <a:pt x="22" y="6"/>
                      <a:pt x="22" y="6"/>
                    </a:cubicBezTo>
                    <a:cubicBezTo>
                      <a:pt x="22" y="6"/>
                      <a:pt x="23" y="6"/>
                      <a:pt x="23" y="6"/>
                    </a:cubicBezTo>
                    <a:lnTo>
                      <a:pt x="45" y="49"/>
                    </a:lnTo>
                    <a:close/>
                  </a:path>
                </a:pathLst>
              </a:custGeom>
              <a:solidFill>
                <a:srgbClr val="018D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70"/>
              <p:cNvSpPr/>
              <p:nvPr/>
            </p:nvSpPr>
            <p:spPr bwMode="auto">
              <a:xfrm>
                <a:off x="1995488" y="1439863"/>
                <a:ext cx="52388" cy="38100"/>
              </a:xfrm>
              <a:custGeom>
                <a:avLst/>
                <a:gdLst>
                  <a:gd name="T0" fmla="*/ 14 w 14"/>
                  <a:gd name="T1" fmla="*/ 2 h 10"/>
                  <a:gd name="T2" fmla="*/ 14 w 14"/>
                  <a:gd name="T3" fmla="*/ 3 h 10"/>
                  <a:gd name="T4" fmla="*/ 2 w 14"/>
                  <a:gd name="T5" fmla="*/ 9 h 10"/>
                  <a:gd name="T6" fmla="*/ 1 w 14"/>
                  <a:gd name="T7" fmla="*/ 9 h 10"/>
                  <a:gd name="T8" fmla="*/ 0 w 14"/>
                  <a:gd name="T9" fmla="*/ 7 h 10"/>
                  <a:gd name="T10" fmla="*/ 0 w 14"/>
                  <a:gd name="T11" fmla="*/ 6 h 10"/>
                  <a:gd name="T12" fmla="*/ 12 w 14"/>
                  <a:gd name="T13" fmla="*/ 0 h 10"/>
                  <a:gd name="T14" fmla="*/ 13 w 14"/>
                  <a:gd name="T15" fmla="*/ 0 h 10"/>
                  <a:gd name="T16" fmla="*/ 14 w 14"/>
                  <a:gd name="T1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0">
                    <a:moveTo>
                      <a:pt x="14" y="2"/>
                    </a:moveTo>
                    <a:cubicBezTo>
                      <a:pt x="14" y="3"/>
                      <a:pt x="14" y="3"/>
                      <a:pt x="14" y="3"/>
                    </a:cubicBezTo>
                    <a:cubicBezTo>
                      <a:pt x="2" y="9"/>
                      <a:pt x="2" y="9"/>
                      <a:pt x="2" y="9"/>
                    </a:cubicBezTo>
                    <a:cubicBezTo>
                      <a:pt x="1" y="10"/>
                      <a:pt x="1" y="9"/>
                      <a:pt x="1" y="9"/>
                    </a:cubicBezTo>
                    <a:cubicBezTo>
                      <a:pt x="0" y="7"/>
                      <a:pt x="0" y="7"/>
                      <a:pt x="0" y="7"/>
                    </a:cubicBezTo>
                    <a:cubicBezTo>
                      <a:pt x="0" y="7"/>
                      <a:pt x="0" y="6"/>
                      <a:pt x="0" y="6"/>
                    </a:cubicBezTo>
                    <a:cubicBezTo>
                      <a:pt x="12" y="0"/>
                      <a:pt x="12" y="0"/>
                      <a:pt x="12" y="0"/>
                    </a:cubicBezTo>
                    <a:cubicBezTo>
                      <a:pt x="12" y="0"/>
                      <a:pt x="13" y="0"/>
                      <a:pt x="13" y="0"/>
                    </a:cubicBezTo>
                    <a:lnTo>
                      <a:pt x="14" y="2"/>
                    </a:lnTo>
                    <a:close/>
                  </a:path>
                </a:pathLst>
              </a:custGeom>
              <a:solidFill>
                <a:srgbClr val="F29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71"/>
              <p:cNvSpPr/>
              <p:nvPr/>
            </p:nvSpPr>
            <p:spPr bwMode="auto">
              <a:xfrm>
                <a:off x="2003426" y="1455738"/>
                <a:ext cx="57150" cy="38100"/>
              </a:xfrm>
              <a:custGeom>
                <a:avLst/>
                <a:gdLst>
                  <a:gd name="T0" fmla="*/ 14 w 15"/>
                  <a:gd name="T1" fmla="*/ 3 h 10"/>
                  <a:gd name="T2" fmla="*/ 14 w 15"/>
                  <a:gd name="T3" fmla="*/ 4 h 10"/>
                  <a:gd name="T4" fmla="*/ 2 w 15"/>
                  <a:gd name="T5" fmla="*/ 10 h 10"/>
                  <a:gd name="T6" fmla="*/ 1 w 15"/>
                  <a:gd name="T7" fmla="*/ 9 h 10"/>
                  <a:gd name="T8" fmla="*/ 0 w 15"/>
                  <a:gd name="T9" fmla="*/ 8 h 10"/>
                  <a:gd name="T10" fmla="*/ 1 w 15"/>
                  <a:gd name="T11" fmla="*/ 6 h 10"/>
                  <a:gd name="T12" fmla="*/ 12 w 15"/>
                  <a:gd name="T13" fmla="*/ 0 h 10"/>
                  <a:gd name="T14" fmla="*/ 13 w 15"/>
                  <a:gd name="T15" fmla="*/ 1 h 10"/>
                  <a:gd name="T16" fmla="*/ 14 w 15"/>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4" y="3"/>
                    </a:moveTo>
                    <a:cubicBezTo>
                      <a:pt x="15" y="3"/>
                      <a:pt x="14" y="3"/>
                      <a:pt x="14" y="4"/>
                    </a:cubicBezTo>
                    <a:cubicBezTo>
                      <a:pt x="2" y="10"/>
                      <a:pt x="2" y="10"/>
                      <a:pt x="2" y="10"/>
                    </a:cubicBezTo>
                    <a:cubicBezTo>
                      <a:pt x="2" y="10"/>
                      <a:pt x="1" y="10"/>
                      <a:pt x="1" y="9"/>
                    </a:cubicBezTo>
                    <a:cubicBezTo>
                      <a:pt x="0" y="8"/>
                      <a:pt x="0" y="8"/>
                      <a:pt x="0" y="8"/>
                    </a:cubicBezTo>
                    <a:cubicBezTo>
                      <a:pt x="0" y="7"/>
                      <a:pt x="0" y="7"/>
                      <a:pt x="1" y="6"/>
                    </a:cubicBezTo>
                    <a:cubicBezTo>
                      <a:pt x="12" y="0"/>
                      <a:pt x="12" y="0"/>
                      <a:pt x="12" y="0"/>
                    </a:cubicBezTo>
                    <a:cubicBezTo>
                      <a:pt x="13" y="0"/>
                      <a:pt x="13" y="0"/>
                      <a:pt x="13" y="1"/>
                    </a:cubicBezTo>
                    <a:lnTo>
                      <a:pt x="14" y="3"/>
                    </a:lnTo>
                    <a:close/>
                  </a:path>
                </a:pathLst>
              </a:custGeom>
              <a:solidFill>
                <a:srgbClr val="F29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72" name="组合 171"/>
          <p:cNvGrpSpPr/>
          <p:nvPr/>
        </p:nvGrpSpPr>
        <p:grpSpPr>
          <a:xfrm>
            <a:off x="974952" y="982607"/>
            <a:ext cx="814498" cy="828187"/>
            <a:chOff x="3846636" y="1834195"/>
            <a:chExt cx="1450728" cy="1475110"/>
          </a:xfrm>
        </p:grpSpPr>
        <p:pic>
          <p:nvPicPr>
            <p:cNvPr id="173" name="图片 17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846636" y="1834195"/>
              <a:ext cx="1450728" cy="1475110"/>
            </a:xfrm>
            <a:prstGeom prst="rect">
              <a:avLst/>
            </a:prstGeom>
            <a:effectLst>
              <a:outerShdw blurRad="50800" dist="38100" dir="8100000" algn="tr" rotWithShape="0">
                <a:prstClr val="black">
                  <a:alpha val="40000"/>
                </a:prstClr>
              </a:outerShdw>
            </a:effectLst>
          </p:spPr>
        </p:pic>
        <p:grpSp>
          <p:nvGrpSpPr>
            <p:cNvPr id="174" name="组合 173"/>
            <p:cNvGrpSpPr/>
            <p:nvPr/>
          </p:nvGrpSpPr>
          <p:grpSpPr>
            <a:xfrm>
              <a:off x="4381500" y="2336800"/>
              <a:ext cx="381001" cy="469900"/>
              <a:chOff x="1674813" y="1797050"/>
              <a:chExt cx="381001" cy="469900"/>
            </a:xfrm>
          </p:grpSpPr>
          <p:sp>
            <p:nvSpPr>
              <p:cNvPr id="175" name="Freeform 72"/>
              <p:cNvSpPr>
                <a:spLocks noEditPoints="1"/>
              </p:cNvSpPr>
              <p:nvPr/>
            </p:nvSpPr>
            <p:spPr bwMode="auto">
              <a:xfrm>
                <a:off x="1674813" y="1978025"/>
                <a:ext cx="90488" cy="288925"/>
              </a:xfrm>
              <a:custGeom>
                <a:avLst/>
                <a:gdLst>
                  <a:gd name="T0" fmla="*/ 2 w 24"/>
                  <a:gd name="T1" fmla="*/ 0 h 76"/>
                  <a:gd name="T2" fmla="*/ 0 w 24"/>
                  <a:gd name="T3" fmla="*/ 75 h 76"/>
                  <a:gd name="T4" fmla="*/ 2 w 24"/>
                  <a:gd name="T5" fmla="*/ 76 h 76"/>
                  <a:gd name="T6" fmla="*/ 8 w 24"/>
                  <a:gd name="T7" fmla="*/ 66 h 76"/>
                  <a:gd name="T8" fmla="*/ 22 w 24"/>
                  <a:gd name="T9" fmla="*/ 76 h 76"/>
                  <a:gd name="T10" fmla="*/ 24 w 24"/>
                  <a:gd name="T11" fmla="*/ 1 h 76"/>
                  <a:gd name="T12" fmla="*/ 11 w 24"/>
                  <a:gd name="T13" fmla="*/ 60 h 76"/>
                  <a:gd name="T14" fmla="*/ 3 w 24"/>
                  <a:gd name="T15" fmla="*/ 55 h 76"/>
                  <a:gd name="T16" fmla="*/ 11 w 24"/>
                  <a:gd name="T17" fmla="*/ 60 h 76"/>
                  <a:gd name="T18" fmla="*/ 3 w 24"/>
                  <a:gd name="T19" fmla="*/ 51 h 76"/>
                  <a:gd name="T20" fmla="*/ 11 w 24"/>
                  <a:gd name="T21" fmla="*/ 46 h 76"/>
                  <a:gd name="T22" fmla="*/ 11 w 24"/>
                  <a:gd name="T23" fmla="*/ 43 h 76"/>
                  <a:gd name="T24" fmla="*/ 3 w 24"/>
                  <a:gd name="T25" fmla="*/ 38 h 76"/>
                  <a:gd name="T26" fmla="*/ 11 w 24"/>
                  <a:gd name="T27" fmla="*/ 43 h 76"/>
                  <a:gd name="T28" fmla="*/ 3 w 24"/>
                  <a:gd name="T29" fmla="*/ 34 h 76"/>
                  <a:gd name="T30" fmla="*/ 11 w 24"/>
                  <a:gd name="T31" fmla="*/ 29 h 76"/>
                  <a:gd name="T32" fmla="*/ 11 w 24"/>
                  <a:gd name="T33" fmla="*/ 26 h 76"/>
                  <a:gd name="T34" fmla="*/ 3 w 24"/>
                  <a:gd name="T35" fmla="*/ 21 h 76"/>
                  <a:gd name="T36" fmla="*/ 11 w 24"/>
                  <a:gd name="T37" fmla="*/ 26 h 76"/>
                  <a:gd name="T38" fmla="*/ 3 w 24"/>
                  <a:gd name="T39" fmla="*/ 17 h 76"/>
                  <a:gd name="T40" fmla="*/ 11 w 24"/>
                  <a:gd name="T41" fmla="*/ 12 h 76"/>
                  <a:gd name="T42" fmla="*/ 11 w 24"/>
                  <a:gd name="T43" fmla="*/ 9 h 76"/>
                  <a:gd name="T44" fmla="*/ 3 w 24"/>
                  <a:gd name="T45" fmla="*/ 3 h 76"/>
                  <a:gd name="T46" fmla="*/ 11 w 24"/>
                  <a:gd name="T47" fmla="*/ 9 h 76"/>
                  <a:gd name="T48" fmla="*/ 13 w 24"/>
                  <a:gd name="T49" fmla="*/ 60 h 76"/>
                  <a:gd name="T50" fmla="*/ 21 w 24"/>
                  <a:gd name="T51" fmla="*/ 55 h 76"/>
                  <a:gd name="T52" fmla="*/ 21 w 24"/>
                  <a:gd name="T53" fmla="*/ 51 h 76"/>
                  <a:gd name="T54" fmla="*/ 13 w 24"/>
                  <a:gd name="T55" fmla="*/ 46 h 76"/>
                  <a:gd name="T56" fmla="*/ 21 w 24"/>
                  <a:gd name="T57" fmla="*/ 51 h 76"/>
                  <a:gd name="T58" fmla="*/ 13 w 24"/>
                  <a:gd name="T59" fmla="*/ 43 h 76"/>
                  <a:gd name="T60" fmla="*/ 21 w 24"/>
                  <a:gd name="T61" fmla="*/ 38 h 76"/>
                  <a:gd name="T62" fmla="*/ 21 w 24"/>
                  <a:gd name="T63" fmla="*/ 34 h 76"/>
                  <a:gd name="T64" fmla="*/ 13 w 24"/>
                  <a:gd name="T65" fmla="*/ 29 h 76"/>
                  <a:gd name="T66" fmla="*/ 21 w 24"/>
                  <a:gd name="T67" fmla="*/ 34 h 76"/>
                  <a:gd name="T68" fmla="*/ 13 w 24"/>
                  <a:gd name="T69" fmla="*/ 26 h 76"/>
                  <a:gd name="T70" fmla="*/ 21 w 24"/>
                  <a:gd name="T71" fmla="*/ 21 h 76"/>
                  <a:gd name="T72" fmla="*/ 21 w 24"/>
                  <a:gd name="T73" fmla="*/ 17 h 76"/>
                  <a:gd name="T74" fmla="*/ 13 w 24"/>
                  <a:gd name="T75" fmla="*/ 12 h 76"/>
                  <a:gd name="T76" fmla="*/ 21 w 24"/>
                  <a:gd name="T77" fmla="*/ 17 h 76"/>
                  <a:gd name="T78" fmla="*/ 13 w 24"/>
                  <a:gd name="T79" fmla="*/ 9 h 76"/>
                  <a:gd name="T80" fmla="*/ 21 w 24"/>
                  <a:gd name="T81" fmla="*/ 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 h="76">
                    <a:moveTo>
                      <a:pt x="22" y="0"/>
                    </a:moveTo>
                    <a:cubicBezTo>
                      <a:pt x="2" y="0"/>
                      <a:pt x="2" y="0"/>
                      <a:pt x="2" y="0"/>
                    </a:cubicBezTo>
                    <a:cubicBezTo>
                      <a:pt x="1" y="0"/>
                      <a:pt x="0" y="1"/>
                      <a:pt x="0" y="1"/>
                    </a:cubicBezTo>
                    <a:cubicBezTo>
                      <a:pt x="0" y="75"/>
                      <a:pt x="0" y="75"/>
                      <a:pt x="0" y="75"/>
                    </a:cubicBezTo>
                    <a:cubicBezTo>
                      <a:pt x="0" y="75"/>
                      <a:pt x="1" y="76"/>
                      <a:pt x="2" y="76"/>
                    </a:cubicBezTo>
                    <a:cubicBezTo>
                      <a:pt x="2" y="76"/>
                      <a:pt x="2" y="76"/>
                      <a:pt x="2" y="76"/>
                    </a:cubicBezTo>
                    <a:cubicBezTo>
                      <a:pt x="2" y="66"/>
                      <a:pt x="2" y="66"/>
                      <a:pt x="2" y="66"/>
                    </a:cubicBezTo>
                    <a:cubicBezTo>
                      <a:pt x="8" y="66"/>
                      <a:pt x="8" y="66"/>
                      <a:pt x="8" y="66"/>
                    </a:cubicBezTo>
                    <a:cubicBezTo>
                      <a:pt x="8" y="76"/>
                      <a:pt x="8" y="76"/>
                      <a:pt x="8" y="76"/>
                    </a:cubicBezTo>
                    <a:cubicBezTo>
                      <a:pt x="22" y="76"/>
                      <a:pt x="22" y="76"/>
                      <a:pt x="22" y="76"/>
                    </a:cubicBezTo>
                    <a:cubicBezTo>
                      <a:pt x="23" y="76"/>
                      <a:pt x="24" y="75"/>
                      <a:pt x="24" y="75"/>
                    </a:cubicBezTo>
                    <a:cubicBezTo>
                      <a:pt x="24" y="1"/>
                      <a:pt x="24" y="1"/>
                      <a:pt x="24" y="1"/>
                    </a:cubicBezTo>
                    <a:cubicBezTo>
                      <a:pt x="24" y="1"/>
                      <a:pt x="23" y="0"/>
                      <a:pt x="22" y="0"/>
                    </a:cubicBezTo>
                    <a:close/>
                    <a:moveTo>
                      <a:pt x="11" y="60"/>
                    </a:moveTo>
                    <a:cubicBezTo>
                      <a:pt x="3" y="60"/>
                      <a:pt x="3" y="60"/>
                      <a:pt x="3" y="60"/>
                    </a:cubicBezTo>
                    <a:cubicBezTo>
                      <a:pt x="3" y="55"/>
                      <a:pt x="3" y="55"/>
                      <a:pt x="3" y="55"/>
                    </a:cubicBezTo>
                    <a:cubicBezTo>
                      <a:pt x="11" y="55"/>
                      <a:pt x="11" y="55"/>
                      <a:pt x="11" y="55"/>
                    </a:cubicBezTo>
                    <a:lnTo>
                      <a:pt x="11" y="60"/>
                    </a:lnTo>
                    <a:close/>
                    <a:moveTo>
                      <a:pt x="11" y="51"/>
                    </a:moveTo>
                    <a:cubicBezTo>
                      <a:pt x="3" y="51"/>
                      <a:pt x="3" y="51"/>
                      <a:pt x="3" y="51"/>
                    </a:cubicBezTo>
                    <a:cubicBezTo>
                      <a:pt x="3" y="46"/>
                      <a:pt x="3" y="46"/>
                      <a:pt x="3" y="46"/>
                    </a:cubicBezTo>
                    <a:cubicBezTo>
                      <a:pt x="11" y="46"/>
                      <a:pt x="11" y="46"/>
                      <a:pt x="11" y="46"/>
                    </a:cubicBezTo>
                    <a:lnTo>
                      <a:pt x="11" y="51"/>
                    </a:lnTo>
                    <a:close/>
                    <a:moveTo>
                      <a:pt x="11" y="43"/>
                    </a:moveTo>
                    <a:cubicBezTo>
                      <a:pt x="3" y="43"/>
                      <a:pt x="3" y="43"/>
                      <a:pt x="3" y="43"/>
                    </a:cubicBezTo>
                    <a:cubicBezTo>
                      <a:pt x="3" y="38"/>
                      <a:pt x="3" y="38"/>
                      <a:pt x="3" y="38"/>
                    </a:cubicBezTo>
                    <a:cubicBezTo>
                      <a:pt x="11" y="38"/>
                      <a:pt x="11" y="38"/>
                      <a:pt x="11" y="38"/>
                    </a:cubicBezTo>
                    <a:lnTo>
                      <a:pt x="11" y="43"/>
                    </a:lnTo>
                    <a:close/>
                    <a:moveTo>
                      <a:pt x="11" y="34"/>
                    </a:moveTo>
                    <a:cubicBezTo>
                      <a:pt x="3" y="34"/>
                      <a:pt x="3" y="34"/>
                      <a:pt x="3" y="34"/>
                    </a:cubicBezTo>
                    <a:cubicBezTo>
                      <a:pt x="3" y="29"/>
                      <a:pt x="3" y="29"/>
                      <a:pt x="3" y="29"/>
                    </a:cubicBezTo>
                    <a:cubicBezTo>
                      <a:pt x="11" y="29"/>
                      <a:pt x="11" y="29"/>
                      <a:pt x="11" y="29"/>
                    </a:cubicBezTo>
                    <a:lnTo>
                      <a:pt x="11" y="34"/>
                    </a:lnTo>
                    <a:close/>
                    <a:moveTo>
                      <a:pt x="11" y="26"/>
                    </a:moveTo>
                    <a:cubicBezTo>
                      <a:pt x="3" y="26"/>
                      <a:pt x="3" y="26"/>
                      <a:pt x="3" y="26"/>
                    </a:cubicBezTo>
                    <a:cubicBezTo>
                      <a:pt x="3" y="21"/>
                      <a:pt x="3" y="21"/>
                      <a:pt x="3" y="21"/>
                    </a:cubicBezTo>
                    <a:cubicBezTo>
                      <a:pt x="11" y="21"/>
                      <a:pt x="11" y="21"/>
                      <a:pt x="11" y="21"/>
                    </a:cubicBezTo>
                    <a:lnTo>
                      <a:pt x="11" y="26"/>
                    </a:lnTo>
                    <a:close/>
                    <a:moveTo>
                      <a:pt x="11" y="17"/>
                    </a:moveTo>
                    <a:cubicBezTo>
                      <a:pt x="3" y="17"/>
                      <a:pt x="3" y="17"/>
                      <a:pt x="3" y="17"/>
                    </a:cubicBezTo>
                    <a:cubicBezTo>
                      <a:pt x="3" y="12"/>
                      <a:pt x="3" y="12"/>
                      <a:pt x="3" y="12"/>
                    </a:cubicBezTo>
                    <a:cubicBezTo>
                      <a:pt x="11" y="12"/>
                      <a:pt x="11" y="12"/>
                      <a:pt x="11" y="12"/>
                    </a:cubicBezTo>
                    <a:lnTo>
                      <a:pt x="11" y="17"/>
                    </a:lnTo>
                    <a:close/>
                    <a:moveTo>
                      <a:pt x="11" y="9"/>
                    </a:moveTo>
                    <a:cubicBezTo>
                      <a:pt x="3" y="9"/>
                      <a:pt x="3" y="9"/>
                      <a:pt x="3" y="9"/>
                    </a:cubicBezTo>
                    <a:cubicBezTo>
                      <a:pt x="3" y="3"/>
                      <a:pt x="3" y="3"/>
                      <a:pt x="3" y="3"/>
                    </a:cubicBezTo>
                    <a:cubicBezTo>
                      <a:pt x="11" y="3"/>
                      <a:pt x="11" y="3"/>
                      <a:pt x="11" y="3"/>
                    </a:cubicBezTo>
                    <a:lnTo>
                      <a:pt x="11" y="9"/>
                    </a:lnTo>
                    <a:close/>
                    <a:moveTo>
                      <a:pt x="21" y="60"/>
                    </a:moveTo>
                    <a:cubicBezTo>
                      <a:pt x="13" y="60"/>
                      <a:pt x="13" y="60"/>
                      <a:pt x="13" y="60"/>
                    </a:cubicBezTo>
                    <a:cubicBezTo>
                      <a:pt x="13" y="55"/>
                      <a:pt x="13" y="55"/>
                      <a:pt x="13" y="55"/>
                    </a:cubicBezTo>
                    <a:cubicBezTo>
                      <a:pt x="21" y="55"/>
                      <a:pt x="21" y="55"/>
                      <a:pt x="21" y="55"/>
                    </a:cubicBezTo>
                    <a:lnTo>
                      <a:pt x="21" y="60"/>
                    </a:lnTo>
                    <a:close/>
                    <a:moveTo>
                      <a:pt x="21" y="51"/>
                    </a:moveTo>
                    <a:cubicBezTo>
                      <a:pt x="13" y="51"/>
                      <a:pt x="13" y="51"/>
                      <a:pt x="13" y="51"/>
                    </a:cubicBezTo>
                    <a:cubicBezTo>
                      <a:pt x="13" y="46"/>
                      <a:pt x="13" y="46"/>
                      <a:pt x="13" y="46"/>
                    </a:cubicBezTo>
                    <a:cubicBezTo>
                      <a:pt x="21" y="46"/>
                      <a:pt x="21" y="46"/>
                      <a:pt x="21" y="46"/>
                    </a:cubicBezTo>
                    <a:lnTo>
                      <a:pt x="21" y="51"/>
                    </a:lnTo>
                    <a:close/>
                    <a:moveTo>
                      <a:pt x="21" y="43"/>
                    </a:moveTo>
                    <a:cubicBezTo>
                      <a:pt x="13" y="43"/>
                      <a:pt x="13" y="43"/>
                      <a:pt x="13" y="43"/>
                    </a:cubicBezTo>
                    <a:cubicBezTo>
                      <a:pt x="13" y="38"/>
                      <a:pt x="13" y="38"/>
                      <a:pt x="13" y="38"/>
                    </a:cubicBezTo>
                    <a:cubicBezTo>
                      <a:pt x="21" y="38"/>
                      <a:pt x="21" y="38"/>
                      <a:pt x="21" y="38"/>
                    </a:cubicBezTo>
                    <a:lnTo>
                      <a:pt x="21" y="43"/>
                    </a:lnTo>
                    <a:close/>
                    <a:moveTo>
                      <a:pt x="21" y="34"/>
                    </a:moveTo>
                    <a:cubicBezTo>
                      <a:pt x="13" y="34"/>
                      <a:pt x="13" y="34"/>
                      <a:pt x="13" y="34"/>
                    </a:cubicBezTo>
                    <a:cubicBezTo>
                      <a:pt x="13" y="29"/>
                      <a:pt x="13" y="29"/>
                      <a:pt x="13" y="29"/>
                    </a:cubicBezTo>
                    <a:cubicBezTo>
                      <a:pt x="21" y="29"/>
                      <a:pt x="21" y="29"/>
                      <a:pt x="21" y="29"/>
                    </a:cubicBezTo>
                    <a:lnTo>
                      <a:pt x="21" y="34"/>
                    </a:lnTo>
                    <a:close/>
                    <a:moveTo>
                      <a:pt x="21" y="26"/>
                    </a:moveTo>
                    <a:cubicBezTo>
                      <a:pt x="13" y="26"/>
                      <a:pt x="13" y="26"/>
                      <a:pt x="13" y="26"/>
                    </a:cubicBezTo>
                    <a:cubicBezTo>
                      <a:pt x="13" y="21"/>
                      <a:pt x="13" y="21"/>
                      <a:pt x="13" y="21"/>
                    </a:cubicBezTo>
                    <a:cubicBezTo>
                      <a:pt x="21" y="21"/>
                      <a:pt x="21" y="21"/>
                      <a:pt x="21" y="21"/>
                    </a:cubicBezTo>
                    <a:lnTo>
                      <a:pt x="21" y="26"/>
                    </a:lnTo>
                    <a:close/>
                    <a:moveTo>
                      <a:pt x="21" y="17"/>
                    </a:moveTo>
                    <a:cubicBezTo>
                      <a:pt x="13" y="17"/>
                      <a:pt x="13" y="17"/>
                      <a:pt x="13" y="17"/>
                    </a:cubicBezTo>
                    <a:cubicBezTo>
                      <a:pt x="13" y="12"/>
                      <a:pt x="13" y="12"/>
                      <a:pt x="13" y="12"/>
                    </a:cubicBezTo>
                    <a:cubicBezTo>
                      <a:pt x="21" y="12"/>
                      <a:pt x="21" y="12"/>
                      <a:pt x="21" y="12"/>
                    </a:cubicBezTo>
                    <a:lnTo>
                      <a:pt x="21" y="17"/>
                    </a:lnTo>
                    <a:close/>
                    <a:moveTo>
                      <a:pt x="21" y="9"/>
                    </a:moveTo>
                    <a:cubicBezTo>
                      <a:pt x="13" y="9"/>
                      <a:pt x="13" y="9"/>
                      <a:pt x="13" y="9"/>
                    </a:cubicBezTo>
                    <a:cubicBezTo>
                      <a:pt x="13" y="3"/>
                      <a:pt x="13" y="3"/>
                      <a:pt x="13" y="3"/>
                    </a:cubicBezTo>
                    <a:cubicBezTo>
                      <a:pt x="21" y="3"/>
                      <a:pt x="21" y="3"/>
                      <a:pt x="21" y="3"/>
                    </a:cubicBezTo>
                    <a:lnTo>
                      <a:pt x="21" y="9"/>
                    </a:lnTo>
                    <a:close/>
                  </a:path>
                </a:pathLst>
              </a:custGeom>
              <a:solidFill>
                <a:srgbClr val="31A6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73"/>
              <p:cNvSpPr>
                <a:spLocks noEditPoints="1"/>
              </p:cNvSpPr>
              <p:nvPr/>
            </p:nvSpPr>
            <p:spPr bwMode="auto">
              <a:xfrm>
                <a:off x="1927226" y="2100263"/>
                <a:ext cx="128588" cy="166687"/>
              </a:xfrm>
              <a:custGeom>
                <a:avLst/>
                <a:gdLst>
                  <a:gd name="T0" fmla="*/ 33 w 34"/>
                  <a:gd name="T1" fmla="*/ 0 h 44"/>
                  <a:gd name="T2" fmla="*/ 1 w 34"/>
                  <a:gd name="T3" fmla="*/ 0 h 44"/>
                  <a:gd name="T4" fmla="*/ 0 w 34"/>
                  <a:gd name="T5" fmla="*/ 1 h 44"/>
                  <a:gd name="T6" fmla="*/ 0 w 34"/>
                  <a:gd name="T7" fmla="*/ 43 h 44"/>
                  <a:gd name="T8" fmla="*/ 1 w 34"/>
                  <a:gd name="T9" fmla="*/ 44 h 44"/>
                  <a:gd name="T10" fmla="*/ 33 w 34"/>
                  <a:gd name="T11" fmla="*/ 44 h 44"/>
                  <a:gd name="T12" fmla="*/ 34 w 34"/>
                  <a:gd name="T13" fmla="*/ 43 h 44"/>
                  <a:gd name="T14" fmla="*/ 34 w 34"/>
                  <a:gd name="T15" fmla="*/ 1 h 44"/>
                  <a:gd name="T16" fmla="*/ 33 w 34"/>
                  <a:gd name="T17" fmla="*/ 0 h 44"/>
                  <a:gd name="T18" fmla="*/ 15 w 34"/>
                  <a:gd name="T19" fmla="*/ 37 h 44"/>
                  <a:gd name="T20" fmla="*/ 2 w 34"/>
                  <a:gd name="T21" fmla="*/ 37 h 44"/>
                  <a:gd name="T22" fmla="*/ 2 w 34"/>
                  <a:gd name="T23" fmla="*/ 32 h 44"/>
                  <a:gd name="T24" fmla="*/ 15 w 34"/>
                  <a:gd name="T25" fmla="*/ 32 h 44"/>
                  <a:gd name="T26" fmla="*/ 15 w 34"/>
                  <a:gd name="T27" fmla="*/ 37 h 44"/>
                  <a:gd name="T28" fmla="*/ 15 w 34"/>
                  <a:gd name="T29" fmla="*/ 28 h 44"/>
                  <a:gd name="T30" fmla="*/ 2 w 34"/>
                  <a:gd name="T31" fmla="*/ 28 h 44"/>
                  <a:gd name="T32" fmla="*/ 2 w 34"/>
                  <a:gd name="T33" fmla="*/ 22 h 44"/>
                  <a:gd name="T34" fmla="*/ 15 w 34"/>
                  <a:gd name="T35" fmla="*/ 22 h 44"/>
                  <a:gd name="T36" fmla="*/ 15 w 34"/>
                  <a:gd name="T37" fmla="*/ 28 h 44"/>
                  <a:gd name="T38" fmla="*/ 15 w 34"/>
                  <a:gd name="T39" fmla="*/ 18 h 44"/>
                  <a:gd name="T40" fmla="*/ 2 w 34"/>
                  <a:gd name="T41" fmla="*/ 18 h 44"/>
                  <a:gd name="T42" fmla="*/ 2 w 34"/>
                  <a:gd name="T43" fmla="*/ 13 h 44"/>
                  <a:gd name="T44" fmla="*/ 15 w 34"/>
                  <a:gd name="T45" fmla="*/ 13 h 44"/>
                  <a:gd name="T46" fmla="*/ 15 w 34"/>
                  <a:gd name="T47" fmla="*/ 18 h 44"/>
                  <a:gd name="T48" fmla="*/ 15 w 34"/>
                  <a:gd name="T49" fmla="*/ 9 h 44"/>
                  <a:gd name="T50" fmla="*/ 2 w 34"/>
                  <a:gd name="T51" fmla="*/ 9 h 44"/>
                  <a:gd name="T52" fmla="*/ 2 w 34"/>
                  <a:gd name="T53" fmla="*/ 3 h 44"/>
                  <a:gd name="T54" fmla="*/ 15 w 34"/>
                  <a:gd name="T55" fmla="*/ 3 h 44"/>
                  <a:gd name="T56" fmla="*/ 15 w 34"/>
                  <a:gd name="T57" fmla="*/ 9 h 44"/>
                  <a:gd name="T58" fmla="*/ 32 w 34"/>
                  <a:gd name="T59" fmla="*/ 37 h 44"/>
                  <a:gd name="T60" fmla="*/ 19 w 34"/>
                  <a:gd name="T61" fmla="*/ 37 h 44"/>
                  <a:gd name="T62" fmla="*/ 19 w 34"/>
                  <a:gd name="T63" fmla="*/ 32 h 44"/>
                  <a:gd name="T64" fmla="*/ 32 w 34"/>
                  <a:gd name="T65" fmla="*/ 32 h 44"/>
                  <a:gd name="T66" fmla="*/ 32 w 34"/>
                  <a:gd name="T67" fmla="*/ 37 h 44"/>
                  <a:gd name="T68" fmla="*/ 32 w 34"/>
                  <a:gd name="T69" fmla="*/ 28 h 44"/>
                  <a:gd name="T70" fmla="*/ 19 w 34"/>
                  <a:gd name="T71" fmla="*/ 28 h 44"/>
                  <a:gd name="T72" fmla="*/ 19 w 34"/>
                  <a:gd name="T73" fmla="*/ 22 h 44"/>
                  <a:gd name="T74" fmla="*/ 32 w 34"/>
                  <a:gd name="T75" fmla="*/ 22 h 44"/>
                  <a:gd name="T76" fmla="*/ 32 w 34"/>
                  <a:gd name="T77" fmla="*/ 28 h 44"/>
                  <a:gd name="T78" fmla="*/ 32 w 34"/>
                  <a:gd name="T79" fmla="*/ 18 h 44"/>
                  <a:gd name="T80" fmla="*/ 19 w 34"/>
                  <a:gd name="T81" fmla="*/ 18 h 44"/>
                  <a:gd name="T82" fmla="*/ 19 w 34"/>
                  <a:gd name="T83" fmla="*/ 13 h 44"/>
                  <a:gd name="T84" fmla="*/ 32 w 34"/>
                  <a:gd name="T85" fmla="*/ 13 h 44"/>
                  <a:gd name="T86" fmla="*/ 32 w 34"/>
                  <a:gd name="T87" fmla="*/ 18 h 44"/>
                  <a:gd name="T88" fmla="*/ 32 w 34"/>
                  <a:gd name="T89" fmla="*/ 9 h 44"/>
                  <a:gd name="T90" fmla="*/ 19 w 34"/>
                  <a:gd name="T91" fmla="*/ 9 h 44"/>
                  <a:gd name="T92" fmla="*/ 19 w 34"/>
                  <a:gd name="T93" fmla="*/ 3 h 44"/>
                  <a:gd name="T94" fmla="*/ 32 w 34"/>
                  <a:gd name="T95" fmla="*/ 3 h 44"/>
                  <a:gd name="T96" fmla="*/ 32 w 34"/>
                  <a:gd name="T97"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 h="44">
                    <a:moveTo>
                      <a:pt x="33" y="0"/>
                    </a:moveTo>
                    <a:cubicBezTo>
                      <a:pt x="1" y="0"/>
                      <a:pt x="1" y="0"/>
                      <a:pt x="1" y="0"/>
                    </a:cubicBezTo>
                    <a:cubicBezTo>
                      <a:pt x="1" y="0"/>
                      <a:pt x="0" y="1"/>
                      <a:pt x="0" y="1"/>
                    </a:cubicBezTo>
                    <a:cubicBezTo>
                      <a:pt x="0" y="43"/>
                      <a:pt x="0" y="43"/>
                      <a:pt x="0" y="43"/>
                    </a:cubicBezTo>
                    <a:cubicBezTo>
                      <a:pt x="0" y="44"/>
                      <a:pt x="1" y="44"/>
                      <a:pt x="1" y="44"/>
                    </a:cubicBezTo>
                    <a:cubicBezTo>
                      <a:pt x="33" y="44"/>
                      <a:pt x="33" y="44"/>
                      <a:pt x="33" y="44"/>
                    </a:cubicBezTo>
                    <a:cubicBezTo>
                      <a:pt x="33" y="44"/>
                      <a:pt x="34" y="44"/>
                      <a:pt x="34" y="43"/>
                    </a:cubicBezTo>
                    <a:cubicBezTo>
                      <a:pt x="34" y="1"/>
                      <a:pt x="34" y="1"/>
                      <a:pt x="34" y="1"/>
                    </a:cubicBezTo>
                    <a:cubicBezTo>
                      <a:pt x="34" y="1"/>
                      <a:pt x="33" y="0"/>
                      <a:pt x="33" y="0"/>
                    </a:cubicBezTo>
                    <a:close/>
                    <a:moveTo>
                      <a:pt x="15" y="37"/>
                    </a:moveTo>
                    <a:cubicBezTo>
                      <a:pt x="2" y="37"/>
                      <a:pt x="2" y="37"/>
                      <a:pt x="2" y="37"/>
                    </a:cubicBezTo>
                    <a:cubicBezTo>
                      <a:pt x="2" y="32"/>
                      <a:pt x="2" y="32"/>
                      <a:pt x="2" y="32"/>
                    </a:cubicBezTo>
                    <a:cubicBezTo>
                      <a:pt x="15" y="32"/>
                      <a:pt x="15" y="32"/>
                      <a:pt x="15" y="32"/>
                    </a:cubicBezTo>
                    <a:lnTo>
                      <a:pt x="15" y="37"/>
                    </a:lnTo>
                    <a:close/>
                    <a:moveTo>
                      <a:pt x="15" y="28"/>
                    </a:moveTo>
                    <a:cubicBezTo>
                      <a:pt x="2" y="28"/>
                      <a:pt x="2" y="28"/>
                      <a:pt x="2" y="28"/>
                    </a:cubicBezTo>
                    <a:cubicBezTo>
                      <a:pt x="2" y="22"/>
                      <a:pt x="2" y="22"/>
                      <a:pt x="2" y="22"/>
                    </a:cubicBezTo>
                    <a:cubicBezTo>
                      <a:pt x="15" y="22"/>
                      <a:pt x="15" y="22"/>
                      <a:pt x="15" y="22"/>
                    </a:cubicBezTo>
                    <a:lnTo>
                      <a:pt x="15" y="28"/>
                    </a:lnTo>
                    <a:close/>
                    <a:moveTo>
                      <a:pt x="15" y="18"/>
                    </a:moveTo>
                    <a:cubicBezTo>
                      <a:pt x="2" y="18"/>
                      <a:pt x="2" y="18"/>
                      <a:pt x="2" y="18"/>
                    </a:cubicBezTo>
                    <a:cubicBezTo>
                      <a:pt x="2" y="13"/>
                      <a:pt x="2" y="13"/>
                      <a:pt x="2" y="13"/>
                    </a:cubicBezTo>
                    <a:cubicBezTo>
                      <a:pt x="15" y="13"/>
                      <a:pt x="15" y="13"/>
                      <a:pt x="15" y="13"/>
                    </a:cubicBezTo>
                    <a:lnTo>
                      <a:pt x="15" y="18"/>
                    </a:lnTo>
                    <a:close/>
                    <a:moveTo>
                      <a:pt x="15" y="9"/>
                    </a:moveTo>
                    <a:cubicBezTo>
                      <a:pt x="2" y="9"/>
                      <a:pt x="2" y="9"/>
                      <a:pt x="2" y="9"/>
                    </a:cubicBezTo>
                    <a:cubicBezTo>
                      <a:pt x="2" y="3"/>
                      <a:pt x="2" y="3"/>
                      <a:pt x="2" y="3"/>
                    </a:cubicBezTo>
                    <a:cubicBezTo>
                      <a:pt x="15" y="3"/>
                      <a:pt x="15" y="3"/>
                      <a:pt x="15" y="3"/>
                    </a:cubicBezTo>
                    <a:lnTo>
                      <a:pt x="15" y="9"/>
                    </a:lnTo>
                    <a:close/>
                    <a:moveTo>
                      <a:pt x="32" y="37"/>
                    </a:moveTo>
                    <a:cubicBezTo>
                      <a:pt x="19" y="37"/>
                      <a:pt x="19" y="37"/>
                      <a:pt x="19" y="37"/>
                    </a:cubicBezTo>
                    <a:cubicBezTo>
                      <a:pt x="19" y="32"/>
                      <a:pt x="19" y="32"/>
                      <a:pt x="19" y="32"/>
                    </a:cubicBezTo>
                    <a:cubicBezTo>
                      <a:pt x="32" y="32"/>
                      <a:pt x="32" y="32"/>
                      <a:pt x="32" y="32"/>
                    </a:cubicBezTo>
                    <a:lnTo>
                      <a:pt x="32" y="37"/>
                    </a:lnTo>
                    <a:close/>
                    <a:moveTo>
                      <a:pt x="32" y="28"/>
                    </a:moveTo>
                    <a:cubicBezTo>
                      <a:pt x="19" y="28"/>
                      <a:pt x="19" y="28"/>
                      <a:pt x="19" y="28"/>
                    </a:cubicBezTo>
                    <a:cubicBezTo>
                      <a:pt x="19" y="22"/>
                      <a:pt x="19" y="22"/>
                      <a:pt x="19" y="22"/>
                    </a:cubicBezTo>
                    <a:cubicBezTo>
                      <a:pt x="32" y="22"/>
                      <a:pt x="32" y="22"/>
                      <a:pt x="32" y="22"/>
                    </a:cubicBezTo>
                    <a:lnTo>
                      <a:pt x="32" y="28"/>
                    </a:lnTo>
                    <a:close/>
                    <a:moveTo>
                      <a:pt x="32" y="18"/>
                    </a:moveTo>
                    <a:cubicBezTo>
                      <a:pt x="19" y="18"/>
                      <a:pt x="19" y="18"/>
                      <a:pt x="19" y="18"/>
                    </a:cubicBezTo>
                    <a:cubicBezTo>
                      <a:pt x="19" y="13"/>
                      <a:pt x="19" y="13"/>
                      <a:pt x="19" y="13"/>
                    </a:cubicBezTo>
                    <a:cubicBezTo>
                      <a:pt x="32" y="13"/>
                      <a:pt x="32" y="13"/>
                      <a:pt x="32" y="13"/>
                    </a:cubicBezTo>
                    <a:lnTo>
                      <a:pt x="32" y="18"/>
                    </a:lnTo>
                    <a:close/>
                    <a:moveTo>
                      <a:pt x="32" y="9"/>
                    </a:moveTo>
                    <a:cubicBezTo>
                      <a:pt x="19" y="9"/>
                      <a:pt x="19" y="9"/>
                      <a:pt x="19" y="9"/>
                    </a:cubicBezTo>
                    <a:cubicBezTo>
                      <a:pt x="19" y="3"/>
                      <a:pt x="19" y="3"/>
                      <a:pt x="19" y="3"/>
                    </a:cubicBezTo>
                    <a:cubicBezTo>
                      <a:pt x="32" y="3"/>
                      <a:pt x="32" y="3"/>
                      <a:pt x="32" y="3"/>
                    </a:cubicBezTo>
                    <a:lnTo>
                      <a:pt x="32" y="9"/>
                    </a:lnTo>
                    <a:close/>
                  </a:path>
                </a:pathLst>
              </a:custGeom>
              <a:solidFill>
                <a:srgbClr val="31A6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74"/>
              <p:cNvSpPr>
                <a:spLocks noEditPoints="1"/>
              </p:cNvSpPr>
              <p:nvPr/>
            </p:nvSpPr>
            <p:spPr bwMode="auto">
              <a:xfrm>
                <a:off x="1781176" y="1797050"/>
                <a:ext cx="131763" cy="469900"/>
              </a:xfrm>
              <a:custGeom>
                <a:avLst/>
                <a:gdLst>
                  <a:gd name="T0" fmla="*/ 23 w 35"/>
                  <a:gd name="T1" fmla="*/ 11 h 124"/>
                  <a:gd name="T2" fmla="*/ 22 w 35"/>
                  <a:gd name="T3" fmla="*/ 0 h 124"/>
                  <a:gd name="T4" fmla="*/ 21 w 35"/>
                  <a:gd name="T5" fmla="*/ 11 h 124"/>
                  <a:gd name="T6" fmla="*/ 8 w 35"/>
                  <a:gd name="T7" fmla="*/ 9 h 124"/>
                  <a:gd name="T8" fmla="*/ 4 w 35"/>
                  <a:gd name="T9" fmla="*/ 7 h 124"/>
                  <a:gd name="T10" fmla="*/ 3 w 35"/>
                  <a:gd name="T11" fmla="*/ 11 h 124"/>
                  <a:gd name="T12" fmla="*/ 0 w 35"/>
                  <a:gd name="T13" fmla="*/ 13 h 124"/>
                  <a:gd name="T14" fmla="*/ 2 w 35"/>
                  <a:gd name="T15" fmla="*/ 124 h 124"/>
                  <a:gd name="T16" fmla="*/ 3 w 35"/>
                  <a:gd name="T17" fmla="*/ 109 h 124"/>
                  <a:gd name="T18" fmla="*/ 12 w 35"/>
                  <a:gd name="T19" fmla="*/ 124 h 124"/>
                  <a:gd name="T20" fmla="*/ 35 w 35"/>
                  <a:gd name="T21" fmla="*/ 122 h 124"/>
                  <a:gd name="T22" fmla="*/ 32 w 35"/>
                  <a:gd name="T23" fmla="*/ 11 h 124"/>
                  <a:gd name="T24" fmla="*/ 4 w 35"/>
                  <a:gd name="T25" fmla="*/ 100 h 124"/>
                  <a:gd name="T26" fmla="*/ 16 w 35"/>
                  <a:gd name="T27" fmla="*/ 93 h 124"/>
                  <a:gd name="T28" fmla="*/ 16 w 35"/>
                  <a:gd name="T29" fmla="*/ 87 h 124"/>
                  <a:gd name="T30" fmla="*/ 4 w 35"/>
                  <a:gd name="T31" fmla="*/ 80 h 124"/>
                  <a:gd name="T32" fmla="*/ 16 w 35"/>
                  <a:gd name="T33" fmla="*/ 87 h 124"/>
                  <a:gd name="T34" fmla="*/ 4 w 35"/>
                  <a:gd name="T35" fmla="*/ 75 h 124"/>
                  <a:gd name="T36" fmla="*/ 16 w 35"/>
                  <a:gd name="T37" fmla="*/ 67 h 124"/>
                  <a:gd name="T38" fmla="*/ 16 w 35"/>
                  <a:gd name="T39" fmla="*/ 62 h 124"/>
                  <a:gd name="T40" fmla="*/ 4 w 35"/>
                  <a:gd name="T41" fmla="*/ 54 h 124"/>
                  <a:gd name="T42" fmla="*/ 16 w 35"/>
                  <a:gd name="T43" fmla="*/ 62 h 124"/>
                  <a:gd name="T44" fmla="*/ 4 w 35"/>
                  <a:gd name="T45" fmla="*/ 49 h 124"/>
                  <a:gd name="T46" fmla="*/ 16 w 35"/>
                  <a:gd name="T47" fmla="*/ 41 h 124"/>
                  <a:gd name="T48" fmla="*/ 16 w 35"/>
                  <a:gd name="T49" fmla="*/ 36 h 124"/>
                  <a:gd name="T50" fmla="*/ 4 w 35"/>
                  <a:gd name="T51" fmla="*/ 29 h 124"/>
                  <a:gd name="T52" fmla="*/ 16 w 35"/>
                  <a:gd name="T53" fmla="*/ 36 h 124"/>
                  <a:gd name="T54" fmla="*/ 4 w 35"/>
                  <a:gd name="T55" fmla="*/ 24 h 124"/>
                  <a:gd name="T56" fmla="*/ 16 w 35"/>
                  <a:gd name="T57" fmla="*/ 16 h 124"/>
                  <a:gd name="T58" fmla="*/ 30 w 35"/>
                  <a:gd name="T59" fmla="*/ 100 h 124"/>
                  <a:gd name="T60" fmla="*/ 18 w 35"/>
                  <a:gd name="T61" fmla="*/ 93 h 124"/>
                  <a:gd name="T62" fmla="*/ 30 w 35"/>
                  <a:gd name="T63" fmla="*/ 100 h 124"/>
                  <a:gd name="T64" fmla="*/ 18 w 35"/>
                  <a:gd name="T65" fmla="*/ 87 h 124"/>
                  <a:gd name="T66" fmla="*/ 30 w 35"/>
                  <a:gd name="T67" fmla="*/ 80 h 124"/>
                  <a:gd name="T68" fmla="*/ 30 w 35"/>
                  <a:gd name="T69" fmla="*/ 75 h 124"/>
                  <a:gd name="T70" fmla="*/ 18 w 35"/>
                  <a:gd name="T71" fmla="*/ 67 h 124"/>
                  <a:gd name="T72" fmla="*/ 30 w 35"/>
                  <a:gd name="T73" fmla="*/ 75 h 124"/>
                  <a:gd name="T74" fmla="*/ 18 w 35"/>
                  <a:gd name="T75" fmla="*/ 62 h 124"/>
                  <a:gd name="T76" fmla="*/ 30 w 35"/>
                  <a:gd name="T77" fmla="*/ 54 h 124"/>
                  <a:gd name="T78" fmla="*/ 30 w 35"/>
                  <a:gd name="T79" fmla="*/ 49 h 124"/>
                  <a:gd name="T80" fmla="*/ 18 w 35"/>
                  <a:gd name="T81" fmla="*/ 41 h 124"/>
                  <a:gd name="T82" fmla="*/ 30 w 35"/>
                  <a:gd name="T83" fmla="*/ 49 h 124"/>
                  <a:gd name="T84" fmla="*/ 18 w 35"/>
                  <a:gd name="T85" fmla="*/ 36 h 124"/>
                  <a:gd name="T86" fmla="*/ 30 w 35"/>
                  <a:gd name="T87" fmla="*/ 29 h 124"/>
                  <a:gd name="T88" fmla="*/ 30 w 35"/>
                  <a:gd name="T89" fmla="*/ 24 h 124"/>
                  <a:gd name="T90" fmla="*/ 18 w 35"/>
                  <a:gd name="T91" fmla="*/ 16 h 124"/>
                  <a:gd name="T92" fmla="*/ 30 w 35"/>
                  <a:gd name="T93" fmla="*/ 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 h="124">
                    <a:moveTo>
                      <a:pt x="32" y="11"/>
                    </a:moveTo>
                    <a:cubicBezTo>
                      <a:pt x="23" y="11"/>
                      <a:pt x="23" y="11"/>
                      <a:pt x="23" y="11"/>
                    </a:cubicBezTo>
                    <a:cubicBezTo>
                      <a:pt x="23" y="1"/>
                      <a:pt x="23" y="1"/>
                      <a:pt x="23" y="1"/>
                    </a:cubicBezTo>
                    <a:cubicBezTo>
                      <a:pt x="23" y="1"/>
                      <a:pt x="22" y="0"/>
                      <a:pt x="22" y="0"/>
                    </a:cubicBezTo>
                    <a:cubicBezTo>
                      <a:pt x="21" y="0"/>
                      <a:pt x="21" y="1"/>
                      <a:pt x="21" y="1"/>
                    </a:cubicBezTo>
                    <a:cubicBezTo>
                      <a:pt x="21" y="11"/>
                      <a:pt x="21" y="11"/>
                      <a:pt x="21" y="11"/>
                    </a:cubicBezTo>
                    <a:cubicBezTo>
                      <a:pt x="8" y="11"/>
                      <a:pt x="8" y="11"/>
                      <a:pt x="8" y="11"/>
                    </a:cubicBezTo>
                    <a:cubicBezTo>
                      <a:pt x="8" y="9"/>
                      <a:pt x="8" y="9"/>
                      <a:pt x="8" y="9"/>
                    </a:cubicBezTo>
                    <a:cubicBezTo>
                      <a:pt x="8" y="8"/>
                      <a:pt x="7" y="7"/>
                      <a:pt x="6" y="7"/>
                    </a:cubicBezTo>
                    <a:cubicBezTo>
                      <a:pt x="4" y="7"/>
                      <a:pt x="4" y="7"/>
                      <a:pt x="4" y="7"/>
                    </a:cubicBezTo>
                    <a:cubicBezTo>
                      <a:pt x="3" y="7"/>
                      <a:pt x="3" y="8"/>
                      <a:pt x="3" y="9"/>
                    </a:cubicBezTo>
                    <a:cubicBezTo>
                      <a:pt x="3" y="11"/>
                      <a:pt x="3" y="11"/>
                      <a:pt x="3" y="11"/>
                    </a:cubicBezTo>
                    <a:cubicBezTo>
                      <a:pt x="2" y="11"/>
                      <a:pt x="2" y="11"/>
                      <a:pt x="2" y="11"/>
                    </a:cubicBezTo>
                    <a:cubicBezTo>
                      <a:pt x="1" y="11"/>
                      <a:pt x="0" y="12"/>
                      <a:pt x="0" y="13"/>
                    </a:cubicBezTo>
                    <a:cubicBezTo>
                      <a:pt x="0" y="122"/>
                      <a:pt x="0" y="122"/>
                      <a:pt x="0" y="122"/>
                    </a:cubicBezTo>
                    <a:cubicBezTo>
                      <a:pt x="0" y="123"/>
                      <a:pt x="1" y="124"/>
                      <a:pt x="2" y="124"/>
                    </a:cubicBezTo>
                    <a:cubicBezTo>
                      <a:pt x="3" y="124"/>
                      <a:pt x="3" y="124"/>
                      <a:pt x="3" y="124"/>
                    </a:cubicBezTo>
                    <a:cubicBezTo>
                      <a:pt x="3" y="109"/>
                      <a:pt x="3" y="109"/>
                      <a:pt x="3" y="109"/>
                    </a:cubicBezTo>
                    <a:cubicBezTo>
                      <a:pt x="12" y="109"/>
                      <a:pt x="12" y="109"/>
                      <a:pt x="12" y="109"/>
                    </a:cubicBezTo>
                    <a:cubicBezTo>
                      <a:pt x="12" y="124"/>
                      <a:pt x="12" y="124"/>
                      <a:pt x="12" y="124"/>
                    </a:cubicBezTo>
                    <a:cubicBezTo>
                      <a:pt x="32" y="124"/>
                      <a:pt x="32" y="124"/>
                      <a:pt x="32" y="124"/>
                    </a:cubicBezTo>
                    <a:cubicBezTo>
                      <a:pt x="34" y="124"/>
                      <a:pt x="35" y="123"/>
                      <a:pt x="35" y="122"/>
                    </a:cubicBezTo>
                    <a:cubicBezTo>
                      <a:pt x="35" y="13"/>
                      <a:pt x="35" y="13"/>
                      <a:pt x="35" y="13"/>
                    </a:cubicBezTo>
                    <a:cubicBezTo>
                      <a:pt x="35" y="12"/>
                      <a:pt x="34" y="11"/>
                      <a:pt x="32" y="11"/>
                    </a:cubicBezTo>
                    <a:close/>
                    <a:moveTo>
                      <a:pt x="16" y="100"/>
                    </a:moveTo>
                    <a:cubicBezTo>
                      <a:pt x="4" y="100"/>
                      <a:pt x="4" y="100"/>
                      <a:pt x="4" y="100"/>
                    </a:cubicBezTo>
                    <a:cubicBezTo>
                      <a:pt x="4" y="93"/>
                      <a:pt x="4" y="93"/>
                      <a:pt x="4" y="93"/>
                    </a:cubicBezTo>
                    <a:cubicBezTo>
                      <a:pt x="16" y="93"/>
                      <a:pt x="16" y="93"/>
                      <a:pt x="16" y="93"/>
                    </a:cubicBezTo>
                    <a:lnTo>
                      <a:pt x="16" y="100"/>
                    </a:lnTo>
                    <a:close/>
                    <a:moveTo>
                      <a:pt x="16" y="87"/>
                    </a:moveTo>
                    <a:cubicBezTo>
                      <a:pt x="4" y="87"/>
                      <a:pt x="4" y="87"/>
                      <a:pt x="4" y="87"/>
                    </a:cubicBezTo>
                    <a:cubicBezTo>
                      <a:pt x="4" y="80"/>
                      <a:pt x="4" y="80"/>
                      <a:pt x="4" y="80"/>
                    </a:cubicBezTo>
                    <a:cubicBezTo>
                      <a:pt x="16" y="80"/>
                      <a:pt x="16" y="80"/>
                      <a:pt x="16" y="80"/>
                    </a:cubicBezTo>
                    <a:lnTo>
                      <a:pt x="16" y="87"/>
                    </a:lnTo>
                    <a:close/>
                    <a:moveTo>
                      <a:pt x="16" y="75"/>
                    </a:moveTo>
                    <a:cubicBezTo>
                      <a:pt x="4" y="75"/>
                      <a:pt x="4" y="75"/>
                      <a:pt x="4" y="75"/>
                    </a:cubicBezTo>
                    <a:cubicBezTo>
                      <a:pt x="4" y="67"/>
                      <a:pt x="4" y="67"/>
                      <a:pt x="4" y="67"/>
                    </a:cubicBezTo>
                    <a:cubicBezTo>
                      <a:pt x="16" y="67"/>
                      <a:pt x="16" y="67"/>
                      <a:pt x="16" y="67"/>
                    </a:cubicBezTo>
                    <a:lnTo>
                      <a:pt x="16" y="75"/>
                    </a:lnTo>
                    <a:close/>
                    <a:moveTo>
                      <a:pt x="16" y="62"/>
                    </a:moveTo>
                    <a:cubicBezTo>
                      <a:pt x="4" y="62"/>
                      <a:pt x="4" y="62"/>
                      <a:pt x="4" y="62"/>
                    </a:cubicBezTo>
                    <a:cubicBezTo>
                      <a:pt x="4" y="54"/>
                      <a:pt x="4" y="54"/>
                      <a:pt x="4" y="54"/>
                    </a:cubicBezTo>
                    <a:cubicBezTo>
                      <a:pt x="16" y="54"/>
                      <a:pt x="16" y="54"/>
                      <a:pt x="16" y="54"/>
                    </a:cubicBezTo>
                    <a:lnTo>
                      <a:pt x="16" y="62"/>
                    </a:lnTo>
                    <a:close/>
                    <a:moveTo>
                      <a:pt x="16" y="49"/>
                    </a:moveTo>
                    <a:cubicBezTo>
                      <a:pt x="4" y="49"/>
                      <a:pt x="4" y="49"/>
                      <a:pt x="4" y="49"/>
                    </a:cubicBezTo>
                    <a:cubicBezTo>
                      <a:pt x="4" y="41"/>
                      <a:pt x="4" y="41"/>
                      <a:pt x="4" y="41"/>
                    </a:cubicBezTo>
                    <a:cubicBezTo>
                      <a:pt x="16" y="41"/>
                      <a:pt x="16" y="41"/>
                      <a:pt x="16" y="41"/>
                    </a:cubicBezTo>
                    <a:lnTo>
                      <a:pt x="16" y="49"/>
                    </a:lnTo>
                    <a:close/>
                    <a:moveTo>
                      <a:pt x="16" y="36"/>
                    </a:moveTo>
                    <a:cubicBezTo>
                      <a:pt x="4" y="36"/>
                      <a:pt x="4" y="36"/>
                      <a:pt x="4" y="36"/>
                    </a:cubicBezTo>
                    <a:cubicBezTo>
                      <a:pt x="4" y="29"/>
                      <a:pt x="4" y="29"/>
                      <a:pt x="4" y="29"/>
                    </a:cubicBezTo>
                    <a:cubicBezTo>
                      <a:pt x="16" y="29"/>
                      <a:pt x="16" y="29"/>
                      <a:pt x="16" y="29"/>
                    </a:cubicBezTo>
                    <a:lnTo>
                      <a:pt x="16" y="36"/>
                    </a:lnTo>
                    <a:close/>
                    <a:moveTo>
                      <a:pt x="16" y="24"/>
                    </a:moveTo>
                    <a:cubicBezTo>
                      <a:pt x="4" y="24"/>
                      <a:pt x="4" y="24"/>
                      <a:pt x="4" y="24"/>
                    </a:cubicBezTo>
                    <a:cubicBezTo>
                      <a:pt x="4" y="16"/>
                      <a:pt x="4" y="16"/>
                      <a:pt x="4" y="16"/>
                    </a:cubicBezTo>
                    <a:cubicBezTo>
                      <a:pt x="16" y="16"/>
                      <a:pt x="16" y="16"/>
                      <a:pt x="16" y="16"/>
                    </a:cubicBezTo>
                    <a:lnTo>
                      <a:pt x="16" y="24"/>
                    </a:lnTo>
                    <a:close/>
                    <a:moveTo>
                      <a:pt x="30" y="100"/>
                    </a:moveTo>
                    <a:cubicBezTo>
                      <a:pt x="18" y="100"/>
                      <a:pt x="18" y="100"/>
                      <a:pt x="18" y="100"/>
                    </a:cubicBezTo>
                    <a:cubicBezTo>
                      <a:pt x="18" y="93"/>
                      <a:pt x="18" y="93"/>
                      <a:pt x="18" y="93"/>
                    </a:cubicBezTo>
                    <a:cubicBezTo>
                      <a:pt x="30" y="93"/>
                      <a:pt x="30" y="93"/>
                      <a:pt x="30" y="93"/>
                    </a:cubicBezTo>
                    <a:lnTo>
                      <a:pt x="30" y="100"/>
                    </a:lnTo>
                    <a:close/>
                    <a:moveTo>
                      <a:pt x="30" y="87"/>
                    </a:moveTo>
                    <a:cubicBezTo>
                      <a:pt x="18" y="87"/>
                      <a:pt x="18" y="87"/>
                      <a:pt x="18" y="87"/>
                    </a:cubicBezTo>
                    <a:cubicBezTo>
                      <a:pt x="18" y="80"/>
                      <a:pt x="18" y="80"/>
                      <a:pt x="18" y="80"/>
                    </a:cubicBezTo>
                    <a:cubicBezTo>
                      <a:pt x="30" y="80"/>
                      <a:pt x="30" y="80"/>
                      <a:pt x="30" y="80"/>
                    </a:cubicBezTo>
                    <a:lnTo>
                      <a:pt x="30" y="87"/>
                    </a:lnTo>
                    <a:close/>
                    <a:moveTo>
                      <a:pt x="30" y="75"/>
                    </a:moveTo>
                    <a:cubicBezTo>
                      <a:pt x="18" y="75"/>
                      <a:pt x="18" y="75"/>
                      <a:pt x="18" y="75"/>
                    </a:cubicBezTo>
                    <a:cubicBezTo>
                      <a:pt x="18" y="67"/>
                      <a:pt x="18" y="67"/>
                      <a:pt x="18" y="67"/>
                    </a:cubicBezTo>
                    <a:cubicBezTo>
                      <a:pt x="30" y="67"/>
                      <a:pt x="30" y="67"/>
                      <a:pt x="30" y="67"/>
                    </a:cubicBezTo>
                    <a:lnTo>
                      <a:pt x="30" y="75"/>
                    </a:lnTo>
                    <a:close/>
                    <a:moveTo>
                      <a:pt x="30" y="62"/>
                    </a:moveTo>
                    <a:cubicBezTo>
                      <a:pt x="18" y="62"/>
                      <a:pt x="18" y="62"/>
                      <a:pt x="18" y="62"/>
                    </a:cubicBezTo>
                    <a:cubicBezTo>
                      <a:pt x="18" y="54"/>
                      <a:pt x="18" y="54"/>
                      <a:pt x="18" y="54"/>
                    </a:cubicBezTo>
                    <a:cubicBezTo>
                      <a:pt x="30" y="54"/>
                      <a:pt x="30" y="54"/>
                      <a:pt x="30" y="54"/>
                    </a:cubicBezTo>
                    <a:lnTo>
                      <a:pt x="30" y="62"/>
                    </a:lnTo>
                    <a:close/>
                    <a:moveTo>
                      <a:pt x="30" y="49"/>
                    </a:moveTo>
                    <a:cubicBezTo>
                      <a:pt x="18" y="49"/>
                      <a:pt x="18" y="49"/>
                      <a:pt x="18" y="49"/>
                    </a:cubicBezTo>
                    <a:cubicBezTo>
                      <a:pt x="18" y="41"/>
                      <a:pt x="18" y="41"/>
                      <a:pt x="18" y="41"/>
                    </a:cubicBezTo>
                    <a:cubicBezTo>
                      <a:pt x="30" y="41"/>
                      <a:pt x="30" y="41"/>
                      <a:pt x="30" y="41"/>
                    </a:cubicBezTo>
                    <a:lnTo>
                      <a:pt x="30" y="49"/>
                    </a:lnTo>
                    <a:close/>
                    <a:moveTo>
                      <a:pt x="30" y="36"/>
                    </a:moveTo>
                    <a:cubicBezTo>
                      <a:pt x="18" y="36"/>
                      <a:pt x="18" y="36"/>
                      <a:pt x="18" y="36"/>
                    </a:cubicBezTo>
                    <a:cubicBezTo>
                      <a:pt x="18" y="29"/>
                      <a:pt x="18" y="29"/>
                      <a:pt x="18" y="29"/>
                    </a:cubicBezTo>
                    <a:cubicBezTo>
                      <a:pt x="30" y="29"/>
                      <a:pt x="30" y="29"/>
                      <a:pt x="30" y="29"/>
                    </a:cubicBezTo>
                    <a:lnTo>
                      <a:pt x="30" y="36"/>
                    </a:lnTo>
                    <a:close/>
                    <a:moveTo>
                      <a:pt x="30" y="24"/>
                    </a:moveTo>
                    <a:cubicBezTo>
                      <a:pt x="18" y="24"/>
                      <a:pt x="18" y="24"/>
                      <a:pt x="18" y="24"/>
                    </a:cubicBezTo>
                    <a:cubicBezTo>
                      <a:pt x="18" y="16"/>
                      <a:pt x="18" y="16"/>
                      <a:pt x="18" y="16"/>
                    </a:cubicBezTo>
                    <a:cubicBezTo>
                      <a:pt x="30" y="16"/>
                      <a:pt x="30" y="16"/>
                      <a:pt x="30" y="16"/>
                    </a:cubicBezTo>
                    <a:lnTo>
                      <a:pt x="30" y="24"/>
                    </a:lnTo>
                    <a:close/>
                  </a:path>
                </a:pathLst>
              </a:custGeom>
              <a:solidFill>
                <a:srgbClr val="31A6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75"/>
              <p:cNvSpPr/>
              <p:nvPr/>
            </p:nvSpPr>
            <p:spPr bwMode="auto">
              <a:xfrm>
                <a:off x="1927226" y="2035175"/>
                <a:ext cx="128588" cy="60325"/>
              </a:xfrm>
              <a:custGeom>
                <a:avLst/>
                <a:gdLst>
                  <a:gd name="T0" fmla="*/ 33 w 34"/>
                  <a:gd name="T1" fmla="*/ 15 h 16"/>
                  <a:gd name="T2" fmla="*/ 28 w 34"/>
                  <a:gd name="T3" fmla="*/ 10 h 16"/>
                  <a:gd name="T4" fmla="*/ 28 w 34"/>
                  <a:gd name="T5" fmla="*/ 3 h 16"/>
                  <a:gd name="T6" fmla="*/ 26 w 34"/>
                  <a:gd name="T7" fmla="*/ 2 h 16"/>
                  <a:gd name="T8" fmla="*/ 24 w 34"/>
                  <a:gd name="T9" fmla="*/ 2 h 16"/>
                  <a:gd name="T10" fmla="*/ 22 w 34"/>
                  <a:gd name="T11" fmla="*/ 3 h 16"/>
                  <a:gd name="T12" fmla="*/ 22 w 34"/>
                  <a:gd name="T13" fmla="*/ 5 h 16"/>
                  <a:gd name="T14" fmla="*/ 18 w 34"/>
                  <a:gd name="T15" fmla="*/ 0 h 16"/>
                  <a:gd name="T16" fmla="*/ 16 w 34"/>
                  <a:gd name="T17" fmla="*/ 0 h 16"/>
                  <a:gd name="T18" fmla="*/ 1 w 34"/>
                  <a:gd name="T19" fmla="*/ 15 h 16"/>
                  <a:gd name="T20" fmla="*/ 1 w 34"/>
                  <a:gd name="T21" fmla="*/ 16 h 16"/>
                  <a:gd name="T22" fmla="*/ 33 w 34"/>
                  <a:gd name="T23" fmla="*/ 16 h 16"/>
                  <a:gd name="T24" fmla="*/ 33 w 34"/>
                  <a:gd name="T25"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16">
                    <a:moveTo>
                      <a:pt x="33" y="15"/>
                    </a:moveTo>
                    <a:cubicBezTo>
                      <a:pt x="28" y="10"/>
                      <a:pt x="28" y="10"/>
                      <a:pt x="28" y="10"/>
                    </a:cubicBezTo>
                    <a:cubicBezTo>
                      <a:pt x="28" y="3"/>
                      <a:pt x="28" y="3"/>
                      <a:pt x="28" y="3"/>
                    </a:cubicBezTo>
                    <a:cubicBezTo>
                      <a:pt x="28" y="2"/>
                      <a:pt x="27" y="2"/>
                      <a:pt x="26" y="2"/>
                    </a:cubicBezTo>
                    <a:cubicBezTo>
                      <a:pt x="24" y="2"/>
                      <a:pt x="24" y="2"/>
                      <a:pt x="24" y="2"/>
                    </a:cubicBezTo>
                    <a:cubicBezTo>
                      <a:pt x="23" y="2"/>
                      <a:pt x="22" y="2"/>
                      <a:pt x="22" y="3"/>
                    </a:cubicBezTo>
                    <a:cubicBezTo>
                      <a:pt x="22" y="5"/>
                      <a:pt x="22" y="5"/>
                      <a:pt x="22" y="5"/>
                    </a:cubicBezTo>
                    <a:cubicBezTo>
                      <a:pt x="18" y="0"/>
                      <a:pt x="18" y="0"/>
                      <a:pt x="18" y="0"/>
                    </a:cubicBezTo>
                    <a:cubicBezTo>
                      <a:pt x="17" y="0"/>
                      <a:pt x="17" y="0"/>
                      <a:pt x="16" y="0"/>
                    </a:cubicBezTo>
                    <a:cubicBezTo>
                      <a:pt x="1" y="15"/>
                      <a:pt x="1" y="15"/>
                      <a:pt x="1" y="15"/>
                    </a:cubicBezTo>
                    <a:cubicBezTo>
                      <a:pt x="0" y="16"/>
                      <a:pt x="0" y="16"/>
                      <a:pt x="1" y="16"/>
                    </a:cubicBezTo>
                    <a:cubicBezTo>
                      <a:pt x="33" y="16"/>
                      <a:pt x="33" y="16"/>
                      <a:pt x="33" y="16"/>
                    </a:cubicBezTo>
                    <a:cubicBezTo>
                      <a:pt x="34" y="16"/>
                      <a:pt x="34" y="16"/>
                      <a:pt x="33" y="15"/>
                    </a:cubicBezTo>
                    <a:close/>
                  </a:path>
                </a:pathLst>
              </a:custGeom>
              <a:solidFill>
                <a:srgbClr val="31A6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66" name="组合 265"/>
          <p:cNvGrpSpPr/>
          <p:nvPr/>
        </p:nvGrpSpPr>
        <p:grpSpPr>
          <a:xfrm>
            <a:off x="3505116" y="3014804"/>
            <a:ext cx="814498" cy="828187"/>
            <a:chOff x="10340416" y="3569642"/>
            <a:chExt cx="1450728" cy="1475110"/>
          </a:xfrm>
        </p:grpSpPr>
        <p:pic>
          <p:nvPicPr>
            <p:cNvPr id="267" name="图片 26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340416" y="3569642"/>
              <a:ext cx="1450728" cy="1475110"/>
            </a:xfrm>
            <a:prstGeom prst="rect">
              <a:avLst/>
            </a:prstGeom>
            <a:effectLst>
              <a:outerShdw blurRad="50800" dist="38100" dir="8100000" algn="tr" rotWithShape="0">
                <a:prstClr val="black">
                  <a:alpha val="40000"/>
                </a:prstClr>
              </a:outerShdw>
            </a:effectLst>
          </p:spPr>
        </p:pic>
        <p:grpSp>
          <p:nvGrpSpPr>
            <p:cNvPr id="268" name="组合 267"/>
            <p:cNvGrpSpPr/>
            <p:nvPr/>
          </p:nvGrpSpPr>
          <p:grpSpPr>
            <a:xfrm>
              <a:off x="10854643" y="4106379"/>
              <a:ext cx="422275" cy="401637"/>
              <a:chOff x="2921001" y="1944688"/>
              <a:chExt cx="422275" cy="401637"/>
            </a:xfrm>
          </p:grpSpPr>
          <p:sp>
            <p:nvSpPr>
              <p:cNvPr id="269" name="Oval 81"/>
              <p:cNvSpPr>
                <a:spLocks noChangeArrowheads="1"/>
              </p:cNvSpPr>
              <p:nvPr/>
            </p:nvSpPr>
            <p:spPr bwMode="auto">
              <a:xfrm>
                <a:off x="3082926" y="2281238"/>
                <a:ext cx="63500" cy="65087"/>
              </a:xfrm>
              <a:prstGeom prst="ellipse">
                <a:avLst/>
              </a:prstGeom>
              <a:solidFill>
                <a:srgbClr val="31A6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Oval 82"/>
              <p:cNvSpPr>
                <a:spLocks noChangeArrowheads="1"/>
              </p:cNvSpPr>
              <p:nvPr/>
            </p:nvSpPr>
            <p:spPr bwMode="auto">
              <a:xfrm>
                <a:off x="3244851" y="2281238"/>
                <a:ext cx="63500" cy="65087"/>
              </a:xfrm>
              <a:prstGeom prst="ellipse">
                <a:avLst/>
              </a:prstGeom>
              <a:solidFill>
                <a:srgbClr val="31A6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Oval 83"/>
              <p:cNvSpPr>
                <a:spLocks noChangeArrowheads="1"/>
              </p:cNvSpPr>
              <p:nvPr/>
            </p:nvSpPr>
            <p:spPr bwMode="auto">
              <a:xfrm>
                <a:off x="3101976" y="2092325"/>
                <a:ext cx="41275" cy="41275"/>
              </a:xfrm>
              <a:prstGeom prst="ellipse">
                <a:avLst/>
              </a:prstGeom>
              <a:solidFill>
                <a:srgbClr val="31A6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Oval 84"/>
              <p:cNvSpPr>
                <a:spLocks noChangeArrowheads="1"/>
              </p:cNvSpPr>
              <p:nvPr/>
            </p:nvSpPr>
            <p:spPr bwMode="auto">
              <a:xfrm>
                <a:off x="3241676" y="2092325"/>
                <a:ext cx="41275" cy="41275"/>
              </a:xfrm>
              <a:prstGeom prst="ellipse">
                <a:avLst/>
              </a:prstGeom>
              <a:solidFill>
                <a:srgbClr val="31A6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Oval 85"/>
              <p:cNvSpPr>
                <a:spLocks noChangeArrowheads="1"/>
              </p:cNvSpPr>
              <p:nvPr/>
            </p:nvSpPr>
            <p:spPr bwMode="auto">
              <a:xfrm>
                <a:off x="3138488" y="2160588"/>
                <a:ext cx="42863" cy="38100"/>
              </a:xfrm>
              <a:prstGeom prst="ellipse">
                <a:avLst/>
              </a:prstGeom>
              <a:solidFill>
                <a:srgbClr val="31A6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Oval 86"/>
              <p:cNvSpPr>
                <a:spLocks noChangeArrowheads="1"/>
              </p:cNvSpPr>
              <p:nvPr/>
            </p:nvSpPr>
            <p:spPr bwMode="auto">
              <a:xfrm>
                <a:off x="3206751" y="2160588"/>
                <a:ext cx="41275" cy="38100"/>
              </a:xfrm>
              <a:prstGeom prst="ellipse">
                <a:avLst/>
              </a:prstGeom>
              <a:solidFill>
                <a:srgbClr val="31A6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87"/>
              <p:cNvSpPr/>
              <p:nvPr/>
            </p:nvSpPr>
            <p:spPr bwMode="auto">
              <a:xfrm>
                <a:off x="2921001" y="2012950"/>
                <a:ext cx="422275" cy="246062"/>
              </a:xfrm>
              <a:custGeom>
                <a:avLst/>
                <a:gdLst>
                  <a:gd name="T0" fmla="*/ 111 w 112"/>
                  <a:gd name="T1" fmla="*/ 24 h 65"/>
                  <a:gd name="T2" fmla="*/ 112 w 112"/>
                  <a:gd name="T3" fmla="*/ 25 h 65"/>
                  <a:gd name="T4" fmla="*/ 98 w 112"/>
                  <a:gd name="T5" fmla="*/ 64 h 65"/>
                  <a:gd name="T6" fmla="*/ 98 w 112"/>
                  <a:gd name="T7" fmla="*/ 65 h 65"/>
                  <a:gd name="T8" fmla="*/ 47 w 112"/>
                  <a:gd name="T9" fmla="*/ 65 h 65"/>
                  <a:gd name="T10" fmla="*/ 47 w 112"/>
                  <a:gd name="T11" fmla="*/ 64 h 65"/>
                  <a:gd name="T12" fmla="*/ 25 w 112"/>
                  <a:gd name="T13" fmla="*/ 9 h 65"/>
                  <a:gd name="T14" fmla="*/ 24 w 112"/>
                  <a:gd name="T15" fmla="*/ 9 h 65"/>
                  <a:gd name="T16" fmla="*/ 2 w 112"/>
                  <a:gd name="T17" fmla="*/ 9 h 65"/>
                  <a:gd name="T18" fmla="*/ 0 w 112"/>
                  <a:gd name="T19" fmla="*/ 8 h 65"/>
                  <a:gd name="T20" fmla="*/ 1 w 112"/>
                  <a:gd name="T21" fmla="*/ 0 h 65"/>
                  <a:gd name="T22" fmla="*/ 2 w 112"/>
                  <a:gd name="T23" fmla="*/ 0 h 65"/>
                  <a:gd name="T24" fmla="*/ 30 w 112"/>
                  <a:gd name="T25" fmla="*/ 0 h 65"/>
                  <a:gd name="T26" fmla="*/ 31 w 112"/>
                  <a:gd name="T27" fmla="*/ 0 h 65"/>
                  <a:gd name="T28" fmla="*/ 53 w 112"/>
                  <a:gd name="T29" fmla="*/ 55 h 65"/>
                  <a:gd name="T30" fmla="*/ 54 w 112"/>
                  <a:gd name="T31" fmla="*/ 56 h 65"/>
                  <a:gd name="T32" fmla="*/ 91 w 112"/>
                  <a:gd name="T33" fmla="*/ 56 h 65"/>
                  <a:gd name="T34" fmla="*/ 92 w 112"/>
                  <a:gd name="T35" fmla="*/ 55 h 65"/>
                  <a:gd name="T36" fmla="*/ 103 w 112"/>
                  <a:gd name="T37" fmla="*/ 22 h 65"/>
                  <a:gd name="T38" fmla="*/ 104 w 112"/>
                  <a:gd name="T39" fmla="*/ 21 h 65"/>
                  <a:gd name="T40" fmla="*/ 111 w 112"/>
                  <a:gd name="T41" fmla="*/ 2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65">
                    <a:moveTo>
                      <a:pt x="111" y="24"/>
                    </a:moveTo>
                    <a:cubicBezTo>
                      <a:pt x="112" y="24"/>
                      <a:pt x="112" y="24"/>
                      <a:pt x="112" y="25"/>
                    </a:cubicBezTo>
                    <a:cubicBezTo>
                      <a:pt x="98" y="64"/>
                      <a:pt x="98" y="64"/>
                      <a:pt x="98" y="64"/>
                    </a:cubicBezTo>
                    <a:cubicBezTo>
                      <a:pt x="98" y="64"/>
                      <a:pt x="98" y="65"/>
                      <a:pt x="98" y="65"/>
                    </a:cubicBezTo>
                    <a:cubicBezTo>
                      <a:pt x="47" y="65"/>
                      <a:pt x="47" y="65"/>
                      <a:pt x="47" y="65"/>
                    </a:cubicBezTo>
                    <a:cubicBezTo>
                      <a:pt x="47" y="65"/>
                      <a:pt x="47" y="64"/>
                      <a:pt x="47" y="64"/>
                    </a:cubicBezTo>
                    <a:cubicBezTo>
                      <a:pt x="25" y="9"/>
                      <a:pt x="25" y="9"/>
                      <a:pt x="25" y="9"/>
                    </a:cubicBezTo>
                    <a:cubicBezTo>
                      <a:pt x="24" y="9"/>
                      <a:pt x="24" y="9"/>
                      <a:pt x="24" y="9"/>
                    </a:cubicBezTo>
                    <a:cubicBezTo>
                      <a:pt x="2" y="9"/>
                      <a:pt x="2" y="9"/>
                      <a:pt x="2" y="9"/>
                    </a:cubicBezTo>
                    <a:cubicBezTo>
                      <a:pt x="1" y="9"/>
                      <a:pt x="1" y="9"/>
                      <a:pt x="0" y="8"/>
                    </a:cubicBezTo>
                    <a:cubicBezTo>
                      <a:pt x="1" y="0"/>
                      <a:pt x="1" y="0"/>
                      <a:pt x="1" y="0"/>
                    </a:cubicBezTo>
                    <a:cubicBezTo>
                      <a:pt x="1" y="0"/>
                      <a:pt x="1" y="0"/>
                      <a:pt x="2" y="0"/>
                    </a:cubicBezTo>
                    <a:cubicBezTo>
                      <a:pt x="30" y="0"/>
                      <a:pt x="30" y="0"/>
                      <a:pt x="30" y="0"/>
                    </a:cubicBezTo>
                    <a:cubicBezTo>
                      <a:pt x="30" y="0"/>
                      <a:pt x="31" y="0"/>
                      <a:pt x="31" y="0"/>
                    </a:cubicBezTo>
                    <a:cubicBezTo>
                      <a:pt x="53" y="55"/>
                      <a:pt x="53" y="55"/>
                      <a:pt x="53" y="55"/>
                    </a:cubicBezTo>
                    <a:cubicBezTo>
                      <a:pt x="53" y="55"/>
                      <a:pt x="53" y="56"/>
                      <a:pt x="54" y="56"/>
                    </a:cubicBezTo>
                    <a:cubicBezTo>
                      <a:pt x="91" y="56"/>
                      <a:pt x="91" y="56"/>
                      <a:pt x="91" y="56"/>
                    </a:cubicBezTo>
                    <a:cubicBezTo>
                      <a:pt x="91" y="56"/>
                      <a:pt x="92" y="55"/>
                      <a:pt x="92" y="55"/>
                    </a:cubicBezTo>
                    <a:cubicBezTo>
                      <a:pt x="103" y="22"/>
                      <a:pt x="103" y="22"/>
                      <a:pt x="103" y="22"/>
                    </a:cubicBezTo>
                    <a:cubicBezTo>
                      <a:pt x="103" y="21"/>
                      <a:pt x="104" y="21"/>
                      <a:pt x="104" y="21"/>
                    </a:cubicBezTo>
                    <a:lnTo>
                      <a:pt x="111" y="24"/>
                    </a:lnTo>
                    <a:close/>
                  </a:path>
                </a:pathLst>
              </a:custGeom>
              <a:solidFill>
                <a:srgbClr val="31A6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88"/>
              <p:cNvSpPr/>
              <p:nvPr/>
            </p:nvSpPr>
            <p:spPr bwMode="auto">
              <a:xfrm>
                <a:off x="3151188" y="1944688"/>
                <a:ext cx="85725" cy="204787"/>
              </a:xfrm>
              <a:custGeom>
                <a:avLst/>
                <a:gdLst>
                  <a:gd name="T0" fmla="*/ 8 w 23"/>
                  <a:gd name="T1" fmla="*/ 54 h 54"/>
                  <a:gd name="T2" fmla="*/ 7 w 23"/>
                  <a:gd name="T3" fmla="*/ 53 h 54"/>
                  <a:gd name="T4" fmla="*/ 7 w 23"/>
                  <a:gd name="T5" fmla="*/ 19 h 54"/>
                  <a:gd name="T6" fmla="*/ 7 w 23"/>
                  <a:gd name="T7" fmla="*/ 19 h 54"/>
                  <a:gd name="T8" fmla="*/ 1 w 23"/>
                  <a:gd name="T9" fmla="*/ 19 h 54"/>
                  <a:gd name="T10" fmla="*/ 1 w 23"/>
                  <a:gd name="T11" fmla="*/ 18 h 54"/>
                  <a:gd name="T12" fmla="*/ 11 w 23"/>
                  <a:gd name="T13" fmla="*/ 1 h 54"/>
                  <a:gd name="T14" fmla="*/ 12 w 23"/>
                  <a:gd name="T15" fmla="*/ 1 h 54"/>
                  <a:gd name="T16" fmla="*/ 23 w 23"/>
                  <a:gd name="T17" fmla="*/ 18 h 54"/>
                  <a:gd name="T18" fmla="*/ 22 w 23"/>
                  <a:gd name="T19" fmla="*/ 19 h 54"/>
                  <a:gd name="T20" fmla="*/ 17 w 23"/>
                  <a:gd name="T21" fmla="*/ 19 h 54"/>
                  <a:gd name="T22" fmla="*/ 16 w 23"/>
                  <a:gd name="T23" fmla="*/ 19 h 54"/>
                  <a:gd name="T24" fmla="*/ 16 w 23"/>
                  <a:gd name="T25" fmla="*/ 53 h 54"/>
                  <a:gd name="T26" fmla="*/ 16 w 23"/>
                  <a:gd name="T27" fmla="*/ 54 h 54"/>
                  <a:gd name="T28" fmla="*/ 8 w 23"/>
                  <a:gd name="T2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54">
                    <a:moveTo>
                      <a:pt x="8" y="54"/>
                    </a:moveTo>
                    <a:cubicBezTo>
                      <a:pt x="7" y="54"/>
                      <a:pt x="7" y="54"/>
                      <a:pt x="7" y="53"/>
                    </a:cubicBezTo>
                    <a:cubicBezTo>
                      <a:pt x="7" y="19"/>
                      <a:pt x="7" y="19"/>
                      <a:pt x="7" y="19"/>
                    </a:cubicBezTo>
                    <a:cubicBezTo>
                      <a:pt x="7" y="19"/>
                      <a:pt x="7" y="19"/>
                      <a:pt x="7" y="19"/>
                    </a:cubicBezTo>
                    <a:cubicBezTo>
                      <a:pt x="1" y="19"/>
                      <a:pt x="1" y="19"/>
                      <a:pt x="1" y="19"/>
                    </a:cubicBezTo>
                    <a:cubicBezTo>
                      <a:pt x="1" y="19"/>
                      <a:pt x="0" y="19"/>
                      <a:pt x="1" y="18"/>
                    </a:cubicBezTo>
                    <a:cubicBezTo>
                      <a:pt x="11" y="1"/>
                      <a:pt x="11" y="1"/>
                      <a:pt x="11" y="1"/>
                    </a:cubicBezTo>
                    <a:cubicBezTo>
                      <a:pt x="12" y="0"/>
                      <a:pt x="12" y="0"/>
                      <a:pt x="12" y="1"/>
                    </a:cubicBezTo>
                    <a:cubicBezTo>
                      <a:pt x="23" y="18"/>
                      <a:pt x="23" y="18"/>
                      <a:pt x="23" y="18"/>
                    </a:cubicBezTo>
                    <a:cubicBezTo>
                      <a:pt x="23" y="19"/>
                      <a:pt x="23" y="19"/>
                      <a:pt x="22" y="19"/>
                    </a:cubicBezTo>
                    <a:cubicBezTo>
                      <a:pt x="17" y="19"/>
                      <a:pt x="17" y="19"/>
                      <a:pt x="17" y="19"/>
                    </a:cubicBezTo>
                    <a:cubicBezTo>
                      <a:pt x="16" y="19"/>
                      <a:pt x="16" y="19"/>
                      <a:pt x="16" y="19"/>
                    </a:cubicBezTo>
                    <a:cubicBezTo>
                      <a:pt x="16" y="53"/>
                      <a:pt x="16" y="53"/>
                      <a:pt x="16" y="53"/>
                    </a:cubicBezTo>
                    <a:cubicBezTo>
                      <a:pt x="16" y="54"/>
                      <a:pt x="16" y="54"/>
                      <a:pt x="16" y="54"/>
                    </a:cubicBezTo>
                    <a:lnTo>
                      <a:pt x="8" y="54"/>
                    </a:lnTo>
                    <a:close/>
                  </a:path>
                </a:pathLst>
              </a:custGeom>
              <a:solidFill>
                <a:srgbClr val="31A6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77" name="组合 276"/>
          <p:cNvGrpSpPr/>
          <p:nvPr/>
        </p:nvGrpSpPr>
        <p:grpSpPr>
          <a:xfrm>
            <a:off x="1613295" y="1366068"/>
            <a:ext cx="2101351" cy="2527335"/>
            <a:chOff x="11557961" y="2439034"/>
            <a:chExt cx="3970338" cy="4775201"/>
          </a:xfrm>
        </p:grpSpPr>
        <p:grpSp>
          <p:nvGrpSpPr>
            <p:cNvPr id="278" name="组合 277"/>
            <p:cNvGrpSpPr/>
            <p:nvPr/>
          </p:nvGrpSpPr>
          <p:grpSpPr>
            <a:xfrm>
              <a:off x="11557961" y="2439034"/>
              <a:ext cx="3970338" cy="4775201"/>
              <a:chOff x="6397625" y="1787525"/>
              <a:chExt cx="3970338" cy="4775201"/>
            </a:xfrm>
          </p:grpSpPr>
          <p:sp>
            <p:nvSpPr>
              <p:cNvPr id="279" name="Freeform 48"/>
              <p:cNvSpPr>
                <a:spLocks noEditPoints="1"/>
              </p:cNvSpPr>
              <p:nvPr/>
            </p:nvSpPr>
            <p:spPr bwMode="auto">
              <a:xfrm>
                <a:off x="6397625" y="1787525"/>
                <a:ext cx="3970338" cy="3970338"/>
              </a:xfrm>
              <a:custGeom>
                <a:avLst/>
                <a:gdLst>
                  <a:gd name="T0" fmla="*/ 556 w 1252"/>
                  <a:gd name="T1" fmla="*/ 1248 h 1252"/>
                  <a:gd name="T2" fmla="*/ 375 w 1252"/>
                  <a:gd name="T3" fmla="*/ 1200 h 1252"/>
                  <a:gd name="T4" fmla="*/ 255 w 1252"/>
                  <a:gd name="T5" fmla="*/ 1130 h 1252"/>
                  <a:gd name="T6" fmla="*/ 122 w 1252"/>
                  <a:gd name="T7" fmla="*/ 998 h 1252"/>
                  <a:gd name="T8" fmla="*/ 52 w 1252"/>
                  <a:gd name="T9" fmla="*/ 877 h 1252"/>
                  <a:gd name="T10" fmla="*/ 4 w 1252"/>
                  <a:gd name="T11" fmla="*/ 696 h 1252"/>
                  <a:gd name="T12" fmla="*/ 4 w 1252"/>
                  <a:gd name="T13" fmla="*/ 560 h 1252"/>
                  <a:gd name="T14" fmla="*/ 137 w 1252"/>
                  <a:gd name="T15" fmla="*/ 458 h 1252"/>
                  <a:gd name="T16" fmla="*/ 120 w 1252"/>
                  <a:gd name="T17" fmla="*/ 257 h 1252"/>
                  <a:gd name="T18" fmla="*/ 287 w 1252"/>
                  <a:gd name="T19" fmla="*/ 236 h 1252"/>
                  <a:gd name="T20" fmla="*/ 372 w 1252"/>
                  <a:gd name="T21" fmla="*/ 54 h 1252"/>
                  <a:gd name="T22" fmla="*/ 528 w 1252"/>
                  <a:gd name="T23" fmla="*/ 119 h 1252"/>
                  <a:gd name="T24" fmla="*/ 626 w 1252"/>
                  <a:gd name="T25" fmla="*/ 0 h 1252"/>
                  <a:gd name="T26" fmla="*/ 724 w 1252"/>
                  <a:gd name="T27" fmla="*/ 119 h 1252"/>
                  <a:gd name="T28" fmla="*/ 879 w 1252"/>
                  <a:gd name="T29" fmla="*/ 54 h 1252"/>
                  <a:gd name="T30" fmla="*/ 965 w 1252"/>
                  <a:gd name="T31" fmla="*/ 236 h 1252"/>
                  <a:gd name="T32" fmla="*/ 1132 w 1252"/>
                  <a:gd name="T33" fmla="*/ 257 h 1252"/>
                  <a:gd name="T34" fmla="*/ 1115 w 1252"/>
                  <a:gd name="T35" fmla="*/ 458 h 1252"/>
                  <a:gd name="T36" fmla="*/ 1248 w 1252"/>
                  <a:gd name="T37" fmla="*/ 560 h 1252"/>
                  <a:gd name="T38" fmla="*/ 1248 w 1252"/>
                  <a:gd name="T39" fmla="*/ 696 h 1252"/>
                  <a:gd name="T40" fmla="*/ 1200 w 1252"/>
                  <a:gd name="T41" fmla="*/ 877 h 1252"/>
                  <a:gd name="T42" fmla="*/ 1130 w 1252"/>
                  <a:gd name="T43" fmla="*/ 998 h 1252"/>
                  <a:gd name="T44" fmla="*/ 997 w 1252"/>
                  <a:gd name="T45" fmla="*/ 1130 h 1252"/>
                  <a:gd name="T46" fmla="*/ 877 w 1252"/>
                  <a:gd name="T47" fmla="*/ 1200 h 1252"/>
                  <a:gd name="T48" fmla="*/ 696 w 1252"/>
                  <a:gd name="T49" fmla="*/ 1248 h 1252"/>
                  <a:gd name="T50" fmla="*/ 563 w 1252"/>
                  <a:gd name="T51" fmla="*/ 1241 h 1252"/>
                  <a:gd name="T52" fmla="*/ 717 w 1252"/>
                  <a:gd name="T53" fmla="*/ 1126 h 1252"/>
                  <a:gd name="T54" fmla="*/ 797 w 1252"/>
                  <a:gd name="T55" fmla="*/ 1105 h 1252"/>
                  <a:gd name="T56" fmla="*/ 955 w 1252"/>
                  <a:gd name="T57" fmla="*/ 1014 h 1252"/>
                  <a:gd name="T58" fmla="*/ 1013 w 1252"/>
                  <a:gd name="T59" fmla="*/ 955 h 1252"/>
                  <a:gd name="T60" fmla="*/ 1105 w 1252"/>
                  <a:gd name="T61" fmla="*/ 797 h 1252"/>
                  <a:gd name="T62" fmla="*/ 1126 w 1252"/>
                  <a:gd name="T63" fmla="*/ 718 h 1252"/>
                  <a:gd name="T64" fmla="*/ 1240 w 1252"/>
                  <a:gd name="T65" fmla="*/ 563 h 1252"/>
                  <a:gd name="T66" fmla="*/ 1106 w 1252"/>
                  <a:gd name="T67" fmla="*/ 458 h 1252"/>
                  <a:gd name="T68" fmla="*/ 1127 w 1252"/>
                  <a:gd name="T69" fmla="*/ 265 h 1252"/>
                  <a:gd name="T70" fmla="*/ 957 w 1252"/>
                  <a:gd name="T71" fmla="*/ 241 h 1252"/>
                  <a:gd name="T72" fmla="*/ 879 w 1252"/>
                  <a:gd name="T73" fmla="*/ 63 h 1252"/>
                  <a:gd name="T74" fmla="*/ 720 w 1252"/>
                  <a:gd name="T75" fmla="*/ 127 h 1252"/>
                  <a:gd name="T76" fmla="*/ 626 w 1252"/>
                  <a:gd name="T77" fmla="*/ 9 h 1252"/>
                  <a:gd name="T78" fmla="*/ 532 w 1252"/>
                  <a:gd name="T79" fmla="*/ 127 h 1252"/>
                  <a:gd name="T80" fmla="*/ 373 w 1252"/>
                  <a:gd name="T81" fmla="*/ 63 h 1252"/>
                  <a:gd name="T82" fmla="*/ 295 w 1252"/>
                  <a:gd name="T83" fmla="*/ 241 h 1252"/>
                  <a:gd name="T84" fmla="*/ 125 w 1252"/>
                  <a:gd name="T85" fmla="*/ 265 h 1252"/>
                  <a:gd name="T86" fmla="*/ 146 w 1252"/>
                  <a:gd name="T87" fmla="*/ 458 h 1252"/>
                  <a:gd name="T88" fmla="*/ 12 w 1252"/>
                  <a:gd name="T89" fmla="*/ 563 h 1252"/>
                  <a:gd name="T90" fmla="*/ 126 w 1252"/>
                  <a:gd name="T91" fmla="*/ 718 h 1252"/>
                  <a:gd name="T92" fmla="*/ 147 w 1252"/>
                  <a:gd name="T93" fmla="*/ 797 h 1252"/>
                  <a:gd name="T94" fmla="*/ 239 w 1252"/>
                  <a:gd name="T95" fmla="*/ 955 h 1252"/>
                  <a:gd name="T96" fmla="*/ 297 w 1252"/>
                  <a:gd name="T97" fmla="*/ 1014 h 1252"/>
                  <a:gd name="T98" fmla="*/ 455 w 1252"/>
                  <a:gd name="T99" fmla="*/ 1105 h 1252"/>
                  <a:gd name="T100" fmla="*/ 535 w 1252"/>
                  <a:gd name="T101" fmla="*/ 1126 h 1252"/>
                  <a:gd name="T102" fmla="*/ 288 w 1252"/>
                  <a:gd name="T103" fmla="*/ 964 h 1252"/>
                  <a:gd name="T104" fmla="*/ 626 w 1252"/>
                  <a:gd name="T105" fmla="*/ 148 h 1252"/>
                  <a:gd name="T106" fmla="*/ 964 w 1252"/>
                  <a:gd name="T107" fmla="*/ 964 h 1252"/>
                  <a:gd name="T108" fmla="*/ 157 w 1252"/>
                  <a:gd name="T109" fmla="*/ 626 h 1252"/>
                  <a:gd name="T110" fmla="*/ 626 w 1252"/>
                  <a:gd name="T111" fmla="*/ 157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2" h="1252">
                    <a:moveTo>
                      <a:pt x="626" y="1252"/>
                    </a:moveTo>
                    <a:cubicBezTo>
                      <a:pt x="604" y="1252"/>
                      <a:pt x="581" y="1251"/>
                      <a:pt x="559" y="1249"/>
                    </a:cubicBezTo>
                    <a:cubicBezTo>
                      <a:pt x="556" y="1248"/>
                      <a:pt x="556" y="1248"/>
                      <a:pt x="556" y="1248"/>
                    </a:cubicBezTo>
                    <a:cubicBezTo>
                      <a:pt x="528" y="1134"/>
                      <a:pt x="528" y="1134"/>
                      <a:pt x="528" y="1134"/>
                    </a:cubicBezTo>
                    <a:cubicBezTo>
                      <a:pt x="504" y="1129"/>
                      <a:pt x="480" y="1123"/>
                      <a:pt x="458" y="1115"/>
                    </a:cubicBezTo>
                    <a:cubicBezTo>
                      <a:pt x="375" y="1200"/>
                      <a:pt x="375" y="1200"/>
                      <a:pt x="375" y="1200"/>
                    </a:cubicBezTo>
                    <a:cubicBezTo>
                      <a:pt x="372" y="1199"/>
                      <a:pt x="372" y="1199"/>
                      <a:pt x="372" y="1199"/>
                    </a:cubicBezTo>
                    <a:cubicBezTo>
                      <a:pt x="332" y="1181"/>
                      <a:pt x="293" y="1158"/>
                      <a:pt x="257" y="1132"/>
                    </a:cubicBezTo>
                    <a:cubicBezTo>
                      <a:pt x="255" y="1130"/>
                      <a:pt x="255" y="1130"/>
                      <a:pt x="255" y="1130"/>
                    </a:cubicBezTo>
                    <a:cubicBezTo>
                      <a:pt x="287" y="1016"/>
                      <a:pt x="287" y="1016"/>
                      <a:pt x="287" y="1016"/>
                    </a:cubicBezTo>
                    <a:cubicBezTo>
                      <a:pt x="269" y="1001"/>
                      <a:pt x="252" y="983"/>
                      <a:pt x="236" y="965"/>
                    </a:cubicBezTo>
                    <a:cubicBezTo>
                      <a:pt x="122" y="998"/>
                      <a:pt x="122" y="998"/>
                      <a:pt x="122" y="998"/>
                    </a:cubicBezTo>
                    <a:cubicBezTo>
                      <a:pt x="120" y="995"/>
                      <a:pt x="120" y="995"/>
                      <a:pt x="120" y="995"/>
                    </a:cubicBezTo>
                    <a:cubicBezTo>
                      <a:pt x="94" y="959"/>
                      <a:pt x="72" y="921"/>
                      <a:pt x="54" y="880"/>
                    </a:cubicBezTo>
                    <a:cubicBezTo>
                      <a:pt x="52" y="877"/>
                      <a:pt x="52" y="877"/>
                      <a:pt x="52" y="877"/>
                    </a:cubicBezTo>
                    <a:cubicBezTo>
                      <a:pt x="137" y="795"/>
                      <a:pt x="137" y="795"/>
                      <a:pt x="137" y="795"/>
                    </a:cubicBezTo>
                    <a:cubicBezTo>
                      <a:pt x="130" y="772"/>
                      <a:pt x="123" y="748"/>
                      <a:pt x="119" y="725"/>
                    </a:cubicBezTo>
                    <a:cubicBezTo>
                      <a:pt x="4" y="696"/>
                      <a:pt x="4" y="696"/>
                      <a:pt x="4" y="696"/>
                    </a:cubicBezTo>
                    <a:cubicBezTo>
                      <a:pt x="4" y="693"/>
                      <a:pt x="4" y="693"/>
                      <a:pt x="4" y="693"/>
                    </a:cubicBezTo>
                    <a:cubicBezTo>
                      <a:pt x="1" y="671"/>
                      <a:pt x="0" y="648"/>
                      <a:pt x="0" y="626"/>
                    </a:cubicBezTo>
                    <a:cubicBezTo>
                      <a:pt x="0" y="604"/>
                      <a:pt x="1" y="582"/>
                      <a:pt x="4" y="560"/>
                    </a:cubicBezTo>
                    <a:cubicBezTo>
                      <a:pt x="4" y="557"/>
                      <a:pt x="4" y="557"/>
                      <a:pt x="4" y="557"/>
                    </a:cubicBezTo>
                    <a:cubicBezTo>
                      <a:pt x="119" y="528"/>
                      <a:pt x="119" y="528"/>
                      <a:pt x="119" y="528"/>
                    </a:cubicBezTo>
                    <a:cubicBezTo>
                      <a:pt x="123" y="504"/>
                      <a:pt x="130" y="481"/>
                      <a:pt x="137" y="458"/>
                    </a:cubicBezTo>
                    <a:cubicBezTo>
                      <a:pt x="52" y="376"/>
                      <a:pt x="52" y="376"/>
                      <a:pt x="52" y="376"/>
                    </a:cubicBezTo>
                    <a:cubicBezTo>
                      <a:pt x="54" y="373"/>
                      <a:pt x="54" y="373"/>
                      <a:pt x="54" y="373"/>
                    </a:cubicBezTo>
                    <a:cubicBezTo>
                      <a:pt x="72" y="332"/>
                      <a:pt x="94" y="293"/>
                      <a:pt x="120" y="257"/>
                    </a:cubicBezTo>
                    <a:cubicBezTo>
                      <a:pt x="122" y="255"/>
                      <a:pt x="122" y="255"/>
                      <a:pt x="122" y="255"/>
                    </a:cubicBezTo>
                    <a:cubicBezTo>
                      <a:pt x="236" y="287"/>
                      <a:pt x="236" y="287"/>
                      <a:pt x="236" y="287"/>
                    </a:cubicBezTo>
                    <a:cubicBezTo>
                      <a:pt x="252" y="269"/>
                      <a:pt x="269" y="252"/>
                      <a:pt x="287" y="236"/>
                    </a:cubicBezTo>
                    <a:cubicBezTo>
                      <a:pt x="255" y="122"/>
                      <a:pt x="255" y="122"/>
                      <a:pt x="255" y="122"/>
                    </a:cubicBezTo>
                    <a:cubicBezTo>
                      <a:pt x="257" y="121"/>
                      <a:pt x="257" y="121"/>
                      <a:pt x="257" y="121"/>
                    </a:cubicBezTo>
                    <a:cubicBezTo>
                      <a:pt x="293" y="94"/>
                      <a:pt x="332" y="72"/>
                      <a:pt x="372" y="54"/>
                    </a:cubicBezTo>
                    <a:cubicBezTo>
                      <a:pt x="375" y="53"/>
                      <a:pt x="375" y="53"/>
                      <a:pt x="375" y="53"/>
                    </a:cubicBezTo>
                    <a:cubicBezTo>
                      <a:pt x="458" y="138"/>
                      <a:pt x="458" y="138"/>
                      <a:pt x="458" y="138"/>
                    </a:cubicBezTo>
                    <a:cubicBezTo>
                      <a:pt x="480" y="130"/>
                      <a:pt x="504" y="123"/>
                      <a:pt x="528" y="119"/>
                    </a:cubicBezTo>
                    <a:cubicBezTo>
                      <a:pt x="556" y="4"/>
                      <a:pt x="556" y="4"/>
                      <a:pt x="556" y="4"/>
                    </a:cubicBezTo>
                    <a:cubicBezTo>
                      <a:pt x="559" y="4"/>
                      <a:pt x="559" y="4"/>
                      <a:pt x="559" y="4"/>
                    </a:cubicBezTo>
                    <a:cubicBezTo>
                      <a:pt x="581" y="2"/>
                      <a:pt x="604" y="0"/>
                      <a:pt x="626" y="0"/>
                    </a:cubicBezTo>
                    <a:cubicBezTo>
                      <a:pt x="648" y="0"/>
                      <a:pt x="671" y="2"/>
                      <a:pt x="693" y="4"/>
                    </a:cubicBezTo>
                    <a:cubicBezTo>
                      <a:pt x="696" y="4"/>
                      <a:pt x="696" y="4"/>
                      <a:pt x="696" y="4"/>
                    </a:cubicBezTo>
                    <a:cubicBezTo>
                      <a:pt x="724" y="119"/>
                      <a:pt x="724" y="119"/>
                      <a:pt x="724" y="119"/>
                    </a:cubicBezTo>
                    <a:cubicBezTo>
                      <a:pt x="748" y="123"/>
                      <a:pt x="772" y="130"/>
                      <a:pt x="794" y="138"/>
                    </a:cubicBezTo>
                    <a:cubicBezTo>
                      <a:pt x="877" y="53"/>
                      <a:pt x="877" y="53"/>
                      <a:pt x="877" y="53"/>
                    </a:cubicBezTo>
                    <a:cubicBezTo>
                      <a:pt x="879" y="54"/>
                      <a:pt x="879" y="54"/>
                      <a:pt x="879" y="54"/>
                    </a:cubicBezTo>
                    <a:cubicBezTo>
                      <a:pt x="920" y="72"/>
                      <a:pt x="959" y="94"/>
                      <a:pt x="995" y="121"/>
                    </a:cubicBezTo>
                    <a:cubicBezTo>
                      <a:pt x="997" y="122"/>
                      <a:pt x="997" y="122"/>
                      <a:pt x="997" y="122"/>
                    </a:cubicBezTo>
                    <a:cubicBezTo>
                      <a:pt x="965" y="236"/>
                      <a:pt x="965" y="236"/>
                      <a:pt x="965" y="236"/>
                    </a:cubicBezTo>
                    <a:cubicBezTo>
                      <a:pt x="983" y="252"/>
                      <a:pt x="1000" y="269"/>
                      <a:pt x="1016" y="287"/>
                    </a:cubicBezTo>
                    <a:cubicBezTo>
                      <a:pt x="1130" y="255"/>
                      <a:pt x="1130" y="255"/>
                      <a:pt x="1130" y="255"/>
                    </a:cubicBezTo>
                    <a:cubicBezTo>
                      <a:pt x="1132" y="257"/>
                      <a:pt x="1132" y="257"/>
                      <a:pt x="1132" y="257"/>
                    </a:cubicBezTo>
                    <a:cubicBezTo>
                      <a:pt x="1158" y="293"/>
                      <a:pt x="1180" y="332"/>
                      <a:pt x="1198" y="373"/>
                    </a:cubicBezTo>
                    <a:cubicBezTo>
                      <a:pt x="1200" y="376"/>
                      <a:pt x="1200" y="376"/>
                      <a:pt x="1200" y="376"/>
                    </a:cubicBezTo>
                    <a:cubicBezTo>
                      <a:pt x="1115" y="458"/>
                      <a:pt x="1115" y="458"/>
                      <a:pt x="1115" y="458"/>
                    </a:cubicBezTo>
                    <a:cubicBezTo>
                      <a:pt x="1123" y="481"/>
                      <a:pt x="1129" y="504"/>
                      <a:pt x="1133" y="528"/>
                    </a:cubicBezTo>
                    <a:cubicBezTo>
                      <a:pt x="1248" y="557"/>
                      <a:pt x="1248" y="557"/>
                      <a:pt x="1248" y="557"/>
                    </a:cubicBezTo>
                    <a:cubicBezTo>
                      <a:pt x="1248" y="560"/>
                      <a:pt x="1248" y="560"/>
                      <a:pt x="1248" y="560"/>
                    </a:cubicBezTo>
                    <a:cubicBezTo>
                      <a:pt x="1251" y="582"/>
                      <a:pt x="1252" y="604"/>
                      <a:pt x="1252" y="626"/>
                    </a:cubicBezTo>
                    <a:cubicBezTo>
                      <a:pt x="1252" y="649"/>
                      <a:pt x="1251" y="671"/>
                      <a:pt x="1248" y="693"/>
                    </a:cubicBezTo>
                    <a:cubicBezTo>
                      <a:pt x="1248" y="696"/>
                      <a:pt x="1248" y="696"/>
                      <a:pt x="1248" y="696"/>
                    </a:cubicBezTo>
                    <a:cubicBezTo>
                      <a:pt x="1133" y="725"/>
                      <a:pt x="1133" y="725"/>
                      <a:pt x="1133" y="725"/>
                    </a:cubicBezTo>
                    <a:cubicBezTo>
                      <a:pt x="1129" y="748"/>
                      <a:pt x="1122" y="772"/>
                      <a:pt x="1115" y="795"/>
                    </a:cubicBezTo>
                    <a:cubicBezTo>
                      <a:pt x="1200" y="877"/>
                      <a:pt x="1200" y="877"/>
                      <a:pt x="1200" y="877"/>
                    </a:cubicBezTo>
                    <a:cubicBezTo>
                      <a:pt x="1198" y="880"/>
                      <a:pt x="1198" y="880"/>
                      <a:pt x="1198" y="880"/>
                    </a:cubicBezTo>
                    <a:cubicBezTo>
                      <a:pt x="1180" y="920"/>
                      <a:pt x="1158" y="959"/>
                      <a:pt x="1132" y="995"/>
                    </a:cubicBezTo>
                    <a:cubicBezTo>
                      <a:pt x="1130" y="998"/>
                      <a:pt x="1130" y="998"/>
                      <a:pt x="1130" y="998"/>
                    </a:cubicBezTo>
                    <a:cubicBezTo>
                      <a:pt x="1016" y="965"/>
                      <a:pt x="1016" y="965"/>
                      <a:pt x="1016" y="965"/>
                    </a:cubicBezTo>
                    <a:cubicBezTo>
                      <a:pt x="1000" y="983"/>
                      <a:pt x="983" y="1001"/>
                      <a:pt x="965" y="1016"/>
                    </a:cubicBezTo>
                    <a:cubicBezTo>
                      <a:pt x="997" y="1130"/>
                      <a:pt x="997" y="1130"/>
                      <a:pt x="997" y="1130"/>
                    </a:cubicBezTo>
                    <a:cubicBezTo>
                      <a:pt x="995" y="1132"/>
                      <a:pt x="995" y="1132"/>
                      <a:pt x="995" y="1132"/>
                    </a:cubicBezTo>
                    <a:cubicBezTo>
                      <a:pt x="959" y="1158"/>
                      <a:pt x="920" y="1181"/>
                      <a:pt x="879" y="1199"/>
                    </a:cubicBezTo>
                    <a:cubicBezTo>
                      <a:pt x="877" y="1200"/>
                      <a:pt x="877" y="1200"/>
                      <a:pt x="877" y="1200"/>
                    </a:cubicBezTo>
                    <a:cubicBezTo>
                      <a:pt x="794" y="1115"/>
                      <a:pt x="794" y="1115"/>
                      <a:pt x="794" y="1115"/>
                    </a:cubicBezTo>
                    <a:cubicBezTo>
                      <a:pt x="772" y="1123"/>
                      <a:pt x="748" y="1129"/>
                      <a:pt x="724" y="1134"/>
                    </a:cubicBezTo>
                    <a:cubicBezTo>
                      <a:pt x="696" y="1248"/>
                      <a:pt x="696" y="1248"/>
                      <a:pt x="696" y="1248"/>
                    </a:cubicBezTo>
                    <a:cubicBezTo>
                      <a:pt x="693" y="1249"/>
                      <a:pt x="693" y="1249"/>
                      <a:pt x="693" y="1249"/>
                    </a:cubicBezTo>
                    <a:cubicBezTo>
                      <a:pt x="671" y="1251"/>
                      <a:pt x="648" y="1252"/>
                      <a:pt x="626" y="1252"/>
                    </a:cubicBezTo>
                    <a:close/>
                    <a:moveTo>
                      <a:pt x="563" y="1241"/>
                    </a:moveTo>
                    <a:cubicBezTo>
                      <a:pt x="584" y="1243"/>
                      <a:pt x="605" y="1244"/>
                      <a:pt x="626" y="1244"/>
                    </a:cubicBezTo>
                    <a:cubicBezTo>
                      <a:pt x="647" y="1244"/>
                      <a:pt x="668" y="1243"/>
                      <a:pt x="689" y="1241"/>
                    </a:cubicBezTo>
                    <a:cubicBezTo>
                      <a:pt x="717" y="1126"/>
                      <a:pt x="717" y="1126"/>
                      <a:pt x="717" y="1126"/>
                    </a:cubicBezTo>
                    <a:cubicBezTo>
                      <a:pt x="720" y="1126"/>
                      <a:pt x="720" y="1126"/>
                      <a:pt x="720" y="1126"/>
                    </a:cubicBezTo>
                    <a:cubicBezTo>
                      <a:pt x="745" y="1121"/>
                      <a:pt x="770" y="1114"/>
                      <a:pt x="794" y="1106"/>
                    </a:cubicBezTo>
                    <a:cubicBezTo>
                      <a:pt x="797" y="1105"/>
                      <a:pt x="797" y="1105"/>
                      <a:pt x="797" y="1105"/>
                    </a:cubicBezTo>
                    <a:cubicBezTo>
                      <a:pt x="879" y="1190"/>
                      <a:pt x="879" y="1190"/>
                      <a:pt x="879" y="1190"/>
                    </a:cubicBezTo>
                    <a:cubicBezTo>
                      <a:pt x="917" y="1173"/>
                      <a:pt x="953" y="1151"/>
                      <a:pt x="988" y="1127"/>
                    </a:cubicBezTo>
                    <a:cubicBezTo>
                      <a:pt x="955" y="1014"/>
                      <a:pt x="955" y="1014"/>
                      <a:pt x="955" y="1014"/>
                    </a:cubicBezTo>
                    <a:cubicBezTo>
                      <a:pt x="957" y="1012"/>
                      <a:pt x="957" y="1012"/>
                      <a:pt x="957" y="1012"/>
                    </a:cubicBezTo>
                    <a:cubicBezTo>
                      <a:pt x="977" y="995"/>
                      <a:pt x="995" y="977"/>
                      <a:pt x="1011" y="958"/>
                    </a:cubicBezTo>
                    <a:cubicBezTo>
                      <a:pt x="1013" y="955"/>
                      <a:pt x="1013" y="955"/>
                      <a:pt x="1013" y="955"/>
                    </a:cubicBezTo>
                    <a:cubicBezTo>
                      <a:pt x="1127" y="988"/>
                      <a:pt x="1127" y="988"/>
                      <a:pt x="1127" y="988"/>
                    </a:cubicBezTo>
                    <a:cubicBezTo>
                      <a:pt x="1151" y="954"/>
                      <a:pt x="1172" y="917"/>
                      <a:pt x="1189" y="879"/>
                    </a:cubicBezTo>
                    <a:cubicBezTo>
                      <a:pt x="1105" y="797"/>
                      <a:pt x="1105" y="797"/>
                      <a:pt x="1105" y="797"/>
                    </a:cubicBezTo>
                    <a:cubicBezTo>
                      <a:pt x="1106" y="795"/>
                      <a:pt x="1106" y="795"/>
                      <a:pt x="1106" y="795"/>
                    </a:cubicBezTo>
                    <a:cubicBezTo>
                      <a:pt x="1114" y="771"/>
                      <a:pt x="1121" y="746"/>
                      <a:pt x="1125" y="720"/>
                    </a:cubicBezTo>
                    <a:cubicBezTo>
                      <a:pt x="1126" y="718"/>
                      <a:pt x="1126" y="718"/>
                      <a:pt x="1126" y="718"/>
                    </a:cubicBezTo>
                    <a:cubicBezTo>
                      <a:pt x="1240" y="689"/>
                      <a:pt x="1240" y="689"/>
                      <a:pt x="1240" y="689"/>
                    </a:cubicBezTo>
                    <a:cubicBezTo>
                      <a:pt x="1242" y="668"/>
                      <a:pt x="1243" y="647"/>
                      <a:pt x="1243" y="626"/>
                    </a:cubicBezTo>
                    <a:cubicBezTo>
                      <a:pt x="1243" y="605"/>
                      <a:pt x="1242" y="584"/>
                      <a:pt x="1240" y="563"/>
                    </a:cubicBezTo>
                    <a:cubicBezTo>
                      <a:pt x="1126" y="535"/>
                      <a:pt x="1126" y="535"/>
                      <a:pt x="1126" y="535"/>
                    </a:cubicBezTo>
                    <a:cubicBezTo>
                      <a:pt x="1125" y="532"/>
                      <a:pt x="1125" y="532"/>
                      <a:pt x="1125" y="532"/>
                    </a:cubicBezTo>
                    <a:cubicBezTo>
                      <a:pt x="1121" y="507"/>
                      <a:pt x="1114" y="482"/>
                      <a:pt x="1106" y="458"/>
                    </a:cubicBezTo>
                    <a:cubicBezTo>
                      <a:pt x="1105" y="455"/>
                      <a:pt x="1105" y="455"/>
                      <a:pt x="1105" y="455"/>
                    </a:cubicBezTo>
                    <a:cubicBezTo>
                      <a:pt x="1189" y="374"/>
                      <a:pt x="1189" y="374"/>
                      <a:pt x="1189" y="374"/>
                    </a:cubicBezTo>
                    <a:cubicBezTo>
                      <a:pt x="1172" y="335"/>
                      <a:pt x="1151" y="299"/>
                      <a:pt x="1127" y="265"/>
                    </a:cubicBezTo>
                    <a:cubicBezTo>
                      <a:pt x="1013" y="297"/>
                      <a:pt x="1013" y="297"/>
                      <a:pt x="1013" y="297"/>
                    </a:cubicBezTo>
                    <a:cubicBezTo>
                      <a:pt x="1011" y="295"/>
                      <a:pt x="1011" y="295"/>
                      <a:pt x="1011" y="295"/>
                    </a:cubicBezTo>
                    <a:cubicBezTo>
                      <a:pt x="995" y="276"/>
                      <a:pt x="977" y="257"/>
                      <a:pt x="957" y="241"/>
                    </a:cubicBezTo>
                    <a:cubicBezTo>
                      <a:pt x="955" y="239"/>
                      <a:pt x="955" y="239"/>
                      <a:pt x="955" y="239"/>
                    </a:cubicBezTo>
                    <a:cubicBezTo>
                      <a:pt x="988" y="126"/>
                      <a:pt x="988" y="126"/>
                      <a:pt x="988" y="126"/>
                    </a:cubicBezTo>
                    <a:cubicBezTo>
                      <a:pt x="953" y="101"/>
                      <a:pt x="917" y="80"/>
                      <a:pt x="879" y="63"/>
                    </a:cubicBezTo>
                    <a:cubicBezTo>
                      <a:pt x="797" y="148"/>
                      <a:pt x="797" y="148"/>
                      <a:pt x="797" y="148"/>
                    </a:cubicBezTo>
                    <a:cubicBezTo>
                      <a:pt x="794" y="147"/>
                      <a:pt x="794" y="147"/>
                      <a:pt x="794" y="147"/>
                    </a:cubicBezTo>
                    <a:cubicBezTo>
                      <a:pt x="770" y="138"/>
                      <a:pt x="745" y="131"/>
                      <a:pt x="720" y="127"/>
                    </a:cubicBezTo>
                    <a:cubicBezTo>
                      <a:pt x="717" y="126"/>
                      <a:pt x="717" y="126"/>
                      <a:pt x="717" y="126"/>
                    </a:cubicBezTo>
                    <a:cubicBezTo>
                      <a:pt x="689" y="12"/>
                      <a:pt x="689" y="12"/>
                      <a:pt x="689" y="12"/>
                    </a:cubicBezTo>
                    <a:cubicBezTo>
                      <a:pt x="668" y="10"/>
                      <a:pt x="647" y="9"/>
                      <a:pt x="626" y="9"/>
                    </a:cubicBezTo>
                    <a:cubicBezTo>
                      <a:pt x="605" y="9"/>
                      <a:pt x="584" y="10"/>
                      <a:pt x="563" y="12"/>
                    </a:cubicBezTo>
                    <a:cubicBezTo>
                      <a:pt x="535" y="126"/>
                      <a:pt x="535" y="126"/>
                      <a:pt x="535" y="126"/>
                    </a:cubicBezTo>
                    <a:cubicBezTo>
                      <a:pt x="532" y="127"/>
                      <a:pt x="532" y="127"/>
                      <a:pt x="532" y="127"/>
                    </a:cubicBezTo>
                    <a:cubicBezTo>
                      <a:pt x="507" y="131"/>
                      <a:pt x="482" y="138"/>
                      <a:pt x="458" y="147"/>
                    </a:cubicBezTo>
                    <a:cubicBezTo>
                      <a:pt x="455" y="148"/>
                      <a:pt x="455" y="148"/>
                      <a:pt x="455" y="148"/>
                    </a:cubicBezTo>
                    <a:cubicBezTo>
                      <a:pt x="373" y="63"/>
                      <a:pt x="373" y="63"/>
                      <a:pt x="373" y="63"/>
                    </a:cubicBezTo>
                    <a:cubicBezTo>
                      <a:pt x="335" y="80"/>
                      <a:pt x="298" y="101"/>
                      <a:pt x="264" y="126"/>
                    </a:cubicBezTo>
                    <a:cubicBezTo>
                      <a:pt x="297" y="239"/>
                      <a:pt x="297" y="239"/>
                      <a:pt x="297" y="239"/>
                    </a:cubicBezTo>
                    <a:cubicBezTo>
                      <a:pt x="295" y="241"/>
                      <a:pt x="295" y="241"/>
                      <a:pt x="295" y="241"/>
                    </a:cubicBezTo>
                    <a:cubicBezTo>
                      <a:pt x="275" y="257"/>
                      <a:pt x="257" y="276"/>
                      <a:pt x="241" y="295"/>
                    </a:cubicBezTo>
                    <a:cubicBezTo>
                      <a:pt x="239" y="297"/>
                      <a:pt x="239" y="297"/>
                      <a:pt x="239" y="297"/>
                    </a:cubicBezTo>
                    <a:cubicBezTo>
                      <a:pt x="125" y="265"/>
                      <a:pt x="125" y="265"/>
                      <a:pt x="125" y="265"/>
                    </a:cubicBezTo>
                    <a:cubicBezTo>
                      <a:pt x="101" y="299"/>
                      <a:pt x="80" y="335"/>
                      <a:pt x="63" y="374"/>
                    </a:cubicBezTo>
                    <a:cubicBezTo>
                      <a:pt x="147" y="455"/>
                      <a:pt x="147" y="455"/>
                      <a:pt x="147" y="455"/>
                    </a:cubicBezTo>
                    <a:cubicBezTo>
                      <a:pt x="146" y="458"/>
                      <a:pt x="146" y="458"/>
                      <a:pt x="146" y="458"/>
                    </a:cubicBezTo>
                    <a:cubicBezTo>
                      <a:pt x="138" y="482"/>
                      <a:pt x="131" y="507"/>
                      <a:pt x="127" y="532"/>
                    </a:cubicBezTo>
                    <a:cubicBezTo>
                      <a:pt x="126" y="535"/>
                      <a:pt x="126" y="535"/>
                      <a:pt x="126" y="535"/>
                    </a:cubicBezTo>
                    <a:cubicBezTo>
                      <a:pt x="12" y="563"/>
                      <a:pt x="12" y="563"/>
                      <a:pt x="12" y="563"/>
                    </a:cubicBezTo>
                    <a:cubicBezTo>
                      <a:pt x="10" y="584"/>
                      <a:pt x="9" y="606"/>
                      <a:pt x="9" y="626"/>
                    </a:cubicBezTo>
                    <a:cubicBezTo>
                      <a:pt x="9" y="647"/>
                      <a:pt x="10" y="668"/>
                      <a:pt x="12" y="689"/>
                    </a:cubicBezTo>
                    <a:cubicBezTo>
                      <a:pt x="126" y="718"/>
                      <a:pt x="126" y="718"/>
                      <a:pt x="126" y="718"/>
                    </a:cubicBezTo>
                    <a:cubicBezTo>
                      <a:pt x="127" y="720"/>
                      <a:pt x="127" y="720"/>
                      <a:pt x="127" y="720"/>
                    </a:cubicBezTo>
                    <a:cubicBezTo>
                      <a:pt x="131" y="746"/>
                      <a:pt x="138" y="771"/>
                      <a:pt x="146" y="795"/>
                    </a:cubicBezTo>
                    <a:cubicBezTo>
                      <a:pt x="147" y="797"/>
                      <a:pt x="147" y="797"/>
                      <a:pt x="147" y="797"/>
                    </a:cubicBezTo>
                    <a:cubicBezTo>
                      <a:pt x="63" y="879"/>
                      <a:pt x="63" y="879"/>
                      <a:pt x="63" y="879"/>
                    </a:cubicBezTo>
                    <a:cubicBezTo>
                      <a:pt x="80" y="917"/>
                      <a:pt x="101" y="954"/>
                      <a:pt x="125" y="988"/>
                    </a:cubicBezTo>
                    <a:cubicBezTo>
                      <a:pt x="239" y="955"/>
                      <a:pt x="239" y="955"/>
                      <a:pt x="239" y="955"/>
                    </a:cubicBezTo>
                    <a:cubicBezTo>
                      <a:pt x="241" y="958"/>
                      <a:pt x="241" y="958"/>
                      <a:pt x="241" y="958"/>
                    </a:cubicBezTo>
                    <a:cubicBezTo>
                      <a:pt x="257" y="977"/>
                      <a:pt x="275" y="995"/>
                      <a:pt x="295" y="1012"/>
                    </a:cubicBezTo>
                    <a:cubicBezTo>
                      <a:pt x="297" y="1014"/>
                      <a:pt x="297" y="1014"/>
                      <a:pt x="297" y="1014"/>
                    </a:cubicBezTo>
                    <a:cubicBezTo>
                      <a:pt x="264" y="1127"/>
                      <a:pt x="264" y="1127"/>
                      <a:pt x="264" y="1127"/>
                    </a:cubicBezTo>
                    <a:cubicBezTo>
                      <a:pt x="298" y="1151"/>
                      <a:pt x="335" y="1173"/>
                      <a:pt x="373" y="1190"/>
                    </a:cubicBezTo>
                    <a:cubicBezTo>
                      <a:pt x="455" y="1105"/>
                      <a:pt x="455" y="1105"/>
                      <a:pt x="455" y="1105"/>
                    </a:cubicBezTo>
                    <a:cubicBezTo>
                      <a:pt x="458" y="1106"/>
                      <a:pt x="458" y="1106"/>
                      <a:pt x="458" y="1106"/>
                    </a:cubicBezTo>
                    <a:cubicBezTo>
                      <a:pt x="482" y="1114"/>
                      <a:pt x="507" y="1121"/>
                      <a:pt x="532" y="1126"/>
                    </a:cubicBezTo>
                    <a:cubicBezTo>
                      <a:pt x="535" y="1126"/>
                      <a:pt x="535" y="1126"/>
                      <a:pt x="535" y="1126"/>
                    </a:cubicBezTo>
                    <a:lnTo>
                      <a:pt x="563" y="1241"/>
                    </a:lnTo>
                    <a:close/>
                    <a:moveTo>
                      <a:pt x="626" y="1104"/>
                    </a:moveTo>
                    <a:cubicBezTo>
                      <a:pt x="498" y="1104"/>
                      <a:pt x="378" y="1055"/>
                      <a:pt x="288" y="964"/>
                    </a:cubicBezTo>
                    <a:cubicBezTo>
                      <a:pt x="198" y="874"/>
                      <a:pt x="148" y="754"/>
                      <a:pt x="148" y="626"/>
                    </a:cubicBezTo>
                    <a:cubicBezTo>
                      <a:pt x="148" y="499"/>
                      <a:pt x="198" y="379"/>
                      <a:pt x="288" y="288"/>
                    </a:cubicBezTo>
                    <a:cubicBezTo>
                      <a:pt x="378" y="198"/>
                      <a:pt x="498" y="148"/>
                      <a:pt x="626" y="148"/>
                    </a:cubicBezTo>
                    <a:cubicBezTo>
                      <a:pt x="754" y="148"/>
                      <a:pt x="874" y="198"/>
                      <a:pt x="964" y="288"/>
                    </a:cubicBezTo>
                    <a:cubicBezTo>
                      <a:pt x="1054" y="379"/>
                      <a:pt x="1104" y="499"/>
                      <a:pt x="1104" y="626"/>
                    </a:cubicBezTo>
                    <a:cubicBezTo>
                      <a:pt x="1104" y="754"/>
                      <a:pt x="1054" y="874"/>
                      <a:pt x="964" y="964"/>
                    </a:cubicBezTo>
                    <a:cubicBezTo>
                      <a:pt x="874" y="1055"/>
                      <a:pt x="754" y="1104"/>
                      <a:pt x="626" y="1104"/>
                    </a:cubicBezTo>
                    <a:close/>
                    <a:moveTo>
                      <a:pt x="626" y="157"/>
                    </a:moveTo>
                    <a:cubicBezTo>
                      <a:pt x="367" y="157"/>
                      <a:pt x="157" y="367"/>
                      <a:pt x="157" y="626"/>
                    </a:cubicBezTo>
                    <a:cubicBezTo>
                      <a:pt x="157" y="885"/>
                      <a:pt x="367" y="1096"/>
                      <a:pt x="626" y="1096"/>
                    </a:cubicBezTo>
                    <a:cubicBezTo>
                      <a:pt x="885" y="1096"/>
                      <a:pt x="1095" y="885"/>
                      <a:pt x="1095" y="626"/>
                    </a:cubicBezTo>
                    <a:cubicBezTo>
                      <a:pt x="1095" y="367"/>
                      <a:pt x="885" y="157"/>
                      <a:pt x="626" y="157"/>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p>
            </p:txBody>
          </p:sp>
          <p:grpSp>
            <p:nvGrpSpPr>
              <p:cNvPr id="280" name="组合 279"/>
              <p:cNvGrpSpPr/>
              <p:nvPr/>
            </p:nvGrpSpPr>
            <p:grpSpPr>
              <a:xfrm>
                <a:off x="7056438" y="2401888"/>
                <a:ext cx="2671763" cy="4160838"/>
                <a:chOff x="7056438" y="2401888"/>
                <a:chExt cx="2671763" cy="4160838"/>
              </a:xfrm>
              <a:effectLst>
                <a:outerShdw blurRad="254000" dist="101600" dir="8100000" sx="102000" sy="102000" algn="tr" rotWithShape="0">
                  <a:prstClr val="black">
                    <a:alpha val="28000"/>
                  </a:prstClr>
                </a:outerShdw>
              </a:effectLst>
            </p:grpSpPr>
            <p:sp>
              <p:nvSpPr>
                <p:cNvPr id="281" name="Freeform 49"/>
                <p:cNvSpPr/>
                <p:nvPr/>
              </p:nvSpPr>
              <p:spPr bwMode="auto">
                <a:xfrm>
                  <a:off x="7056438" y="2401888"/>
                  <a:ext cx="2671763" cy="4160838"/>
                </a:xfrm>
                <a:custGeom>
                  <a:avLst/>
                  <a:gdLst>
                    <a:gd name="T0" fmla="*/ 388 w 842"/>
                    <a:gd name="T1" fmla="*/ 1312 h 1312"/>
                    <a:gd name="T2" fmla="*/ 340 w 842"/>
                    <a:gd name="T3" fmla="*/ 1265 h 1312"/>
                    <a:gd name="T4" fmla="*/ 343 w 842"/>
                    <a:gd name="T5" fmla="*/ 1249 h 1312"/>
                    <a:gd name="T6" fmla="*/ 278 w 842"/>
                    <a:gd name="T7" fmla="*/ 1249 h 1312"/>
                    <a:gd name="T8" fmla="*/ 228 w 842"/>
                    <a:gd name="T9" fmla="*/ 1199 h 1312"/>
                    <a:gd name="T10" fmla="*/ 241 w 842"/>
                    <a:gd name="T11" fmla="*/ 1164 h 1312"/>
                    <a:gd name="T12" fmla="*/ 219 w 842"/>
                    <a:gd name="T13" fmla="*/ 1121 h 1312"/>
                    <a:gd name="T14" fmla="*/ 232 w 842"/>
                    <a:gd name="T15" fmla="*/ 1086 h 1312"/>
                    <a:gd name="T16" fmla="*/ 196 w 842"/>
                    <a:gd name="T17" fmla="*/ 1022 h 1312"/>
                    <a:gd name="T18" fmla="*/ 196 w 842"/>
                    <a:gd name="T19" fmla="*/ 982 h 1312"/>
                    <a:gd name="T20" fmla="*/ 196 w 842"/>
                    <a:gd name="T21" fmla="*/ 982 h 1312"/>
                    <a:gd name="T22" fmla="*/ 196 w 842"/>
                    <a:gd name="T23" fmla="*/ 976 h 1312"/>
                    <a:gd name="T24" fmla="*/ 196 w 842"/>
                    <a:gd name="T25" fmla="*/ 947 h 1312"/>
                    <a:gd name="T26" fmla="*/ 197 w 842"/>
                    <a:gd name="T27" fmla="*/ 940 h 1312"/>
                    <a:gd name="T28" fmla="*/ 197 w 842"/>
                    <a:gd name="T29" fmla="*/ 917 h 1312"/>
                    <a:gd name="T30" fmla="*/ 180 w 842"/>
                    <a:gd name="T31" fmla="*/ 849 h 1312"/>
                    <a:gd name="T32" fmla="*/ 129 w 842"/>
                    <a:gd name="T33" fmla="*/ 779 h 1312"/>
                    <a:gd name="T34" fmla="*/ 0 w 842"/>
                    <a:gd name="T35" fmla="*/ 419 h 1312"/>
                    <a:gd name="T36" fmla="*/ 419 w 842"/>
                    <a:gd name="T37" fmla="*/ 0 h 1312"/>
                    <a:gd name="T38" fmla="*/ 423 w 842"/>
                    <a:gd name="T39" fmla="*/ 0 h 1312"/>
                    <a:gd name="T40" fmla="*/ 842 w 842"/>
                    <a:gd name="T41" fmla="*/ 419 h 1312"/>
                    <a:gd name="T42" fmla="*/ 713 w 842"/>
                    <a:gd name="T43" fmla="*/ 779 h 1312"/>
                    <a:gd name="T44" fmla="*/ 662 w 842"/>
                    <a:gd name="T45" fmla="*/ 849 h 1312"/>
                    <a:gd name="T46" fmla="*/ 647 w 842"/>
                    <a:gd name="T47" fmla="*/ 899 h 1312"/>
                    <a:gd name="T48" fmla="*/ 646 w 842"/>
                    <a:gd name="T49" fmla="*/ 1023 h 1312"/>
                    <a:gd name="T50" fmla="*/ 610 w 842"/>
                    <a:gd name="T51" fmla="*/ 1086 h 1312"/>
                    <a:gd name="T52" fmla="*/ 623 w 842"/>
                    <a:gd name="T53" fmla="*/ 1121 h 1312"/>
                    <a:gd name="T54" fmla="*/ 601 w 842"/>
                    <a:gd name="T55" fmla="*/ 1164 h 1312"/>
                    <a:gd name="T56" fmla="*/ 614 w 842"/>
                    <a:gd name="T57" fmla="*/ 1199 h 1312"/>
                    <a:gd name="T58" fmla="*/ 564 w 842"/>
                    <a:gd name="T59" fmla="*/ 1249 h 1312"/>
                    <a:gd name="T60" fmla="*/ 499 w 842"/>
                    <a:gd name="T61" fmla="*/ 1249 h 1312"/>
                    <a:gd name="T62" fmla="*/ 502 w 842"/>
                    <a:gd name="T63" fmla="*/ 1265 h 1312"/>
                    <a:gd name="T64" fmla="*/ 455 w 842"/>
                    <a:gd name="T65" fmla="*/ 1312 h 1312"/>
                    <a:gd name="T66" fmla="*/ 388 w 842"/>
                    <a:gd name="T67" fmla="*/ 1312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2" h="1312">
                      <a:moveTo>
                        <a:pt x="388" y="1312"/>
                      </a:moveTo>
                      <a:cubicBezTo>
                        <a:pt x="362" y="1312"/>
                        <a:pt x="340" y="1291"/>
                        <a:pt x="340" y="1265"/>
                      </a:cubicBezTo>
                      <a:cubicBezTo>
                        <a:pt x="340" y="1259"/>
                        <a:pt x="341" y="1254"/>
                        <a:pt x="343" y="1249"/>
                      </a:cubicBezTo>
                      <a:cubicBezTo>
                        <a:pt x="278" y="1249"/>
                        <a:pt x="278" y="1249"/>
                        <a:pt x="278" y="1249"/>
                      </a:cubicBezTo>
                      <a:cubicBezTo>
                        <a:pt x="250" y="1249"/>
                        <a:pt x="228" y="1226"/>
                        <a:pt x="228" y="1199"/>
                      </a:cubicBezTo>
                      <a:cubicBezTo>
                        <a:pt x="228" y="1186"/>
                        <a:pt x="233" y="1173"/>
                        <a:pt x="241" y="1164"/>
                      </a:cubicBezTo>
                      <a:cubicBezTo>
                        <a:pt x="228" y="1156"/>
                        <a:pt x="219" y="1140"/>
                        <a:pt x="219" y="1121"/>
                      </a:cubicBezTo>
                      <a:cubicBezTo>
                        <a:pt x="219" y="1108"/>
                        <a:pt x="223" y="1095"/>
                        <a:pt x="232" y="1086"/>
                      </a:cubicBezTo>
                      <a:cubicBezTo>
                        <a:pt x="210" y="1073"/>
                        <a:pt x="196" y="1049"/>
                        <a:pt x="196" y="1022"/>
                      </a:cubicBezTo>
                      <a:cubicBezTo>
                        <a:pt x="196" y="982"/>
                        <a:pt x="196" y="982"/>
                        <a:pt x="196" y="982"/>
                      </a:cubicBezTo>
                      <a:cubicBezTo>
                        <a:pt x="196" y="982"/>
                        <a:pt x="196" y="982"/>
                        <a:pt x="196" y="982"/>
                      </a:cubicBezTo>
                      <a:cubicBezTo>
                        <a:pt x="196" y="976"/>
                        <a:pt x="196" y="976"/>
                        <a:pt x="196" y="976"/>
                      </a:cubicBezTo>
                      <a:cubicBezTo>
                        <a:pt x="196" y="966"/>
                        <a:pt x="196" y="957"/>
                        <a:pt x="196" y="947"/>
                      </a:cubicBezTo>
                      <a:cubicBezTo>
                        <a:pt x="197" y="940"/>
                        <a:pt x="197" y="940"/>
                        <a:pt x="197" y="940"/>
                      </a:cubicBezTo>
                      <a:cubicBezTo>
                        <a:pt x="197" y="917"/>
                        <a:pt x="197" y="917"/>
                        <a:pt x="197" y="917"/>
                      </a:cubicBezTo>
                      <a:cubicBezTo>
                        <a:pt x="196" y="897"/>
                        <a:pt x="194" y="871"/>
                        <a:pt x="180" y="849"/>
                      </a:cubicBezTo>
                      <a:cubicBezTo>
                        <a:pt x="166" y="824"/>
                        <a:pt x="148" y="802"/>
                        <a:pt x="129" y="779"/>
                      </a:cubicBezTo>
                      <a:cubicBezTo>
                        <a:pt x="69" y="706"/>
                        <a:pt x="0" y="623"/>
                        <a:pt x="0" y="419"/>
                      </a:cubicBezTo>
                      <a:cubicBezTo>
                        <a:pt x="0" y="188"/>
                        <a:pt x="188" y="0"/>
                        <a:pt x="419" y="0"/>
                      </a:cubicBezTo>
                      <a:cubicBezTo>
                        <a:pt x="423" y="0"/>
                        <a:pt x="423" y="0"/>
                        <a:pt x="423" y="0"/>
                      </a:cubicBezTo>
                      <a:cubicBezTo>
                        <a:pt x="654" y="0"/>
                        <a:pt x="842" y="188"/>
                        <a:pt x="842" y="419"/>
                      </a:cubicBezTo>
                      <a:cubicBezTo>
                        <a:pt x="842" y="623"/>
                        <a:pt x="773" y="706"/>
                        <a:pt x="713" y="779"/>
                      </a:cubicBezTo>
                      <a:cubicBezTo>
                        <a:pt x="694" y="802"/>
                        <a:pt x="676" y="824"/>
                        <a:pt x="662" y="849"/>
                      </a:cubicBezTo>
                      <a:cubicBezTo>
                        <a:pt x="653" y="863"/>
                        <a:pt x="649" y="879"/>
                        <a:pt x="647" y="899"/>
                      </a:cubicBezTo>
                      <a:cubicBezTo>
                        <a:pt x="646" y="1023"/>
                        <a:pt x="646" y="1023"/>
                        <a:pt x="646" y="1023"/>
                      </a:cubicBezTo>
                      <a:cubicBezTo>
                        <a:pt x="646" y="1049"/>
                        <a:pt x="632" y="1073"/>
                        <a:pt x="610" y="1086"/>
                      </a:cubicBezTo>
                      <a:cubicBezTo>
                        <a:pt x="619" y="1095"/>
                        <a:pt x="623" y="1108"/>
                        <a:pt x="623" y="1121"/>
                      </a:cubicBezTo>
                      <a:cubicBezTo>
                        <a:pt x="623" y="1140"/>
                        <a:pt x="614" y="1156"/>
                        <a:pt x="601" y="1164"/>
                      </a:cubicBezTo>
                      <a:cubicBezTo>
                        <a:pt x="609" y="1173"/>
                        <a:pt x="614" y="1186"/>
                        <a:pt x="614" y="1199"/>
                      </a:cubicBezTo>
                      <a:cubicBezTo>
                        <a:pt x="614" y="1226"/>
                        <a:pt x="592" y="1249"/>
                        <a:pt x="564" y="1249"/>
                      </a:cubicBezTo>
                      <a:cubicBezTo>
                        <a:pt x="499" y="1249"/>
                        <a:pt x="499" y="1249"/>
                        <a:pt x="499" y="1249"/>
                      </a:cubicBezTo>
                      <a:cubicBezTo>
                        <a:pt x="501" y="1254"/>
                        <a:pt x="502" y="1259"/>
                        <a:pt x="502" y="1265"/>
                      </a:cubicBezTo>
                      <a:cubicBezTo>
                        <a:pt x="502" y="1291"/>
                        <a:pt x="480" y="1312"/>
                        <a:pt x="455" y="1312"/>
                      </a:cubicBezTo>
                      <a:lnTo>
                        <a:pt x="388" y="1312"/>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50"/>
                <p:cNvSpPr/>
                <p:nvPr/>
              </p:nvSpPr>
              <p:spPr bwMode="auto">
                <a:xfrm>
                  <a:off x="8247063" y="6384925"/>
                  <a:ext cx="293688" cy="82550"/>
                </a:xfrm>
                <a:custGeom>
                  <a:avLst/>
                  <a:gdLst>
                    <a:gd name="T0" fmla="*/ 13 w 93"/>
                    <a:gd name="T1" fmla="*/ 26 h 26"/>
                    <a:gd name="T2" fmla="*/ 0 w 93"/>
                    <a:gd name="T3" fmla="*/ 13 h 26"/>
                    <a:gd name="T4" fmla="*/ 13 w 93"/>
                    <a:gd name="T5" fmla="*/ 0 h 26"/>
                    <a:gd name="T6" fmla="*/ 80 w 93"/>
                    <a:gd name="T7" fmla="*/ 0 h 26"/>
                    <a:gd name="T8" fmla="*/ 93 w 93"/>
                    <a:gd name="T9" fmla="*/ 13 h 26"/>
                    <a:gd name="T10" fmla="*/ 80 w 93"/>
                    <a:gd name="T11" fmla="*/ 26 h 26"/>
                    <a:gd name="T12" fmla="*/ 13 w 93"/>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93" h="26">
                      <a:moveTo>
                        <a:pt x="13" y="26"/>
                      </a:moveTo>
                      <a:cubicBezTo>
                        <a:pt x="5" y="26"/>
                        <a:pt x="0" y="20"/>
                        <a:pt x="0" y="13"/>
                      </a:cubicBezTo>
                      <a:cubicBezTo>
                        <a:pt x="0" y="6"/>
                        <a:pt x="5" y="0"/>
                        <a:pt x="13" y="0"/>
                      </a:cubicBezTo>
                      <a:cubicBezTo>
                        <a:pt x="80" y="0"/>
                        <a:pt x="80" y="0"/>
                        <a:pt x="80" y="0"/>
                      </a:cubicBezTo>
                      <a:cubicBezTo>
                        <a:pt x="87" y="0"/>
                        <a:pt x="93" y="6"/>
                        <a:pt x="93" y="13"/>
                      </a:cubicBezTo>
                      <a:cubicBezTo>
                        <a:pt x="93" y="20"/>
                        <a:pt x="87" y="26"/>
                        <a:pt x="80" y="26"/>
                      </a:cubicBezTo>
                      <a:lnTo>
                        <a:pt x="13" y="26"/>
                      </a:lnTo>
                      <a:close/>
                    </a:path>
                  </a:pathLst>
                </a:custGeom>
                <a:solidFill>
                  <a:srgbClr val="8586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51"/>
                <p:cNvSpPr/>
                <p:nvPr/>
              </p:nvSpPr>
              <p:spPr bwMode="auto">
                <a:xfrm>
                  <a:off x="7888288" y="6162675"/>
                  <a:ext cx="1008063" cy="104775"/>
                </a:xfrm>
                <a:custGeom>
                  <a:avLst/>
                  <a:gdLst>
                    <a:gd name="T0" fmla="*/ 16 w 318"/>
                    <a:gd name="T1" fmla="*/ 33 h 33"/>
                    <a:gd name="T2" fmla="*/ 0 w 318"/>
                    <a:gd name="T3" fmla="*/ 16 h 33"/>
                    <a:gd name="T4" fmla="*/ 16 w 318"/>
                    <a:gd name="T5" fmla="*/ 0 h 33"/>
                    <a:gd name="T6" fmla="*/ 302 w 318"/>
                    <a:gd name="T7" fmla="*/ 0 h 33"/>
                    <a:gd name="T8" fmla="*/ 318 w 318"/>
                    <a:gd name="T9" fmla="*/ 16 h 33"/>
                    <a:gd name="T10" fmla="*/ 302 w 318"/>
                    <a:gd name="T11" fmla="*/ 33 h 33"/>
                    <a:gd name="T12" fmla="*/ 16 w 318"/>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18" h="33">
                      <a:moveTo>
                        <a:pt x="16" y="33"/>
                      </a:moveTo>
                      <a:cubicBezTo>
                        <a:pt x="7" y="33"/>
                        <a:pt x="0" y="25"/>
                        <a:pt x="0" y="16"/>
                      </a:cubicBezTo>
                      <a:cubicBezTo>
                        <a:pt x="0" y="7"/>
                        <a:pt x="7" y="0"/>
                        <a:pt x="16" y="0"/>
                      </a:cubicBezTo>
                      <a:cubicBezTo>
                        <a:pt x="302" y="0"/>
                        <a:pt x="302" y="0"/>
                        <a:pt x="302" y="0"/>
                      </a:cubicBezTo>
                      <a:cubicBezTo>
                        <a:pt x="311" y="0"/>
                        <a:pt x="318" y="7"/>
                        <a:pt x="318" y="16"/>
                      </a:cubicBezTo>
                      <a:cubicBezTo>
                        <a:pt x="318" y="25"/>
                        <a:pt x="311" y="33"/>
                        <a:pt x="302" y="33"/>
                      </a:cubicBezTo>
                      <a:lnTo>
                        <a:pt x="16" y="33"/>
                      </a:lnTo>
                      <a:close/>
                    </a:path>
                  </a:pathLst>
                </a:custGeom>
                <a:solidFill>
                  <a:srgbClr val="8586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52"/>
                <p:cNvSpPr/>
                <p:nvPr/>
              </p:nvSpPr>
              <p:spPr bwMode="auto">
                <a:xfrm>
                  <a:off x="7856538" y="5897563"/>
                  <a:ext cx="1052513" cy="107950"/>
                </a:xfrm>
                <a:custGeom>
                  <a:avLst/>
                  <a:gdLst>
                    <a:gd name="T0" fmla="*/ 17 w 332"/>
                    <a:gd name="T1" fmla="*/ 34 h 34"/>
                    <a:gd name="T2" fmla="*/ 0 w 332"/>
                    <a:gd name="T3" fmla="*/ 17 h 34"/>
                    <a:gd name="T4" fmla="*/ 17 w 332"/>
                    <a:gd name="T5" fmla="*/ 0 h 34"/>
                    <a:gd name="T6" fmla="*/ 315 w 332"/>
                    <a:gd name="T7" fmla="*/ 0 h 34"/>
                    <a:gd name="T8" fmla="*/ 332 w 332"/>
                    <a:gd name="T9" fmla="*/ 17 h 34"/>
                    <a:gd name="T10" fmla="*/ 315 w 332"/>
                    <a:gd name="T11" fmla="*/ 34 h 34"/>
                    <a:gd name="T12" fmla="*/ 17 w 332"/>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332" h="34">
                      <a:moveTo>
                        <a:pt x="17" y="34"/>
                      </a:moveTo>
                      <a:cubicBezTo>
                        <a:pt x="8" y="34"/>
                        <a:pt x="0" y="26"/>
                        <a:pt x="0" y="17"/>
                      </a:cubicBezTo>
                      <a:cubicBezTo>
                        <a:pt x="0" y="7"/>
                        <a:pt x="8" y="0"/>
                        <a:pt x="17" y="0"/>
                      </a:cubicBezTo>
                      <a:cubicBezTo>
                        <a:pt x="315" y="0"/>
                        <a:pt x="315" y="0"/>
                        <a:pt x="315" y="0"/>
                      </a:cubicBezTo>
                      <a:cubicBezTo>
                        <a:pt x="324" y="0"/>
                        <a:pt x="332" y="7"/>
                        <a:pt x="332" y="17"/>
                      </a:cubicBezTo>
                      <a:cubicBezTo>
                        <a:pt x="332" y="26"/>
                        <a:pt x="324" y="34"/>
                        <a:pt x="315" y="34"/>
                      </a:cubicBezTo>
                      <a:lnTo>
                        <a:pt x="17" y="34"/>
                      </a:lnTo>
                      <a:close/>
                    </a:path>
                  </a:pathLst>
                </a:custGeom>
                <a:solidFill>
                  <a:srgbClr val="8586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53"/>
                <p:cNvSpPr/>
                <p:nvPr/>
              </p:nvSpPr>
              <p:spPr bwMode="auto">
                <a:xfrm>
                  <a:off x="7780338" y="5211763"/>
                  <a:ext cx="1223963" cy="552450"/>
                </a:xfrm>
                <a:custGeom>
                  <a:avLst/>
                  <a:gdLst>
                    <a:gd name="T0" fmla="*/ 3 w 386"/>
                    <a:gd name="T1" fmla="*/ 30 h 174"/>
                    <a:gd name="T2" fmla="*/ 3 w 386"/>
                    <a:gd name="T3" fmla="*/ 30 h 174"/>
                    <a:gd name="T4" fmla="*/ 3 w 386"/>
                    <a:gd name="T5" fmla="*/ 54 h 174"/>
                    <a:gd name="T6" fmla="*/ 2 w 386"/>
                    <a:gd name="T7" fmla="*/ 62 h 174"/>
                    <a:gd name="T8" fmla="*/ 3 w 386"/>
                    <a:gd name="T9" fmla="*/ 62 h 174"/>
                    <a:gd name="T10" fmla="*/ 2 w 386"/>
                    <a:gd name="T11" fmla="*/ 137 h 174"/>
                    <a:gd name="T12" fmla="*/ 27 w 386"/>
                    <a:gd name="T13" fmla="*/ 174 h 174"/>
                    <a:gd name="T14" fmla="*/ 359 w 386"/>
                    <a:gd name="T15" fmla="*/ 174 h 174"/>
                    <a:gd name="T16" fmla="*/ 384 w 386"/>
                    <a:gd name="T17" fmla="*/ 136 h 174"/>
                    <a:gd name="T18" fmla="*/ 385 w 386"/>
                    <a:gd name="T19" fmla="*/ 11 h 174"/>
                    <a:gd name="T20" fmla="*/ 385 w 386"/>
                    <a:gd name="T21" fmla="*/ 10 h 174"/>
                    <a:gd name="T22" fmla="*/ 386 w 386"/>
                    <a:gd name="T23" fmla="*/ 0 h 174"/>
                    <a:gd name="T24" fmla="*/ 0 w 386"/>
                    <a:gd name="T25" fmla="*/ 0 h 174"/>
                    <a:gd name="T26" fmla="*/ 3 w 386"/>
                    <a:gd name="T27" fmla="*/ 3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6" h="174">
                      <a:moveTo>
                        <a:pt x="3" y="30"/>
                      </a:moveTo>
                      <a:cubicBezTo>
                        <a:pt x="3" y="30"/>
                        <a:pt x="3" y="30"/>
                        <a:pt x="3" y="30"/>
                      </a:cubicBezTo>
                      <a:cubicBezTo>
                        <a:pt x="3" y="54"/>
                        <a:pt x="3" y="54"/>
                        <a:pt x="3" y="54"/>
                      </a:cubicBezTo>
                      <a:cubicBezTo>
                        <a:pt x="3" y="54"/>
                        <a:pt x="2" y="62"/>
                        <a:pt x="2" y="62"/>
                      </a:cubicBezTo>
                      <a:cubicBezTo>
                        <a:pt x="3" y="62"/>
                        <a:pt x="3" y="62"/>
                        <a:pt x="3" y="62"/>
                      </a:cubicBezTo>
                      <a:cubicBezTo>
                        <a:pt x="2" y="137"/>
                        <a:pt x="2" y="137"/>
                        <a:pt x="2" y="137"/>
                      </a:cubicBezTo>
                      <a:cubicBezTo>
                        <a:pt x="2" y="153"/>
                        <a:pt x="12" y="168"/>
                        <a:pt x="27" y="174"/>
                      </a:cubicBezTo>
                      <a:cubicBezTo>
                        <a:pt x="34" y="173"/>
                        <a:pt x="359" y="174"/>
                        <a:pt x="359" y="174"/>
                      </a:cubicBezTo>
                      <a:cubicBezTo>
                        <a:pt x="374" y="168"/>
                        <a:pt x="384" y="153"/>
                        <a:pt x="384" y="136"/>
                      </a:cubicBezTo>
                      <a:cubicBezTo>
                        <a:pt x="385" y="11"/>
                        <a:pt x="385" y="11"/>
                        <a:pt x="385" y="11"/>
                      </a:cubicBezTo>
                      <a:cubicBezTo>
                        <a:pt x="385" y="10"/>
                        <a:pt x="385" y="10"/>
                        <a:pt x="385" y="10"/>
                      </a:cubicBezTo>
                      <a:cubicBezTo>
                        <a:pt x="385" y="6"/>
                        <a:pt x="385" y="3"/>
                        <a:pt x="386" y="0"/>
                      </a:cubicBezTo>
                      <a:cubicBezTo>
                        <a:pt x="0" y="0"/>
                        <a:pt x="0" y="0"/>
                        <a:pt x="0" y="0"/>
                      </a:cubicBezTo>
                      <a:cubicBezTo>
                        <a:pt x="2" y="11"/>
                        <a:pt x="2" y="21"/>
                        <a:pt x="3" y="30"/>
                      </a:cubicBezTo>
                      <a:close/>
                    </a:path>
                  </a:pathLst>
                </a:custGeom>
                <a:gradFill>
                  <a:gsLst>
                    <a:gs pos="0">
                      <a:srgbClr val="007BD3"/>
                    </a:gs>
                    <a:gs pos="100000">
                      <a:srgbClr val="034373"/>
                    </a:gs>
                  </a:gsLst>
                  <a:lin ang="135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54"/>
                <p:cNvSpPr/>
                <p:nvPr/>
              </p:nvSpPr>
              <p:spPr bwMode="auto">
                <a:xfrm>
                  <a:off x="7167563" y="2509838"/>
                  <a:ext cx="2452688" cy="2578100"/>
                </a:xfrm>
                <a:custGeom>
                  <a:avLst/>
                  <a:gdLst>
                    <a:gd name="T0" fmla="*/ 597 w 773"/>
                    <a:gd name="T1" fmla="*/ 797 h 813"/>
                    <a:gd name="T2" fmla="*/ 652 w 773"/>
                    <a:gd name="T3" fmla="*/ 723 h 813"/>
                    <a:gd name="T4" fmla="*/ 773 w 773"/>
                    <a:gd name="T5" fmla="*/ 385 h 813"/>
                    <a:gd name="T6" fmla="*/ 388 w 773"/>
                    <a:gd name="T7" fmla="*/ 0 h 813"/>
                    <a:gd name="T8" fmla="*/ 384 w 773"/>
                    <a:gd name="T9" fmla="*/ 0 h 813"/>
                    <a:gd name="T10" fmla="*/ 0 w 773"/>
                    <a:gd name="T11" fmla="*/ 385 h 813"/>
                    <a:gd name="T12" fmla="*/ 120 w 773"/>
                    <a:gd name="T13" fmla="*/ 723 h 813"/>
                    <a:gd name="T14" fmla="*/ 175 w 773"/>
                    <a:gd name="T15" fmla="*/ 797 h 813"/>
                    <a:gd name="T16" fmla="*/ 183 w 773"/>
                    <a:gd name="T17" fmla="*/ 813 h 813"/>
                    <a:gd name="T18" fmla="*/ 589 w 773"/>
                    <a:gd name="T19" fmla="*/ 813 h 813"/>
                    <a:gd name="T20" fmla="*/ 597 w 773"/>
                    <a:gd name="T21" fmla="*/ 797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3" h="813">
                      <a:moveTo>
                        <a:pt x="597" y="797"/>
                      </a:moveTo>
                      <a:cubicBezTo>
                        <a:pt x="613" y="771"/>
                        <a:pt x="632" y="748"/>
                        <a:pt x="652" y="723"/>
                      </a:cubicBezTo>
                      <a:cubicBezTo>
                        <a:pt x="709" y="655"/>
                        <a:pt x="773" y="577"/>
                        <a:pt x="773" y="385"/>
                      </a:cubicBezTo>
                      <a:cubicBezTo>
                        <a:pt x="773" y="173"/>
                        <a:pt x="600" y="0"/>
                        <a:pt x="388" y="0"/>
                      </a:cubicBezTo>
                      <a:cubicBezTo>
                        <a:pt x="384" y="0"/>
                        <a:pt x="384" y="0"/>
                        <a:pt x="384" y="0"/>
                      </a:cubicBezTo>
                      <a:cubicBezTo>
                        <a:pt x="172" y="0"/>
                        <a:pt x="0" y="173"/>
                        <a:pt x="0" y="385"/>
                      </a:cubicBezTo>
                      <a:cubicBezTo>
                        <a:pt x="0" y="577"/>
                        <a:pt x="64" y="655"/>
                        <a:pt x="120" y="723"/>
                      </a:cubicBezTo>
                      <a:cubicBezTo>
                        <a:pt x="140" y="748"/>
                        <a:pt x="159" y="771"/>
                        <a:pt x="175" y="797"/>
                      </a:cubicBezTo>
                      <a:cubicBezTo>
                        <a:pt x="178" y="803"/>
                        <a:pt x="180" y="808"/>
                        <a:pt x="183" y="813"/>
                      </a:cubicBezTo>
                      <a:cubicBezTo>
                        <a:pt x="589" y="813"/>
                        <a:pt x="589" y="813"/>
                        <a:pt x="589" y="813"/>
                      </a:cubicBezTo>
                      <a:cubicBezTo>
                        <a:pt x="592" y="808"/>
                        <a:pt x="594" y="802"/>
                        <a:pt x="597" y="797"/>
                      </a:cubicBezTo>
                      <a:close/>
                    </a:path>
                  </a:pathLst>
                </a:custGeom>
                <a:gradFill>
                  <a:gsLst>
                    <a:gs pos="0">
                      <a:srgbClr val="007BD3"/>
                    </a:gs>
                    <a:gs pos="100000">
                      <a:srgbClr val="034373"/>
                    </a:gs>
                  </a:gsLst>
                  <a:lin ang="135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89" name="组合 288"/>
            <p:cNvGrpSpPr/>
            <p:nvPr/>
          </p:nvGrpSpPr>
          <p:grpSpPr>
            <a:xfrm>
              <a:off x="13103873" y="4121802"/>
              <a:ext cx="1060764" cy="780456"/>
              <a:chOff x="5584825" y="3073400"/>
              <a:chExt cx="612776" cy="450850"/>
            </a:xfrm>
            <a:solidFill>
              <a:srgbClr val="31A6DF"/>
            </a:solidFill>
          </p:grpSpPr>
          <p:sp>
            <p:nvSpPr>
              <p:cNvPr id="290" name="Freeform 34"/>
              <p:cNvSpPr>
                <a:spLocks noEditPoints="1"/>
              </p:cNvSpPr>
              <p:nvPr/>
            </p:nvSpPr>
            <p:spPr bwMode="auto">
              <a:xfrm>
                <a:off x="5584825" y="3076575"/>
                <a:ext cx="127000" cy="446087"/>
              </a:xfrm>
              <a:custGeom>
                <a:avLst/>
                <a:gdLst>
                  <a:gd name="T0" fmla="*/ 43 w 45"/>
                  <a:gd name="T1" fmla="*/ 0 h 158"/>
                  <a:gd name="T2" fmla="*/ 1 w 45"/>
                  <a:gd name="T3" fmla="*/ 0 h 158"/>
                  <a:gd name="T4" fmla="*/ 0 w 45"/>
                  <a:gd name="T5" fmla="*/ 1 h 158"/>
                  <a:gd name="T6" fmla="*/ 0 w 45"/>
                  <a:gd name="T7" fmla="*/ 157 h 158"/>
                  <a:gd name="T8" fmla="*/ 1 w 45"/>
                  <a:gd name="T9" fmla="*/ 158 h 158"/>
                  <a:gd name="T10" fmla="*/ 43 w 45"/>
                  <a:gd name="T11" fmla="*/ 158 h 158"/>
                  <a:gd name="T12" fmla="*/ 45 w 45"/>
                  <a:gd name="T13" fmla="*/ 157 h 158"/>
                  <a:gd name="T14" fmla="*/ 45 w 45"/>
                  <a:gd name="T15" fmla="*/ 1 h 158"/>
                  <a:gd name="T16" fmla="*/ 43 w 45"/>
                  <a:gd name="T17" fmla="*/ 0 h 158"/>
                  <a:gd name="T18" fmla="*/ 22 w 45"/>
                  <a:gd name="T19" fmla="*/ 152 h 158"/>
                  <a:gd name="T20" fmla="*/ 11 w 45"/>
                  <a:gd name="T21" fmla="*/ 141 h 158"/>
                  <a:gd name="T22" fmla="*/ 22 w 45"/>
                  <a:gd name="T23" fmla="*/ 131 h 158"/>
                  <a:gd name="T24" fmla="*/ 33 w 45"/>
                  <a:gd name="T25" fmla="*/ 141 h 158"/>
                  <a:gd name="T26" fmla="*/ 22 w 45"/>
                  <a:gd name="T27" fmla="*/ 152 h 158"/>
                  <a:gd name="T28" fmla="*/ 39 w 45"/>
                  <a:gd name="T29" fmla="*/ 88 h 158"/>
                  <a:gd name="T30" fmla="*/ 37 w 45"/>
                  <a:gd name="T31" fmla="*/ 90 h 158"/>
                  <a:gd name="T32" fmla="*/ 8 w 45"/>
                  <a:gd name="T33" fmla="*/ 90 h 158"/>
                  <a:gd name="T34" fmla="*/ 6 w 45"/>
                  <a:gd name="T35" fmla="*/ 88 h 158"/>
                  <a:gd name="T36" fmla="*/ 6 w 45"/>
                  <a:gd name="T37" fmla="*/ 9 h 158"/>
                  <a:gd name="T38" fmla="*/ 8 w 45"/>
                  <a:gd name="T39" fmla="*/ 7 h 158"/>
                  <a:gd name="T40" fmla="*/ 37 w 45"/>
                  <a:gd name="T41" fmla="*/ 7 h 158"/>
                  <a:gd name="T42" fmla="*/ 39 w 45"/>
                  <a:gd name="T43" fmla="*/ 9 h 158"/>
                  <a:gd name="T44" fmla="*/ 39 w 45"/>
                  <a:gd name="T45" fmla="*/ 8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 h="158">
                    <a:moveTo>
                      <a:pt x="43" y="0"/>
                    </a:moveTo>
                    <a:cubicBezTo>
                      <a:pt x="1" y="0"/>
                      <a:pt x="1" y="0"/>
                      <a:pt x="1" y="0"/>
                    </a:cubicBezTo>
                    <a:cubicBezTo>
                      <a:pt x="1" y="0"/>
                      <a:pt x="0" y="0"/>
                      <a:pt x="0" y="1"/>
                    </a:cubicBezTo>
                    <a:cubicBezTo>
                      <a:pt x="0" y="157"/>
                      <a:pt x="0" y="157"/>
                      <a:pt x="0" y="157"/>
                    </a:cubicBezTo>
                    <a:cubicBezTo>
                      <a:pt x="0" y="157"/>
                      <a:pt x="1" y="158"/>
                      <a:pt x="1" y="158"/>
                    </a:cubicBezTo>
                    <a:cubicBezTo>
                      <a:pt x="43" y="158"/>
                      <a:pt x="43" y="158"/>
                      <a:pt x="43" y="158"/>
                    </a:cubicBezTo>
                    <a:cubicBezTo>
                      <a:pt x="44" y="158"/>
                      <a:pt x="45" y="157"/>
                      <a:pt x="45" y="157"/>
                    </a:cubicBezTo>
                    <a:cubicBezTo>
                      <a:pt x="45" y="1"/>
                      <a:pt x="45" y="1"/>
                      <a:pt x="45" y="1"/>
                    </a:cubicBezTo>
                    <a:cubicBezTo>
                      <a:pt x="45" y="0"/>
                      <a:pt x="44" y="0"/>
                      <a:pt x="43" y="0"/>
                    </a:cubicBezTo>
                    <a:close/>
                    <a:moveTo>
                      <a:pt x="22" y="152"/>
                    </a:moveTo>
                    <a:cubicBezTo>
                      <a:pt x="16" y="152"/>
                      <a:pt x="11" y="147"/>
                      <a:pt x="11" y="141"/>
                    </a:cubicBezTo>
                    <a:cubicBezTo>
                      <a:pt x="11" y="135"/>
                      <a:pt x="16" y="131"/>
                      <a:pt x="22" y="131"/>
                    </a:cubicBezTo>
                    <a:cubicBezTo>
                      <a:pt x="28" y="131"/>
                      <a:pt x="33" y="135"/>
                      <a:pt x="33" y="141"/>
                    </a:cubicBezTo>
                    <a:cubicBezTo>
                      <a:pt x="33" y="147"/>
                      <a:pt x="28" y="152"/>
                      <a:pt x="22" y="152"/>
                    </a:cubicBezTo>
                    <a:close/>
                    <a:moveTo>
                      <a:pt x="39" y="88"/>
                    </a:moveTo>
                    <a:cubicBezTo>
                      <a:pt x="39" y="89"/>
                      <a:pt x="38" y="90"/>
                      <a:pt x="37" y="90"/>
                    </a:cubicBezTo>
                    <a:cubicBezTo>
                      <a:pt x="8" y="90"/>
                      <a:pt x="8" y="90"/>
                      <a:pt x="8" y="90"/>
                    </a:cubicBezTo>
                    <a:cubicBezTo>
                      <a:pt x="7" y="90"/>
                      <a:pt x="6" y="89"/>
                      <a:pt x="6" y="88"/>
                    </a:cubicBezTo>
                    <a:cubicBezTo>
                      <a:pt x="6" y="9"/>
                      <a:pt x="6" y="9"/>
                      <a:pt x="6" y="9"/>
                    </a:cubicBezTo>
                    <a:cubicBezTo>
                      <a:pt x="6" y="8"/>
                      <a:pt x="7" y="7"/>
                      <a:pt x="8" y="7"/>
                    </a:cubicBezTo>
                    <a:cubicBezTo>
                      <a:pt x="37" y="7"/>
                      <a:pt x="37" y="7"/>
                      <a:pt x="37" y="7"/>
                    </a:cubicBezTo>
                    <a:cubicBezTo>
                      <a:pt x="38" y="7"/>
                      <a:pt x="39" y="8"/>
                      <a:pt x="39" y="9"/>
                    </a:cubicBezTo>
                    <a:lnTo>
                      <a:pt x="39" y="8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35"/>
              <p:cNvSpPr/>
              <p:nvPr/>
            </p:nvSpPr>
            <p:spPr bwMode="auto">
              <a:xfrm>
                <a:off x="5613400" y="3127375"/>
                <a:ext cx="69850" cy="19050"/>
              </a:xfrm>
              <a:custGeom>
                <a:avLst/>
                <a:gdLst>
                  <a:gd name="T0" fmla="*/ 25 w 25"/>
                  <a:gd name="T1" fmla="*/ 5 h 7"/>
                  <a:gd name="T2" fmla="*/ 23 w 25"/>
                  <a:gd name="T3" fmla="*/ 7 h 7"/>
                  <a:gd name="T4" fmla="*/ 2 w 25"/>
                  <a:gd name="T5" fmla="*/ 7 h 7"/>
                  <a:gd name="T6" fmla="*/ 0 w 25"/>
                  <a:gd name="T7" fmla="*/ 5 h 7"/>
                  <a:gd name="T8" fmla="*/ 0 w 25"/>
                  <a:gd name="T9" fmla="*/ 2 h 7"/>
                  <a:gd name="T10" fmla="*/ 2 w 25"/>
                  <a:gd name="T11" fmla="*/ 0 h 7"/>
                  <a:gd name="T12" fmla="*/ 23 w 25"/>
                  <a:gd name="T13" fmla="*/ 0 h 7"/>
                  <a:gd name="T14" fmla="*/ 25 w 25"/>
                  <a:gd name="T15" fmla="*/ 2 h 7"/>
                  <a:gd name="T16" fmla="*/ 25 w 25"/>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7">
                    <a:moveTo>
                      <a:pt x="25" y="5"/>
                    </a:moveTo>
                    <a:cubicBezTo>
                      <a:pt x="25" y="6"/>
                      <a:pt x="24" y="7"/>
                      <a:pt x="23" y="7"/>
                    </a:cubicBezTo>
                    <a:cubicBezTo>
                      <a:pt x="2" y="7"/>
                      <a:pt x="2" y="7"/>
                      <a:pt x="2" y="7"/>
                    </a:cubicBezTo>
                    <a:cubicBezTo>
                      <a:pt x="1" y="7"/>
                      <a:pt x="0" y="6"/>
                      <a:pt x="0" y="5"/>
                    </a:cubicBezTo>
                    <a:cubicBezTo>
                      <a:pt x="0" y="2"/>
                      <a:pt x="0" y="2"/>
                      <a:pt x="0" y="2"/>
                    </a:cubicBezTo>
                    <a:cubicBezTo>
                      <a:pt x="0" y="1"/>
                      <a:pt x="1" y="0"/>
                      <a:pt x="2" y="0"/>
                    </a:cubicBezTo>
                    <a:cubicBezTo>
                      <a:pt x="23" y="0"/>
                      <a:pt x="23" y="0"/>
                      <a:pt x="23" y="0"/>
                    </a:cubicBezTo>
                    <a:cubicBezTo>
                      <a:pt x="24" y="0"/>
                      <a:pt x="25" y="1"/>
                      <a:pt x="25" y="2"/>
                    </a:cubicBezTo>
                    <a:lnTo>
                      <a:pt x="2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36"/>
              <p:cNvSpPr/>
              <p:nvPr/>
            </p:nvSpPr>
            <p:spPr bwMode="auto">
              <a:xfrm>
                <a:off x="5613400" y="3152775"/>
                <a:ext cx="69850" cy="15875"/>
              </a:xfrm>
              <a:custGeom>
                <a:avLst/>
                <a:gdLst>
                  <a:gd name="T0" fmla="*/ 25 w 25"/>
                  <a:gd name="T1" fmla="*/ 4 h 6"/>
                  <a:gd name="T2" fmla="*/ 24 w 25"/>
                  <a:gd name="T3" fmla="*/ 6 h 6"/>
                  <a:gd name="T4" fmla="*/ 2 w 25"/>
                  <a:gd name="T5" fmla="*/ 6 h 6"/>
                  <a:gd name="T6" fmla="*/ 0 w 25"/>
                  <a:gd name="T7" fmla="*/ 4 h 6"/>
                  <a:gd name="T8" fmla="*/ 0 w 25"/>
                  <a:gd name="T9" fmla="*/ 1 h 6"/>
                  <a:gd name="T10" fmla="*/ 2 w 25"/>
                  <a:gd name="T11" fmla="*/ 0 h 6"/>
                  <a:gd name="T12" fmla="*/ 24 w 25"/>
                  <a:gd name="T13" fmla="*/ 0 h 6"/>
                  <a:gd name="T14" fmla="*/ 25 w 25"/>
                  <a:gd name="T15" fmla="*/ 1 h 6"/>
                  <a:gd name="T16" fmla="*/ 25 w 25"/>
                  <a:gd name="T1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6">
                    <a:moveTo>
                      <a:pt x="25" y="4"/>
                    </a:moveTo>
                    <a:cubicBezTo>
                      <a:pt x="25" y="5"/>
                      <a:pt x="24" y="6"/>
                      <a:pt x="24" y="6"/>
                    </a:cubicBezTo>
                    <a:cubicBezTo>
                      <a:pt x="2" y="6"/>
                      <a:pt x="2" y="6"/>
                      <a:pt x="2" y="6"/>
                    </a:cubicBezTo>
                    <a:cubicBezTo>
                      <a:pt x="1" y="6"/>
                      <a:pt x="0" y="5"/>
                      <a:pt x="0" y="4"/>
                    </a:cubicBezTo>
                    <a:cubicBezTo>
                      <a:pt x="0" y="1"/>
                      <a:pt x="0" y="1"/>
                      <a:pt x="0" y="1"/>
                    </a:cubicBezTo>
                    <a:cubicBezTo>
                      <a:pt x="0" y="0"/>
                      <a:pt x="1" y="0"/>
                      <a:pt x="2" y="0"/>
                    </a:cubicBezTo>
                    <a:cubicBezTo>
                      <a:pt x="24" y="0"/>
                      <a:pt x="24" y="0"/>
                      <a:pt x="24" y="0"/>
                    </a:cubicBezTo>
                    <a:cubicBezTo>
                      <a:pt x="24" y="0"/>
                      <a:pt x="25" y="0"/>
                      <a:pt x="25" y="1"/>
                    </a:cubicBezTo>
                    <a:lnTo>
                      <a:pt x="2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37"/>
              <p:cNvSpPr>
                <a:spLocks noEditPoints="1"/>
              </p:cNvSpPr>
              <p:nvPr/>
            </p:nvSpPr>
            <p:spPr bwMode="auto">
              <a:xfrm>
                <a:off x="5740400" y="3076575"/>
                <a:ext cx="127000" cy="446087"/>
              </a:xfrm>
              <a:custGeom>
                <a:avLst/>
                <a:gdLst>
                  <a:gd name="T0" fmla="*/ 43 w 45"/>
                  <a:gd name="T1" fmla="*/ 0 h 158"/>
                  <a:gd name="T2" fmla="*/ 1 w 45"/>
                  <a:gd name="T3" fmla="*/ 0 h 158"/>
                  <a:gd name="T4" fmla="*/ 0 w 45"/>
                  <a:gd name="T5" fmla="*/ 1 h 158"/>
                  <a:gd name="T6" fmla="*/ 0 w 45"/>
                  <a:gd name="T7" fmla="*/ 157 h 158"/>
                  <a:gd name="T8" fmla="*/ 1 w 45"/>
                  <a:gd name="T9" fmla="*/ 158 h 158"/>
                  <a:gd name="T10" fmla="*/ 43 w 45"/>
                  <a:gd name="T11" fmla="*/ 158 h 158"/>
                  <a:gd name="T12" fmla="*/ 45 w 45"/>
                  <a:gd name="T13" fmla="*/ 157 h 158"/>
                  <a:gd name="T14" fmla="*/ 45 w 45"/>
                  <a:gd name="T15" fmla="*/ 1 h 158"/>
                  <a:gd name="T16" fmla="*/ 43 w 45"/>
                  <a:gd name="T17" fmla="*/ 0 h 158"/>
                  <a:gd name="T18" fmla="*/ 22 w 45"/>
                  <a:gd name="T19" fmla="*/ 152 h 158"/>
                  <a:gd name="T20" fmla="*/ 11 w 45"/>
                  <a:gd name="T21" fmla="*/ 141 h 158"/>
                  <a:gd name="T22" fmla="*/ 22 w 45"/>
                  <a:gd name="T23" fmla="*/ 131 h 158"/>
                  <a:gd name="T24" fmla="*/ 33 w 45"/>
                  <a:gd name="T25" fmla="*/ 141 h 158"/>
                  <a:gd name="T26" fmla="*/ 22 w 45"/>
                  <a:gd name="T27" fmla="*/ 152 h 158"/>
                  <a:gd name="T28" fmla="*/ 39 w 45"/>
                  <a:gd name="T29" fmla="*/ 88 h 158"/>
                  <a:gd name="T30" fmla="*/ 37 w 45"/>
                  <a:gd name="T31" fmla="*/ 90 h 158"/>
                  <a:gd name="T32" fmla="*/ 8 w 45"/>
                  <a:gd name="T33" fmla="*/ 90 h 158"/>
                  <a:gd name="T34" fmla="*/ 6 w 45"/>
                  <a:gd name="T35" fmla="*/ 88 h 158"/>
                  <a:gd name="T36" fmla="*/ 6 w 45"/>
                  <a:gd name="T37" fmla="*/ 9 h 158"/>
                  <a:gd name="T38" fmla="*/ 8 w 45"/>
                  <a:gd name="T39" fmla="*/ 7 h 158"/>
                  <a:gd name="T40" fmla="*/ 37 w 45"/>
                  <a:gd name="T41" fmla="*/ 7 h 158"/>
                  <a:gd name="T42" fmla="*/ 39 w 45"/>
                  <a:gd name="T43" fmla="*/ 9 h 158"/>
                  <a:gd name="T44" fmla="*/ 39 w 45"/>
                  <a:gd name="T45" fmla="*/ 8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 h="158">
                    <a:moveTo>
                      <a:pt x="43" y="0"/>
                    </a:moveTo>
                    <a:cubicBezTo>
                      <a:pt x="1" y="0"/>
                      <a:pt x="1" y="0"/>
                      <a:pt x="1" y="0"/>
                    </a:cubicBezTo>
                    <a:cubicBezTo>
                      <a:pt x="0" y="0"/>
                      <a:pt x="0" y="0"/>
                      <a:pt x="0" y="1"/>
                    </a:cubicBezTo>
                    <a:cubicBezTo>
                      <a:pt x="0" y="157"/>
                      <a:pt x="0" y="157"/>
                      <a:pt x="0" y="157"/>
                    </a:cubicBezTo>
                    <a:cubicBezTo>
                      <a:pt x="0" y="157"/>
                      <a:pt x="0" y="158"/>
                      <a:pt x="1" y="158"/>
                    </a:cubicBezTo>
                    <a:cubicBezTo>
                      <a:pt x="43" y="158"/>
                      <a:pt x="43" y="158"/>
                      <a:pt x="43" y="158"/>
                    </a:cubicBezTo>
                    <a:cubicBezTo>
                      <a:pt x="44" y="158"/>
                      <a:pt x="45" y="157"/>
                      <a:pt x="45" y="157"/>
                    </a:cubicBezTo>
                    <a:cubicBezTo>
                      <a:pt x="45" y="1"/>
                      <a:pt x="45" y="1"/>
                      <a:pt x="45" y="1"/>
                    </a:cubicBezTo>
                    <a:cubicBezTo>
                      <a:pt x="45" y="0"/>
                      <a:pt x="44" y="0"/>
                      <a:pt x="43" y="0"/>
                    </a:cubicBezTo>
                    <a:close/>
                    <a:moveTo>
                      <a:pt x="22" y="152"/>
                    </a:moveTo>
                    <a:cubicBezTo>
                      <a:pt x="16" y="152"/>
                      <a:pt x="11" y="147"/>
                      <a:pt x="11" y="141"/>
                    </a:cubicBezTo>
                    <a:cubicBezTo>
                      <a:pt x="11" y="135"/>
                      <a:pt x="16" y="131"/>
                      <a:pt x="22" y="131"/>
                    </a:cubicBezTo>
                    <a:cubicBezTo>
                      <a:pt x="28" y="131"/>
                      <a:pt x="33" y="135"/>
                      <a:pt x="33" y="141"/>
                    </a:cubicBezTo>
                    <a:cubicBezTo>
                      <a:pt x="33" y="147"/>
                      <a:pt x="28" y="152"/>
                      <a:pt x="22" y="152"/>
                    </a:cubicBezTo>
                    <a:close/>
                    <a:moveTo>
                      <a:pt x="39" y="88"/>
                    </a:moveTo>
                    <a:cubicBezTo>
                      <a:pt x="39" y="89"/>
                      <a:pt x="38" y="90"/>
                      <a:pt x="37" y="90"/>
                    </a:cubicBezTo>
                    <a:cubicBezTo>
                      <a:pt x="8" y="90"/>
                      <a:pt x="8" y="90"/>
                      <a:pt x="8" y="90"/>
                    </a:cubicBezTo>
                    <a:cubicBezTo>
                      <a:pt x="7" y="90"/>
                      <a:pt x="6" y="89"/>
                      <a:pt x="6" y="88"/>
                    </a:cubicBezTo>
                    <a:cubicBezTo>
                      <a:pt x="6" y="9"/>
                      <a:pt x="6" y="9"/>
                      <a:pt x="6" y="9"/>
                    </a:cubicBezTo>
                    <a:cubicBezTo>
                      <a:pt x="6" y="8"/>
                      <a:pt x="7" y="7"/>
                      <a:pt x="8" y="7"/>
                    </a:cubicBezTo>
                    <a:cubicBezTo>
                      <a:pt x="37" y="7"/>
                      <a:pt x="37" y="7"/>
                      <a:pt x="37" y="7"/>
                    </a:cubicBezTo>
                    <a:cubicBezTo>
                      <a:pt x="38" y="7"/>
                      <a:pt x="39" y="8"/>
                      <a:pt x="39" y="9"/>
                    </a:cubicBezTo>
                    <a:lnTo>
                      <a:pt x="39" y="8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38"/>
              <p:cNvSpPr/>
              <p:nvPr/>
            </p:nvSpPr>
            <p:spPr bwMode="auto">
              <a:xfrm>
                <a:off x="5768975" y="3127375"/>
                <a:ext cx="69850" cy="19050"/>
              </a:xfrm>
              <a:custGeom>
                <a:avLst/>
                <a:gdLst>
                  <a:gd name="T0" fmla="*/ 25 w 25"/>
                  <a:gd name="T1" fmla="*/ 5 h 7"/>
                  <a:gd name="T2" fmla="*/ 23 w 25"/>
                  <a:gd name="T3" fmla="*/ 7 h 7"/>
                  <a:gd name="T4" fmla="*/ 1 w 25"/>
                  <a:gd name="T5" fmla="*/ 7 h 7"/>
                  <a:gd name="T6" fmla="*/ 0 w 25"/>
                  <a:gd name="T7" fmla="*/ 5 h 7"/>
                  <a:gd name="T8" fmla="*/ 0 w 25"/>
                  <a:gd name="T9" fmla="*/ 2 h 7"/>
                  <a:gd name="T10" fmla="*/ 1 w 25"/>
                  <a:gd name="T11" fmla="*/ 0 h 7"/>
                  <a:gd name="T12" fmla="*/ 23 w 25"/>
                  <a:gd name="T13" fmla="*/ 0 h 7"/>
                  <a:gd name="T14" fmla="*/ 25 w 25"/>
                  <a:gd name="T15" fmla="*/ 2 h 7"/>
                  <a:gd name="T16" fmla="*/ 25 w 25"/>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7">
                    <a:moveTo>
                      <a:pt x="25" y="5"/>
                    </a:moveTo>
                    <a:cubicBezTo>
                      <a:pt x="25" y="6"/>
                      <a:pt x="24" y="7"/>
                      <a:pt x="23" y="7"/>
                    </a:cubicBezTo>
                    <a:cubicBezTo>
                      <a:pt x="1" y="7"/>
                      <a:pt x="1" y="7"/>
                      <a:pt x="1" y="7"/>
                    </a:cubicBezTo>
                    <a:cubicBezTo>
                      <a:pt x="0" y="7"/>
                      <a:pt x="0" y="6"/>
                      <a:pt x="0" y="5"/>
                    </a:cubicBezTo>
                    <a:cubicBezTo>
                      <a:pt x="0" y="2"/>
                      <a:pt x="0" y="2"/>
                      <a:pt x="0" y="2"/>
                    </a:cubicBezTo>
                    <a:cubicBezTo>
                      <a:pt x="0" y="1"/>
                      <a:pt x="0" y="0"/>
                      <a:pt x="1" y="0"/>
                    </a:cubicBezTo>
                    <a:cubicBezTo>
                      <a:pt x="23" y="0"/>
                      <a:pt x="23" y="0"/>
                      <a:pt x="23" y="0"/>
                    </a:cubicBezTo>
                    <a:cubicBezTo>
                      <a:pt x="24" y="0"/>
                      <a:pt x="25" y="1"/>
                      <a:pt x="25" y="2"/>
                    </a:cubicBezTo>
                    <a:lnTo>
                      <a:pt x="2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39"/>
              <p:cNvSpPr/>
              <p:nvPr/>
            </p:nvSpPr>
            <p:spPr bwMode="auto">
              <a:xfrm>
                <a:off x="5768975" y="3152775"/>
                <a:ext cx="69850" cy="15875"/>
              </a:xfrm>
              <a:custGeom>
                <a:avLst/>
                <a:gdLst>
                  <a:gd name="T0" fmla="*/ 25 w 25"/>
                  <a:gd name="T1" fmla="*/ 4 h 6"/>
                  <a:gd name="T2" fmla="*/ 23 w 25"/>
                  <a:gd name="T3" fmla="*/ 6 h 6"/>
                  <a:gd name="T4" fmla="*/ 1 w 25"/>
                  <a:gd name="T5" fmla="*/ 6 h 6"/>
                  <a:gd name="T6" fmla="*/ 0 w 25"/>
                  <a:gd name="T7" fmla="*/ 4 h 6"/>
                  <a:gd name="T8" fmla="*/ 0 w 25"/>
                  <a:gd name="T9" fmla="*/ 1 h 6"/>
                  <a:gd name="T10" fmla="*/ 1 w 25"/>
                  <a:gd name="T11" fmla="*/ 0 h 6"/>
                  <a:gd name="T12" fmla="*/ 23 w 25"/>
                  <a:gd name="T13" fmla="*/ 0 h 6"/>
                  <a:gd name="T14" fmla="*/ 25 w 25"/>
                  <a:gd name="T15" fmla="*/ 1 h 6"/>
                  <a:gd name="T16" fmla="*/ 25 w 25"/>
                  <a:gd name="T1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6">
                    <a:moveTo>
                      <a:pt x="25" y="4"/>
                    </a:moveTo>
                    <a:cubicBezTo>
                      <a:pt x="25" y="5"/>
                      <a:pt x="24" y="6"/>
                      <a:pt x="23" y="6"/>
                    </a:cubicBezTo>
                    <a:cubicBezTo>
                      <a:pt x="1" y="6"/>
                      <a:pt x="1" y="6"/>
                      <a:pt x="1" y="6"/>
                    </a:cubicBezTo>
                    <a:cubicBezTo>
                      <a:pt x="1" y="6"/>
                      <a:pt x="0" y="5"/>
                      <a:pt x="0" y="4"/>
                    </a:cubicBezTo>
                    <a:cubicBezTo>
                      <a:pt x="0" y="1"/>
                      <a:pt x="0" y="1"/>
                      <a:pt x="0" y="1"/>
                    </a:cubicBezTo>
                    <a:cubicBezTo>
                      <a:pt x="0" y="0"/>
                      <a:pt x="1" y="0"/>
                      <a:pt x="1" y="0"/>
                    </a:cubicBezTo>
                    <a:cubicBezTo>
                      <a:pt x="23" y="0"/>
                      <a:pt x="23" y="0"/>
                      <a:pt x="23" y="0"/>
                    </a:cubicBezTo>
                    <a:cubicBezTo>
                      <a:pt x="24" y="0"/>
                      <a:pt x="25" y="0"/>
                      <a:pt x="25" y="1"/>
                    </a:cubicBezTo>
                    <a:lnTo>
                      <a:pt x="2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40"/>
              <p:cNvSpPr>
                <a:spLocks noEditPoints="1"/>
              </p:cNvSpPr>
              <p:nvPr/>
            </p:nvSpPr>
            <p:spPr bwMode="auto">
              <a:xfrm>
                <a:off x="5878513" y="3073400"/>
                <a:ext cx="319088" cy="450850"/>
              </a:xfrm>
              <a:custGeom>
                <a:avLst/>
                <a:gdLst>
                  <a:gd name="T0" fmla="*/ 38 w 113"/>
                  <a:gd name="T1" fmla="*/ 0 h 160"/>
                  <a:gd name="T2" fmla="*/ 1 w 113"/>
                  <a:gd name="T3" fmla="*/ 19 h 160"/>
                  <a:gd name="T4" fmla="*/ 0 w 113"/>
                  <a:gd name="T5" fmla="*/ 21 h 160"/>
                  <a:gd name="T6" fmla="*/ 72 w 113"/>
                  <a:gd name="T7" fmla="*/ 159 h 160"/>
                  <a:gd name="T8" fmla="*/ 74 w 113"/>
                  <a:gd name="T9" fmla="*/ 160 h 160"/>
                  <a:gd name="T10" fmla="*/ 112 w 113"/>
                  <a:gd name="T11" fmla="*/ 141 h 160"/>
                  <a:gd name="T12" fmla="*/ 112 w 113"/>
                  <a:gd name="T13" fmla="*/ 139 h 160"/>
                  <a:gd name="T14" fmla="*/ 40 w 113"/>
                  <a:gd name="T15" fmla="*/ 1 h 160"/>
                  <a:gd name="T16" fmla="*/ 38 w 113"/>
                  <a:gd name="T17" fmla="*/ 0 h 160"/>
                  <a:gd name="T18" fmla="*/ 90 w 113"/>
                  <a:gd name="T19" fmla="*/ 145 h 160"/>
                  <a:gd name="T20" fmla="*/ 75 w 113"/>
                  <a:gd name="T21" fmla="*/ 141 h 160"/>
                  <a:gd name="T22" fmla="*/ 80 w 113"/>
                  <a:gd name="T23" fmla="*/ 126 h 160"/>
                  <a:gd name="T24" fmla="*/ 95 w 113"/>
                  <a:gd name="T25" fmla="*/ 131 h 160"/>
                  <a:gd name="T26" fmla="*/ 90 w 113"/>
                  <a:gd name="T27" fmla="*/ 145 h 160"/>
                  <a:gd name="T28" fmla="*/ 75 w 113"/>
                  <a:gd name="T29" fmla="*/ 80 h 160"/>
                  <a:gd name="T30" fmla="*/ 75 w 113"/>
                  <a:gd name="T31" fmla="*/ 83 h 160"/>
                  <a:gd name="T32" fmla="*/ 48 w 113"/>
                  <a:gd name="T33" fmla="*/ 96 h 160"/>
                  <a:gd name="T34" fmla="*/ 46 w 113"/>
                  <a:gd name="T35" fmla="*/ 95 h 160"/>
                  <a:gd name="T36" fmla="*/ 9 w 113"/>
                  <a:gd name="T37" fmla="*/ 25 h 160"/>
                  <a:gd name="T38" fmla="*/ 10 w 113"/>
                  <a:gd name="T39" fmla="*/ 23 h 160"/>
                  <a:gd name="T40" fmla="*/ 36 w 113"/>
                  <a:gd name="T41" fmla="*/ 10 h 160"/>
                  <a:gd name="T42" fmla="*/ 38 w 113"/>
                  <a:gd name="T43" fmla="*/ 10 h 160"/>
                  <a:gd name="T44" fmla="*/ 75 w 113"/>
                  <a:gd name="T45"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60">
                    <a:moveTo>
                      <a:pt x="38" y="0"/>
                    </a:moveTo>
                    <a:cubicBezTo>
                      <a:pt x="1" y="19"/>
                      <a:pt x="1" y="19"/>
                      <a:pt x="1" y="19"/>
                    </a:cubicBezTo>
                    <a:cubicBezTo>
                      <a:pt x="0" y="19"/>
                      <a:pt x="0" y="20"/>
                      <a:pt x="0" y="21"/>
                    </a:cubicBezTo>
                    <a:cubicBezTo>
                      <a:pt x="72" y="159"/>
                      <a:pt x="72" y="159"/>
                      <a:pt x="72" y="159"/>
                    </a:cubicBezTo>
                    <a:cubicBezTo>
                      <a:pt x="73" y="160"/>
                      <a:pt x="74" y="160"/>
                      <a:pt x="74" y="160"/>
                    </a:cubicBezTo>
                    <a:cubicBezTo>
                      <a:pt x="112" y="141"/>
                      <a:pt x="112" y="141"/>
                      <a:pt x="112" y="141"/>
                    </a:cubicBezTo>
                    <a:cubicBezTo>
                      <a:pt x="112" y="140"/>
                      <a:pt x="113" y="139"/>
                      <a:pt x="112" y="139"/>
                    </a:cubicBezTo>
                    <a:cubicBezTo>
                      <a:pt x="40" y="1"/>
                      <a:pt x="40" y="1"/>
                      <a:pt x="40" y="1"/>
                    </a:cubicBezTo>
                    <a:cubicBezTo>
                      <a:pt x="40" y="0"/>
                      <a:pt x="39" y="0"/>
                      <a:pt x="38" y="0"/>
                    </a:cubicBezTo>
                    <a:close/>
                    <a:moveTo>
                      <a:pt x="90" y="145"/>
                    </a:moveTo>
                    <a:cubicBezTo>
                      <a:pt x="85" y="148"/>
                      <a:pt x="78" y="146"/>
                      <a:pt x="75" y="141"/>
                    </a:cubicBezTo>
                    <a:cubicBezTo>
                      <a:pt x="73" y="135"/>
                      <a:pt x="75" y="129"/>
                      <a:pt x="80" y="126"/>
                    </a:cubicBezTo>
                    <a:cubicBezTo>
                      <a:pt x="86" y="123"/>
                      <a:pt x="92" y="125"/>
                      <a:pt x="95" y="131"/>
                    </a:cubicBezTo>
                    <a:cubicBezTo>
                      <a:pt x="98" y="136"/>
                      <a:pt x="96" y="142"/>
                      <a:pt x="90" y="145"/>
                    </a:cubicBezTo>
                    <a:close/>
                    <a:moveTo>
                      <a:pt x="75" y="80"/>
                    </a:moveTo>
                    <a:cubicBezTo>
                      <a:pt x="76" y="81"/>
                      <a:pt x="75" y="82"/>
                      <a:pt x="75" y="83"/>
                    </a:cubicBezTo>
                    <a:cubicBezTo>
                      <a:pt x="48" y="96"/>
                      <a:pt x="48" y="96"/>
                      <a:pt x="48" y="96"/>
                    </a:cubicBezTo>
                    <a:cubicBezTo>
                      <a:pt x="47" y="96"/>
                      <a:pt x="47" y="96"/>
                      <a:pt x="46" y="95"/>
                    </a:cubicBezTo>
                    <a:cubicBezTo>
                      <a:pt x="9" y="25"/>
                      <a:pt x="9" y="25"/>
                      <a:pt x="9" y="25"/>
                    </a:cubicBezTo>
                    <a:cubicBezTo>
                      <a:pt x="9" y="24"/>
                      <a:pt x="9" y="23"/>
                      <a:pt x="10" y="23"/>
                    </a:cubicBezTo>
                    <a:cubicBezTo>
                      <a:pt x="36" y="10"/>
                      <a:pt x="36" y="10"/>
                      <a:pt x="36" y="10"/>
                    </a:cubicBezTo>
                    <a:cubicBezTo>
                      <a:pt x="37" y="9"/>
                      <a:pt x="38" y="10"/>
                      <a:pt x="38" y="10"/>
                    </a:cubicBezTo>
                    <a:lnTo>
                      <a:pt x="75" y="8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41"/>
              <p:cNvSpPr/>
              <p:nvPr/>
            </p:nvSpPr>
            <p:spPr bwMode="auto">
              <a:xfrm>
                <a:off x="5926138" y="3132138"/>
                <a:ext cx="71438" cy="46037"/>
              </a:xfrm>
              <a:custGeom>
                <a:avLst/>
                <a:gdLst>
                  <a:gd name="T0" fmla="*/ 24 w 25"/>
                  <a:gd name="T1" fmla="*/ 4 h 16"/>
                  <a:gd name="T2" fmla="*/ 24 w 25"/>
                  <a:gd name="T3" fmla="*/ 6 h 16"/>
                  <a:gd name="T4" fmla="*/ 4 w 25"/>
                  <a:gd name="T5" fmla="*/ 15 h 16"/>
                  <a:gd name="T6" fmla="*/ 2 w 25"/>
                  <a:gd name="T7" fmla="*/ 15 h 16"/>
                  <a:gd name="T8" fmla="*/ 1 w 25"/>
                  <a:gd name="T9" fmla="*/ 12 h 16"/>
                  <a:gd name="T10" fmla="*/ 1 w 25"/>
                  <a:gd name="T11" fmla="*/ 10 h 16"/>
                  <a:gd name="T12" fmla="*/ 21 w 25"/>
                  <a:gd name="T13" fmla="*/ 0 h 16"/>
                  <a:gd name="T14" fmla="*/ 23 w 25"/>
                  <a:gd name="T15" fmla="*/ 1 h 16"/>
                  <a:gd name="T16" fmla="*/ 24 w 25"/>
                  <a:gd name="T17"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6">
                    <a:moveTo>
                      <a:pt x="24" y="4"/>
                    </a:moveTo>
                    <a:cubicBezTo>
                      <a:pt x="25" y="4"/>
                      <a:pt x="24" y="5"/>
                      <a:pt x="24" y="6"/>
                    </a:cubicBezTo>
                    <a:cubicBezTo>
                      <a:pt x="4" y="15"/>
                      <a:pt x="4" y="15"/>
                      <a:pt x="4" y="15"/>
                    </a:cubicBezTo>
                    <a:cubicBezTo>
                      <a:pt x="4" y="16"/>
                      <a:pt x="3" y="16"/>
                      <a:pt x="2" y="15"/>
                    </a:cubicBezTo>
                    <a:cubicBezTo>
                      <a:pt x="1" y="12"/>
                      <a:pt x="1" y="12"/>
                      <a:pt x="1" y="12"/>
                    </a:cubicBezTo>
                    <a:cubicBezTo>
                      <a:pt x="0" y="11"/>
                      <a:pt x="1" y="10"/>
                      <a:pt x="1" y="10"/>
                    </a:cubicBezTo>
                    <a:cubicBezTo>
                      <a:pt x="21" y="0"/>
                      <a:pt x="21" y="0"/>
                      <a:pt x="21" y="0"/>
                    </a:cubicBezTo>
                    <a:cubicBezTo>
                      <a:pt x="22" y="0"/>
                      <a:pt x="22" y="0"/>
                      <a:pt x="23" y="1"/>
                    </a:cubicBezTo>
                    <a:lnTo>
                      <a:pt x="2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42"/>
              <p:cNvSpPr/>
              <p:nvPr/>
            </p:nvSpPr>
            <p:spPr bwMode="auto">
              <a:xfrm>
                <a:off x="5937250" y="3152775"/>
                <a:ext cx="71438" cy="44450"/>
              </a:xfrm>
              <a:custGeom>
                <a:avLst/>
                <a:gdLst>
                  <a:gd name="T0" fmla="*/ 24 w 25"/>
                  <a:gd name="T1" fmla="*/ 4 h 16"/>
                  <a:gd name="T2" fmla="*/ 24 w 25"/>
                  <a:gd name="T3" fmla="*/ 6 h 16"/>
                  <a:gd name="T4" fmla="*/ 4 w 25"/>
                  <a:gd name="T5" fmla="*/ 16 h 16"/>
                  <a:gd name="T6" fmla="*/ 2 w 25"/>
                  <a:gd name="T7" fmla="*/ 15 h 16"/>
                  <a:gd name="T8" fmla="*/ 1 w 25"/>
                  <a:gd name="T9" fmla="*/ 12 h 16"/>
                  <a:gd name="T10" fmla="*/ 1 w 25"/>
                  <a:gd name="T11" fmla="*/ 10 h 16"/>
                  <a:gd name="T12" fmla="*/ 21 w 25"/>
                  <a:gd name="T13" fmla="*/ 0 h 16"/>
                  <a:gd name="T14" fmla="*/ 23 w 25"/>
                  <a:gd name="T15" fmla="*/ 1 h 16"/>
                  <a:gd name="T16" fmla="*/ 24 w 25"/>
                  <a:gd name="T17"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6">
                    <a:moveTo>
                      <a:pt x="24" y="4"/>
                    </a:moveTo>
                    <a:cubicBezTo>
                      <a:pt x="25" y="5"/>
                      <a:pt x="24" y="5"/>
                      <a:pt x="24" y="6"/>
                    </a:cubicBezTo>
                    <a:cubicBezTo>
                      <a:pt x="4" y="16"/>
                      <a:pt x="4" y="16"/>
                      <a:pt x="4" y="16"/>
                    </a:cubicBezTo>
                    <a:cubicBezTo>
                      <a:pt x="3" y="16"/>
                      <a:pt x="3" y="16"/>
                      <a:pt x="2" y="15"/>
                    </a:cubicBezTo>
                    <a:cubicBezTo>
                      <a:pt x="1" y="12"/>
                      <a:pt x="1" y="12"/>
                      <a:pt x="1" y="12"/>
                    </a:cubicBezTo>
                    <a:cubicBezTo>
                      <a:pt x="0" y="11"/>
                      <a:pt x="1" y="11"/>
                      <a:pt x="1" y="10"/>
                    </a:cubicBezTo>
                    <a:cubicBezTo>
                      <a:pt x="21" y="0"/>
                      <a:pt x="21" y="0"/>
                      <a:pt x="21" y="0"/>
                    </a:cubicBezTo>
                    <a:cubicBezTo>
                      <a:pt x="22" y="0"/>
                      <a:pt x="22" y="0"/>
                      <a:pt x="23" y="1"/>
                    </a:cubicBezTo>
                    <a:lnTo>
                      <a:pt x="2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309" name="泪滴形 308"/>
          <p:cNvSpPr/>
          <p:nvPr/>
        </p:nvSpPr>
        <p:spPr>
          <a:xfrm rot="18728671">
            <a:off x="7178557" y="3447589"/>
            <a:ext cx="596456" cy="596456"/>
          </a:xfrm>
          <a:prstGeom prst="teardrop">
            <a:avLst>
              <a:gd name="adj" fmla="val 132321"/>
            </a:avLst>
          </a:prstGeom>
          <a:gradFill flip="none" rotWithShape="1">
            <a:gsLst>
              <a:gs pos="17000">
                <a:srgbClr val="FFFFFF"/>
              </a:gs>
              <a:gs pos="70000">
                <a:srgbClr val="FFFFFF">
                  <a:alpha val="0"/>
                </a:srgbClr>
              </a:gs>
            </a:gsLst>
            <a:lin ang="8100000" scaled="1"/>
            <a:tileRect/>
          </a:gradFill>
          <a:ln w="25400">
            <a:solidFill>
              <a:srgbClr val="FFFFFF"/>
            </a:solidFill>
          </a:ln>
          <a:effectLst>
            <a:outerShdw blurRad="203200" dist="203200" dir="8100000" algn="tr">
              <a:srgbClr val="000000">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5210990" y="1868694"/>
            <a:ext cx="3927042" cy="1568450"/>
          </a:xfrm>
          <a:prstGeom prst="rect">
            <a:avLst/>
          </a:prstGeom>
          <a:noFill/>
        </p:spPr>
        <p:txBody>
          <a:bodyPr wrap="square" rtlCol="0">
            <a:spAutoFit/>
          </a:bodyPr>
          <a:p>
            <a:r>
              <a:rPr lang="en-US" altLang="zh-CN" sz="4800" b="1" dirty="0">
                <a:solidFill>
                  <a:srgbClr val="595959"/>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ceph </a:t>
            </a:r>
            <a:endParaRPr lang="zh-CN" altLang="en-US" sz="4800" b="1" dirty="0">
              <a:solidFill>
                <a:srgbClr val="595959"/>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endParaRPr lang="zh-CN" altLang="en-US" sz="4800" b="1" dirty="0">
              <a:solidFill>
                <a:srgbClr val="595959"/>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直角三角形 18"/>
          <p:cNvSpPr/>
          <p:nvPr/>
        </p:nvSpPr>
        <p:spPr>
          <a:xfrm>
            <a:off x="8836819" y="142135"/>
            <a:ext cx="80963" cy="55959"/>
          </a:xfrm>
          <a:prstGeom prst="rtTriangle">
            <a:avLst/>
          </a:prstGeom>
          <a:solidFill>
            <a:srgbClr val="0D348B">
              <a:alpha val="85097"/>
            </a:srgbClr>
          </a:solidFill>
          <a:ln w="9525">
            <a:noFill/>
          </a:ln>
          <a:effectLst>
            <a:outerShdw dist="38100" dir="5400000" algn="ctr" rotWithShape="0">
              <a:srgbClr val="000000">
                <a:alpha val="37999"/>
              </a:srgbClr>
            </a:outerShdw>
          </a:effectLst>
        </p:spPr>
        <p:txBody>
          <a:bodyPr anchor="ctr"/>
          <a:lstStyle/>
          <a:p>
            <a:pPr lvl="0" algn="ctr" eaLnBrk="1" hangingPunct="1">
              <a:lnSpc>
                <a:spcPct val="120000"/>
              </a:lnSpc>
            </a:pPr>
            <a:endParaRPr lang="zh-CN" altLang="en-US" sz="1350" b="1" dirty="0">
              <a:solidFill>
                <a:srgbClr val="F9F9F9"/>
              </a:solidFill>
              <a:latin typeface="微软雅黑" panose="020B0503020204020204" pitchFamily="34" charset="-122"/>
              <a:ea typeface="微软雅黑" panose="020B0503020204020204" pitchFamily="34" charset="-122"/>
            </a:endParaRPr>
          </a:p>
        </p:txBody>
      </p:sp>
      <p:sp>
        <p:nvSpPr>
          <p:cNvPr id="25602" name="矩形 19"/>
          <p:cNvSpPr/>
          <p:nvPr/>
        </p:nvSpPr>
        <p:spPr>
          <a:xfrm>
            <a:off x="0" y="194522"/>
            <a:ext cx="846535" cy="328613"/>
          </a:xfrm>
          <a:prstGeom prst="rect">
            <a:avLst/>
          </a:prstGeom>
          <a:solidFill>
            <a:srgbClr val="0070C0"/>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25603" name="矩形 20"/>
          <p:cNvSpPr/>
          <p:nvPr/>
        </p:nvSpPr>
        <p:spPr>
          <a:xfrm>
            <a:off x="933450" y="194522"/>
            <a:ext cx="8210550" cy="328613"/>
          </a:xfrm>
          <a:prstGeom prst="rect">
            <a:avLst/>
          </a:prstGeom>
          <a:solidFill>
            <a:srgbClr val="7F7F7F"/>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25604" name="Rectangle 5"/>
          <p:cNvSpPr/>
          <p:nvPr/>
        </p:nvSpPr>
        <p:spPr>
          <a:xfrm rot="-5400000">
            <a:off x="8345091" y="134991"/>
            <a:ext cx="475059" cy="504825"/>
          </a:xfrm>
          <a:custGeom>
            <a:avLst/>
            <a:gdLst/>
            <a:ahLst/>
            <a:cxnLst>
              <a:cxn ang="0">
                <a:pos x="10" y="0"/>
              </a:cxn>
              <a:cxn ang="0">
                <a:pos x="1519" y="0"/>
              </a:cxn>
              <a:cxn ang="0">
                <a:pos x="1519" y="729788"/>
              </a:cxn>
              <a:cxn ang="0">
                <a:pos x="0" y="729788"/>
              </a:cxn>
              <a:cxn ang="0">
                <a:pos x="0" y="725856"/>
              </a:cxn>
              <a:cxn ang="0">
                <a:pos x="8" y="725856"/>
              </a:cxn>
              <a:cxn ang="0">
                <a:pos x="126" y="360719"/>
              </a:cxn>
              <a:cxn ang="0">
                <a:pos x="10" y="0"/>
              </a:cxn>
            </a:cxnLst>
            <a:rect l="0" t="0" r="0" b="0"/>
            <a:pathLst>
              <a:path w="4732299" h="655200">
                <a:moveTo>
                  <a:pt x="29842" y="0"/>
                </a:moveTo>
                <a:lnTo>
                  <a:pt x="4732299" y="0"/>
                </a:lnTo>
                <a:lnTo>
                  <a:pt x="4732299" y="655200"/>
                </a:lnTo>
                <a:lnTo>
                  <a:pt x="0" y="655200"/>
                </a:lnTo>
                <a:lnTo>
                  <a:pt x="0" y="651669"/>
                </a:lnTo>
                <a:lnTo>
                  <a:pt x="25384" y="651669"/>
                </a:lnTo>
                <a:lnTo>
                  <a:pt x="393662" y="323851"/>
                </a:lnTo>
                <a:lnTo>
                  <a:pt x="29842" y="0"/>
                </a:lnTo>
                <a:close/>
              </a:path>
            </a:pathLst>
          </a:custGeom>
          <a:solidFill>
            <a:srgbClr val="0070C0"/>
          </a:solidFill>
          <a:ln w="9525">
            <a:noFill/>
          </a:ln>
        </p:spPr>
        <p:txBody>
          <a:bodyPr/>
          <a:lstStyle/>
          <a:p>
            <a:endParaRPr lang="zh-CN" altLang="en-US" sz="1350"/>
          </a:p>
        </p:txBody>
      </p:sp>
      <p:sp>
        <p:nvSpPr>
          <p:cNvPr id="25605" name="TextBox 15"/>
          <p:cNvSpPr txBox="1"/>
          <p:nvPr/>
        </p:nvSpPr>
        <p:spPr>
          <a:xfrm>
            <a:off x="8331994" y="226669"/>
            <a:ext cx="504825" cy="387985"/>
          </a:xfrm>
          <a:prstGeom prst="rect">
            <a:avLst/>
          </a:prstGeom>
          <a:noFill/>
          <a:ln w="9525">
            <a:noFill/>
          </a:ln>
        </p:spPr>
        <p:txBody>
          <a:bodyPr anchor="t">
            <a:spAutoFit/>
          </a:bodyPr>
          <a:lstStyle/>
          <a:p>
            <a:pPr algn="ctr"/>
            <a:fld id="{9A0DB2DC-4C9A-4742-B13C-FB6460FD3503}" type="slidenum">
              <a:rPr lang="en-US" altLang="zh-CN" dirty="0">
                <a:solidFill>
                  <a:srgbClr val="FFFFFF"/>
                </a:solidFill>
                <a:latin typeface="Arial Unicode MS" panose="020B0604020202020204" pitchFamily="34" charset="-122"/>
                <a:ea typeface="Arial Unicode MS" panose="020B0604020202020204" pitchFamily="34" charset="-122"/>
              </a:rPr>
            </a:fld>
            <a:r>
              <a:rPr lang="zh-CN" altLang="en-US" dirty="0">
                <a:solidFill>
                  <a:srgbClr val="FF8500"/>
                </a:solidFill>
                <a:latin typeface="Arial Unicode MS" panose="020B0604020202020204" pitchFamily="34" charset="-122"/>
                <a:ea typeface="Arial Unicode MS" panose="020B0604020202020204" pitchFamily="34" charset="-122"/>
              </a:rPr>
              <a:t> </a:t>
            </a:r>
            <a:endParaRPr lang="zh-CN" altLang="en-US" dirty="0">
              <a:solidFill>
                <a:srgbClr val="FF8500"/>
              </a:solidFill>
              <a:latin typeface="Arial Unicode MS" panose="020B0604020202020204" pitchFamily="34" charset="-122"/>
              <a:ea typeface="Arial Unicode MS" panose="020B0604020202020204" pitchFamily="34" charset="-122"/>
            </a:endParaRPr>
          </a:p>
        </p:txBody>
      </p:sp>
      <p:sp>
        <p:nvSpPr>
          <p:cNvPr id="25606" name="文本框 23"/>
          <p:cNvSpPr txBox="1"/>
          <p:nvPr/>
        </p:nvSpPr>
        <p:spPr>
          <a:xfrm>
            <a:off x="1320404" y="215954"/>
            <a:ext cx="2965845" cy="321945"/>
          </a:xfrm>
          <a:prstGeom prst="rect">
            <a:avLst/>
          </a:prstGeom>
          <a:noFill/>
          <a:ln w="9525">
            <a:noFill/>
          </a:ln>
        </p:spPr>
        <p:txBody>
          <a:bodyPr wrap="square" anchor="t">
            <a:spAutoFit/>
          </a:bodyPr>
          <a:lstStyle/>
          <a:p>
            <a:r>
              <a:rPr lang="en-US" sz="1500" b="1" dirty="0">
                <a:solidFill>
                  <a:srgbClr val="FFFFFF"/>
                </a:solidFill>
                <a:latin typeface="微软雅黑" panose="020B0503020204020204" pitchFamily="34" charset="-122"/>
                <a:ea typeface="微软雅黑" panose="020B0503020204020204" pitchFamily="34" charset="-122"/>
              </a:rPr>
              <a:t>CEPH</a:t>
            </a:r>
            <a:r>
              <a:rPr lang="zh-CN" altLang="en-US" sz="1500" b="1" dirty="0">
                <a:solidFill>
                  <a:srgbClr val="FFFFFF"/>
                </a:solidFill>
                <a:latin typeface="微软雅黑" panose="020B0503020204020204" pitchFamily="34" charset="-122"/>
                <a:ea typeface="微软雅黑" panose="020B0503020204020204" pitchFamily="34" charset="-122"/>
              </a:rPr>
              <a:t>架构简介</a:t>
            </a:r>
            <a:endParaRPr lang="zh-CN" altLang="en-US" sz="1500" b="1" dirty="0">
              <a:solidFill>
                <a:srgbClr val="FFFFFF"/>
              </a:solidFill>
              <a:latin typeface="微软雅黑" panose="020B0503020204020204" pitchFamily="34" charset="-122"/>
              <a:ea typeface="微软雅黑" panose="020B0503020204020204" pitchFamily="34" charset="-122"/>
            </a:endParaRPr>
          </a:p>
        </p:txBody>
      </p:sp>
      <p:sp>
        <p:nvSpPr>
          <p:cNvPr id="25607" name="右箭头 24"/>
          <p:cNvSpPr/>
          <p:nvPr/>
        </p:nvSpPr>
        <p:spPr>
          <a:xfrm>
            <a:off x="1072754" y="238575"/>
            <a:ext cx="227409" cy="257175"/>
          </a:xfrm>
          <a:prstGeom prst="rightArrow">
            <a:avLst>
              <a:gd name="adj1" fmla="val 50000"/>
              <a:gd name="adj2" fmla="val 50000"/>
            </a:avLst>
          </a:prstGeom>
          <a:solidFill>
            <a:schemeClr val="bg1"/>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grpSp>
        <p:nvGrpSpPr>
          <p:cNvPr id="13" name="组合 12"/>
          <p:cNvGrpSpPr/>
          <p:nvPr/>
        </p:nvGrpSpPr>
        <p:grpSpPr>
          <a:xfrm>
            <a:off x="933450" y="187960"/>
            <a:ext cx="414655" cy="358775"/>
            <a:chOff x="7867650" y="287030"/>
            <a:chExt cx="2647950" cy="2282716"/>
          </a:xfrm>
        </p:grpSpPr>
        <p:sp>
          <p:nvSpPr>
            <p:cNvPr id="14" name="六边形 13"/>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p:nvSpPr>
          <p:spPr>
            <a:xfrm>
              <a:off x="7867650" y="287030"/>
              <a:ext cx="2647950" cy="2282716"/>
            </a:xfrm>
            <a:prstGeom prst="hexagon">
              <a:avLst/>
            </a:prstGeom>
            <a:gradFill flip="none" rotWithShape="1">
              <a:gsLst>
                <a:gs pos="0">
                  <a:srgbClr val="007BD3"/>
                </a:gs>
                <a:gs pos="100000">
                  <a:srgbClr val="034373"/>
                </a:gs>
              </a:gsLst>
              <a:lin ang="2700000" scaled="0"/>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descr="ceph结构1"/>
          <p:cNvPicPr>
            <a:picLocks noChangeAspect="1"/>
          </p:cNvPicPr>
          <p:nvPr/>
        </p:nvPicPr>
        <p:blipFill>
          <a:blip r:embed="rId1"/>
          <a:stretch>
            <a:fillRect/>
          </a:stretch>
        </p:blipFill>
        <p:spPr>
          <a:xfrm>
            <a:off x="537210" y="803910"/>
            <a:ext cx="3616960" cy="4111625"/>
          </a:xfrm>
          <a:prstGeom prst="rect">
            <a:avLst/>
          </a:prstGeom>
        </p:spPr>
      </p:pic>
      <p:grpSp>
        <p:nvGrpSpPr>
          <p:cNvPr id="55" name="组合 54"/>
          <p:cNvGrpSpPr/>
          <p:nvPr/>
        </p:nvGrpSpPr>
        <p:grpSpPr>
          <a:xfrm>
            <a:off x="4769485" y="762994"/>
            <a:ext cx="3652520" cy="3501031"/>
            <a:chOff x="539552" y="735490"/>
            <a:chExt cx="3242903" cy="3501031"/>
          </a:xfrm>
        </p:grpSpPr>
        <p:sp>
          <p:nvSpPr>
            <p:cNvPr id="56" name="TextBox 40"/>
            <p:cNvSpPr txBox="1"/>
            <p:nvPr/>
          </p:nvSpPr>
          <p:spPr>
            <a:xfrm>
              <a:off x="743745" y="735766"/>
              <a:ext cx="3038710" cy="350075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sz="1200" b="1" dirty="0"/>
                <a:t>MDS</a:t>
              </a:r>
              <a:r>
                <a:rPr lang="zh-CN" altLang="en-US" sz="1200" b="1" dirty="0"/>
                <a:t>：</a:t>
              </a:r>
              <a:r>
                <a:rPr lang="zh-CN" altLang="en-US" sz="1200" b="1" dirty="0"/>
                <a:t>主要用来保存文件系统的元数据。</a:t>
              </a:r>
              <a:endParaRPr lang="zh-CN" altLang="en-US" sz="1200" b="1" dirty="0"/>
            </a:p>
            <a:p>
              <a:endParaRPr lang="zh-CN" altLang="en-US" sz="1200" b="1" dirty="0"/>
            </a:p>
            <a:p>
              <a:r>
                <a:rPr lang="zh-CN" altLang="en-US" sz="1200" b="1" dirty="0"/>
                <a:t>OSD：Object Storage Device</a:t>
              </a:r>
              <a:endParaRPr lang="zh-CN" altLang="en-US" sz="1200" b="1" dirty="0"/>
            </a:p>
            <a:p>
              <a:endParaRPr lang="zh-CN" altLang="en-US" sz="1200" b="1" dirty="0"/>
            </a:p>
            <a:p>
              <a:r>
                <a:rPr lang="zh-CN" altLang="en-US" sz="1200" b="1" dirty="0"/>
                <a:t>M</a:t>
              </a:r>
              <a:r>
                <a:rPr lang="en-US" altLang="zh-CN" sz="1200" b="1" dirty="0"/>
                <a:t>ON</a:t>
              </a:r>
              <a:r>
                <a:rPr lang="zh-CN" altLang="en-US" sz="1200" b="1" dirty="0"/>
                <a:t>：Ceph的监控器，主要功能是维护整个集群健康状态，提供一致性的决策</a:t>
              </a:r>
              <a:endParaRPr lang="zh-CN" altLang="en-US" sz="1200" b="1" dirty="0"/>
            </a:p>
            <a:p>
              <a:endParaRPr lang="zh-CN" altLang="en-US" sz="1200" b="1" dirty="0"/>
            </a:p>
            <a:p>
              <a:r>
                <a:rPr lang="en-US" altLang="zh-CN" sz="1200" b="1" dirty="0"/>
                <a:t>RADOS</a:t>
              </a:r>
              <a:r>
                <a:rPr lang="zh-CN" altLang="en-US" sz="1200" b="1" dirty="0"/>
                <a:t>：Reliable，Autonomic Distributed Object Store</a:t>
              </a:r>
              <a:endParaRPr lang="zh-CN" altLang="en-US" sz="1200" b="1" dirty="0"/>
            </a:p>
            <a:p>
              <a:endParaRPr lang="zh-CN" altLang="en-US" sz="1200" b="1" dirty="0"/>
            </a:p>
            <a:p>
              <a:r>
                <a:rPr lang="zh-CN" altLang="en-US" sz="1200" b="1" dirty="0"/>
                <a:t>RADOSGW：功能特性基于LIBRADOS之上，提供当前流行的RESTful协议的网关，并且兼容</a:t>
              </a:r>
              <a:endParaRPr lang="zh-CN" altLang="en-US" sz="1200" b="1" dirty="0"/>
            </a:p>
            <a:p>
              <a:r>
                <a:rPr lang="zh-CN" altLang="en-US" sz="1200" b="1" dirty="0"/>
                <a:t>S3和Swift接口</a:t>
              </a:r>
              <a:endParaRPr lang="zh-CN" altLang="en-US" sz="1200" b="1" dirty="0"/>
            </a:p>
            <a:p>
              <a:endParaRPr lang="zh-CN" altLang="en-US" sz="1200" b="1" dirty="0"/>
            </a:p>
            <a:p>
              <a:r>
                <a:rPr lang="zh-CN" altLang="en-US" sz="1200" b="1" dirty="0"/>
                <a:t>RBD（Rados Block Device）功能特性也是基于LIBRADOS之上，通过LIBRBD创建一个块设备</a:t>
              </a:r>
              <a:endParaRPr lang="zh-CN" altLang="en-US" sz="1200" b="1" dirty="0"/>
            </a:p>
            <a:p>
              <a:endParaRPr lang="zh-CN" altLang="en-US" sz="1200" b="1" dirty="0"/>
            </a:p>
            <a:p>
              <a:r>
                <a:rPr lang="en-US" altLang="zh-CN" sz="1200" b="1" dirty="0"/>
                <a:t>c</a:t>
              </a:r>
              <a:r>
                <a:rPr lang="zh-CN" altLang="en-US" sz="1200" b="1" dirty="0"/>
                <a:t>eph FS（Ceph File System）功能特性是基于RADOS来实现分布式的文件系统，引入了</a:t>
              </a:r>
              <a:endParaRPr lang="zh-CN" altLang="en-US" sz="1200" b="1" dirty="0"/>
            </a:p>
            <a:p>
              <a:r>
                <a:rPr lang="zh-CN" altLang="en-US" sz="1200" b="1" dirty="0"/>
                <a:t>MDS（Metadata Server）</a:t>
              </a:r>
              <a:endParaRPr lang="zh-CN" altLang="en-US" sz="1200" b="1" dirty="0"/>
            </a:p>
            <a:p>
              <a:endParaRPr lang="zh-CN" altLang="en-US" sz="1200" b="1" dirty="0"/>
            </a:p>
          </p:txBody>
        </p:sp>
        <p:sp>
          <p:nvSpPr>
            <p:cNvPr id="57" name="矩形 56"/>
            <p:cNvSpPr/>
            <p:nvPr/>
          </p:nvSpPr>
          <p:spPr>
            <a:xfrm>
              <a:off x="539552" y="735490"/>
              <a:ext cx="120566" cy="1205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直角三角形 18"/>
          <p:cNvSpPr/>
          <p:nvPr/>
        </p:nvSpPr>
        <p:spPr>
          <a:xfrm>
            <a:off x="8836819" y="142135"/>
            <a:ext cx="80963" cy="55959"/>
          </a:xfrm>
          <a:prstGeom prst="rtTriangle">
            <a:avLst/>
          </a:prstGeom>
          <a:solidFill>
            <a:srgbClr val="0D348B">
              <a:alpha val="85097"/>
            </a:srgbClr>
          </a:solidFill>
          <a:ln w="9525">
            <a:noFill/>
          </a:ln>
          <a:effectLst>
            <a:outerShdw dist="38100" dir="5400000" algn="ctr" rotWithShape="0">
              <a:srgbClr val="000000">
                <a:alpha val="37999"/>
              </a:srgbClr>
            </a:outerShdw>
          </a:effectLst>
        </p:spPr>
        <p:txBody>
          <a:bodyPr anchor="ctr"/>
          <a:lstStyle/>
          <a:p>
            <a:pPr lvl="0" algn="ctr" eaLnBrk="1" hangingPunct="1">
              <a:lnSpc>
                <a:spcPct val="120000"/>
              </a:lnSpc>
            </a:pPr>
            <a:endParaRPr lang="zh-CN" altLang="en-US" sz="1350" b="1" dirty="0">
              <a:solidFill>
                <a:srgbClr val="F9F9F9"/>
              </a:solidFill>
              <a:latin typeface="微软雅黑" panose="020B0503020204020204" pitchFamily="34" charset="-122"/>
              <a:ea typeface="微软雅黑" panose="020B0503020204020204" pitchFamily="34" charset="-122"/>
            </a:endParaRPr>
          </a:p>
        </p:txBody>
      </p:sp>
      <p:sp>
        <p:nvSpPr>
          <p:cNvPr id="26626" name="矩形 19"/>
          <p:cNvSpPr/>
          <p:nvPr/>
        </p:nvSpPr>
        <p:spPr>
          <a:xfrm>
            <a:off x="0" y="194522"/>
            <a:ext cx="846535" cy="328613"/>
          </a:xfrm>
          <a:prstGeom prst="rect">
            <a:avLst/>
          </a:prstGeom>
          <a:solidFill>
            <a:srgbClr val="0070C0"/>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26627" name="矩形 20"/>
          <p:cNvSpPr/>
          <p:nvPr/>
        </p:nvSpPr>
        <p:spPr>
          <a:xfrm>
            <a:off x="933450" y="194522"/>
            <a:ext cx="8210550" cy="328613"/>
          </a:xfrm>
          <a:prstGeom prst="rect">
            <a:avLst/>
          </a:prstGeom>
          <a:solidFill>
            <a:srgbClr val="7F7F7F"/>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26628" name="Rectangle 5"/>
          <p:cNvSpPr/>
          <p:nvPr/>
        </p:nvSpPr>
        <p:spPr>
          <a:xfrm rot="-5400000">
            <a:off x="8345091" y="134991"/>
            <a:ext cx="475059" cy="504825"/>
          </a:xfrm>
          <a:custGeom>
            <a:avLst/>
            <a:gdLst/>
            <a:ahLst/>
            <a:cxnLst>
              <a:cxn ang="0">
                <a:pos x="10" y="0"/>
              </a:cxn>
              <a:cxn ang="0">
                <a:pos x="1519" y="0"/>
              </a:cxn>
              <a:cxn ang="0">
                <a:pos x="1519" y="729788"/>
              </a:cxn>
              <a:cxn ang="0">
                <a:pos x="0" y="729788"/>
              </a:cxn>
              <a:cxn ang="0">
                <a:pos x="0" y="725856"/>
              </a:cxn>
              <a:cxn ang="0">
                <a:pos x="8" y="725856"/>
              </a:cxn>
              <a:cxn ang="0">
                <a:pos x="126" y="360719"/>
              </a:cxn>
              <a:cxn ang="0">
                <a:pos x="10" y="0"/>
              </a:cxn>
            </a:cxnLst>
            <a:rect l="0" t="0" r="0" b="0"/>
            <a:pathLst>
              <a:path w="4732299" h="655200">
                <a:moveTo>
                  <a:pt x="29842" y="0"/>
                </a:moveTo>
                <a:lnTo>
                  <a:pt x="4732299" y="0"/>
                </a:lnTo>
                <a:lnTo>
                  <a:pt x="4732299" y="655200"/>
                </a:lnTo>
                <a:lnTo>
                  <a:pt x="0" y="655200"/>
                </a:lnTo>
                <a:lnTo>
                  <a:pt x="0" y="651669"/>
                </a:lnTo>
                <a:lnTo>
                  <a:pt x="25384" y="651669"/>
                </a:lnTo>
                <a:lnTo>
                  <a:pt x="393662" y="323851"/>
                </a:lnTo>
                <a:lnTo>
                  <a:pt x="29842" y="0"/>
                </a:lnTo>
                <a:close/>
              </a:path>
            </a:pathLst>
          </a:custGeom>
          <a:solidFill>
            <a:srgbClr val="0070C0"/>
          </a:solidFill>
          <a:ln w="9525">
            <a:noFill/>
          </a:ln>
        </p:spPr>
        <p:txBody>
          <a:bodyPr/>
          <a:lstStyle/>
          <a:p>
            <a:endParaRPr lang="zh-CN" altLang="en-US" sz="1350"/>
          </a:p>
        </p:txBody>
      </p:sp>
      <p:sp>
        <p:nvSpPr>
          <p:cNvPr id="26629" name="TextBox 15"/>
          <p:cNvSpPr txBox="1"/>
          <p:nvPr/>
        </p:nvSpPr>
        <p:spPr>
          <a:xfrm>
            <a:off x="8331994" y="226669"/>
            <a:ext cx="504825" cy="387985"/>
          </a:xfrm>
          <a:prstGeom prst="rect">
            <a:avLst/>
          </a:prstGeom>
          <a:noFill/>
          <a:ln w="9525">
            <a:noFill/>
          </a:ln>
        </p:spPr>
        <p:txBody>
          <a:bodyPr anchor="t">
            <a:spAutoFit/>
          </a:bodyPr>
          <a:lstStyle/>
          <a:p>
            <a:pPr algn="ctr"/>
            <a:fld id="{9A0DB2DC-4C9A-4742-B13C-FB6460FD3503}" type="slidenum">
              <a:rPr lang="en-US" altLang="zh-CN" dirty="0">
                <a:solidFill>
                  <a:srgbClr val="FFFFFF"/>
                </a:solidFill>
                <a:latin typeface="Arial Unicode MS" panose="020B0604020202020204" pitchFamily="34" charset="-122"/>
                <a:ea typeface="Arial Unicode MS" panose="020B0604020202020204" pitchFamily="34" charset="-122"/>
              </a:rPr>
            </a:fld>
            <a:r>
              <a:rPr lang="zh-CN" altLang="en-US" dirty="0">
                <a:solidFill>
                  <a:srgbClr val="FF8500"/>
                </a:solidFill>
                <a:latin typeface="Arial Unicode MS" panose="020B0604020202020204" pitchFamily="34" charset="-122"/>
                <a:ea typeface="Arial Unicode MS" panose="020B0604020202020204" pitchFamily="34" charset="-122"/>
              </a:rPr>
              <a:t> </a:t>
            </a:r>
            <a:endParaRPr lang="zh-CN" altLang="en-US" dirty="0">
              <a:solidFill>
                <a:srgbClr val="FF8500"/>
              </a:solidFill>
              <a:latin typeface="Arial Unicode MS" panose="020B0604020202020204" pitchFamily="34" charset="-122"/>
              <a:ea typeface="Arial Unicode MS" panose="020B0604020202020204" pitchFamily="34" charset="-122"/>
            </a:endParaRPr>
          </a:p>
        </p:txBody>
      </p:sp>
      <p:sp>
        <p:nvSpPr>
          <p:cNvPr id="26630" name="文本框 23"/>
          <p:cNvSpPr txBox="1"/>
          <p:nvPr/>
        </p:nvSpPr>
        <p:spPr>
          <a:xfrm>
            <a:off x="1320404" y="215954"/>
            <a:ext cx="2119313" cy="321945"/>
          </a:xfrm>
          <a:prstGeom prst="rect">
            <a:avLst/>
          </a:prstGeom>
          <a:noFill/>
          <a:ln w="9525">
            <a:noFill/>
          </a:ln>
        </p:spPr>
        <p:txBody>
          <a:bodyPr anchor="t">
            <a:spAutoFit/>
          </a:bodyPr>
          <a:lstStyle/>
          <a:p>
            <a:r>
              <a:rPr lang="en-US" altLang="zh-CN" sz="1500" b="1" dirty="0">
                <a:solidFill>
                  <a:srgbClr val="FFFFFF"/>
                </a:solidFill>
                <a:latin typeface="微软雅黑" panose="020B0503020204020204" pitchFamily="34" charset="-122"/>
                <a:ea typeface="微软雅黑" panose="020B0503020204020204" pitchFamily="34" charset="-122"/>
              </a:rPr>
              <a:t>CEPH</a:t>
            </a:r>
            <a:r>
              <a:rPr lang="zh-CN" altLang="en-US" sz="1500" b="1" dirty="0">
                <a:solidFill>
                  <a:srgbClr val="FFFFFF"/>
                </a:solidFill>
                <a:latin typeface="微软雅黑" panose="020B0503020204020204" pitchFamily="34" charset="-122"/>
                <a:ea typeface="微软雅黑" panose="020B0503020204020204" pitchFamily="34" charset="-122"/>
              </a:rPr>
              <a:t>设计理念</a:t>
            </a:r>
            <a:endParaRPr lang="zh-CN" altLang="en-US" sz="1500" b="1" dirty="0">
              <a:solidFill>
                <a:srgbClr val="FFFFFF"/>
              </a:solidFill>
              <a:latin typeface="微软雅黑" panose="020B0503020204020204" pitchFamily="34" charset="-122"/>
              <a:ea typeface="微软雅黑" panose="020B0503020204020204" pitchFamily="34" charset="-122"/>
            </a:endParaRPr>
          </a:p>
        </p:txBody>
      </p:sp>
      <p:sp>
        <p:nvSpPr>
          <p:cNvPr id="26631" name="右箭头 24"/>
          <p:cNvSpPr/>
          <p:nvPr/>
        </p:nvSpPr>
        <p:spPr>
          <a:xfrm>
            <a:off x="1072754" y="238575"/>
            <a:ext cx="227409" cy="257175"/>
          </a:xfrm>
          <a:prstGeom prst="rightArrow">
            <a:avLst>
              <a:gd name="adj1" fmla="val 50000"/>
              <a:gd name="adj2" fmla="val 50000"/>
            </a:avLst>
          </a:prstGeom>
          <a:solidFill>
            <a:schemeClr val="bg1"/>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grpSp>
        <p:nvGrpSpPr>
          <p:cNvPr id="13" name="组合 12"/>
          <p:cNvGrpSpPr/>
          <p:nvPr/>
        </p:nvGrpSpPr>
        <p:grpSpPr>
          <a:xfrm>
            <a:off x="933450" y="187960"/>
            <a:ext cx="414655" cy="358775"/>
            <a:chOff x="7867650" y="287030"/>
            <a:chExt cx="2647950" cy="2282716"/>
          </a:xfrm>
        </p:grpSpPr>
        <p:sp>
          <p:nvSpPr>
            <p:cNvPr id="14" name="六边形 13"/>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p:nvSpPr>
          <p:spPr>
            <a:xfrm>
              <a:off x="7867650" y="287030"/>
              <a:ext cx="2647950" cy="2282716"/>
            </a:xfrm>
            <a:prstGeom prst="hexagon">
              <a:avLst/>
            </a:prstGeom>
            <a:gradFill flip="none" rotWithShape="1">
              <a:gsLst>
                <a:gs pos="0">
                  <a:srgbClr val="007BD3"/>
                </a:gs>
                <a:gs pos="100000">
                  <a:srgbClr val="034373"/>
                </a:gs>
              </a:gsLst>
              <a:lin ang="2700000" scaled="0"/>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文本框 3"/>
          <p:cNvSpPr txBox="1"/>
          <p:nvPr/>
        </p:nvSpPr>
        <p:spPr>
          <a:xfrm rot="16200000">
            <a:off x="1244414" y="1867917"/>
            <a:ext cx="369332" cy="1442914"/>
          </a:xfrm>
          <a:prstGeom prst="rect">
            <a:avLst/>
          </a:prstGeom>
          <a:noFill/>
        </p:spPr>
        <p:txBody>
          <a:bodyPr vert="eaVert" wrap="square" rtlCol="0">
            <a:spAutoFit/>
          </a:bodyPr>
          <a:lstStyle/>
          <a:p>
            <a:pPr algn="ctr"/>
            <a:r>
              <a:rPr lang="en-US" altLang="zh-CN" sz="1200" b="1" dirty="0">
                <a:solidFill>
                  <a:prstClr val="white"/>
                </a:solidFill>
                <a:latin typeface="微软雅黑" panose="020B0503020204020204" pitchFamily="34" charset="-122"/>
                <a:ea typeface="微软雅黑" panose="020B0503020204020204" pitchFamily="34" charset="-122"/>
              </a:rPr>
              <a:t>Keystone</a:t>
            </a:r>
            <a:endParaRPr lang="zh-CN" altLang="en-US" sz="1200" b="1" dirty="0">
              <a:solidFill>
                <a:prstClr val="white"/>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601345" y="694055"/>
            <a:ext cx="7946390" cy="3044825"/>
            <a:chOff x="616366" y="690121"/>
            <a:chExt cx="9517281" cy="3107779"/>
          </a:xfrm>
        </p:grpSpPr>
        <p:sp>
          <p:nvSpPr>
            <p:cNvPr id="5" name="TextBox 40"/>
            <p:cNvSpPr txBox="1"/>
            <p:nvPr/>
          </p:nvSpPr>
          <p:spPr>
            <a:xfrm>
              <a:off x="743374" y="735490"/>
              <a:ext cx="9390273" cy="306241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altLang="zh-CN" sz="1200" b="1" dirty="0"/>
                <a:t>    </a:t>
              </a:r>
              <a:r>
                <a:rPr lang="zh-CN" altLang="en-US" sz="1200" b="1" dirty="0"/>
                <a:t>集群可靠性： 所谓“可靠性”，首先从用户角度来说数据是第一位的，要尽可能保证服务一直可用。其次，就是数据写入过程中的可靠性，在用户将数据写入Ceph存储系统的过程中，不会因为意外情况出现而造成数据丢失。最后，就是降低不可控物理因素引起的不可靠性，避免因为机器断电等导致服务不可用，或者因为集群扩展或者机器断电导致灾难性的数据迁移或者性能急剧下降</a:t>
              </a:r>
              <a:r>
                <a:rPr lang="zh-CN" altLang="en-US" sz="1200" b="1" dirty="0"/>
                <a:t>。</a:t>
              </a:r>
              <a:endParaRPr lang="zh-CN" altLang="en-US" sz="1200" b="1" dirty="0"/>
            </a:p>
            <a:p>
              <a:endParaRPr lang="zh-CN" altLang="en-US" sz="1200" b="1" dirty="0"/>
            </a:p>
            <a:p>
              <a:r>
                <a:rPr lang="zh-CN" altLang="en-US" sz="1200" b="1" dirty="0"/>
                <a:t>    集群可扩展性： 这里的“可扩展”概念是广义的，既包括系统规模和存储容量的可扩展，也包括随着系统节点数增加的聚合数据访问带宽的线性扩展。</a:t>
              </a:r>
              <a:endParaRPr lang="zh-CN" altLang="en-US" sz="1200" b="1" dirty="0"/>
            </a:p>
            <a:p>
              <a:endParaRPr lang="zh-CN" altLang="en-US" sz="1200" b="1" dirty="0"/>
            </a:p>
            <a:p>
              <a:r>
                <a:rPr lang="zh-CN" altLang="en-US" sz="1200" b="1" dirty="0"/>
                <a:t>    数据安全性： 所谓“数据安全性”，首先要保证由于服务器死机或者是偶然停电等自然因素的产生，数据不会丢失，并且支持数据自动恢复，自动重平衡等。总体而言，这一特性既保证了系统的高</a:t>
              </a:r>
              <a:r>
                <a:rPr lang="en-US" altLang="zh-CN" sz="1200" b="1" dirty="0"/>
                <a:t>du'a</a:t>
              </a:r>
              <a:r>
                <a:rPr lang="zh-CN" altLang="en-US" sz="1200" b="1" dirty="0"/>
                <a:t>度可靠和数据绝对安全，又保证了在系统规模扩大之后，其运维难度仍能保持在一个相对较低的水平。</a:t>
              </a:r>
              <a:endParaRPr lang="zh-CN" altLang="en-US" sz="1200" b="1" dirty="0"/>
            </a:p>
            <a:p>
              <a:endParaRPr lang="zh-CN" altLang="en-US" sz="1200" b="1" dirty="0"/>
            </a:p>
            <a:p>
              <a:r>
                <a:rPr lang="zh-CN" altLang="en-US" sz="1200" b="1" dirty="0"/>
                <a:t>    接口统一性： 所谓“接口统一”，本书开头就说到了Ceph可以同时支持3种存储，即块存储、对象存储和文件存储。Ceph支持市面上所有流行的存储类型。</a:t>
              </a:r>
              <a:endParaRPr lang="zh-CN" altLang="en-US" sz="1200" b="1" dirty="0"/>
            </a:p>
            <a:p>
              <a:endParaRPr lang="zh-CN" altLang="en-US" sz="1200" b="1" dirty="0"/>
            </a:p>
            <a:p>
              <a:r>
                <a:rPr lang="zh-CN" altLang="en-US" sz="1200" b="1" dirty="0"/>
                <a:t>    充分发挥存储设备自身的计算能力。</a:t>
              </a:r>
              <a:endParaRPr lang="zh-CN" altLang="en-US" sz="1200" b="1" dirty="0"/>
            </a:p>
            <a:p>
              <a:endParaRPr lang="zh-CN" altLang="en-US" sz="1200" b="1" dirty="0"/>
            </a:p>
            <a:p>
              <a:r>
                <a:rPr lang="zh-CN" altLang="en-US" sz="1200" b="1" dirty="0"/>
                <a:t>    去除所有的中心点。</a:t>
              </a:r>
              <a:endParaRPr lang="zh-CN" altLang="en-US" sz="1200" b="1" dirty="0"/>
            </a:p>
          </p:txBody>
        </p:sp>
        <p:sp>
          <p:nvSpPr>
            <p:cNvPr id="6" name="矩形 5"/>
            <p:cNvSpPr/>
            <p:nvPr/>
          </p:nvSpPr>
          <p:spPr>
            <a:xfrm>
              <a:off x="616366" y="690121"/>
              <a:ext cx="203822" cy="15295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矩形 5"/>
          <p:cNvSpPr/>
          <p:nvPr/>
        </p:nvSpPr>
        <p:spPr>
          <a:xfrm>
            <a:off x="-69056" y="2134050"/>
            <a:ext cx="9284494" cy="789385"/>
          </a:xfrm>
          <a:prstGeom prst="rect">
            <a:avLst/>
          </a:prstGeom>
          <a:solidFill>
            <a:srgbClr val="757070">
              <a:alpha val="50195"/>
            </a:srgbClr>
          </a:solidFill>
          <a:ln w="38100" cap="flat" cmpd="sng">
            <a:solidFill>
              <a:srgbClr val="757070"/>
            </a:solidFill>
            <a:prstDash val="solid"/>
            <a:miter/>
            <a:headEnd type="none" w="med" len="med"/>
            <a:tailEnd type="none" w="med" len="med"/>
          </a:ln>
        </p:spPr>
        <p:txBody>
          <a:bodyPr anchor="ctr"/>
          <a:lstStyle/>
          <a:p>
            <a:pPr lvl="0" algn="ctr"/>
            <a:endParaRPr lang="zh-CN" altLang="zh-CN" sz="135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4098" name="组合 26"/>
          <p:cNvGrpSpPr/>
          <p:nvPr/>
        </p:nvGrpSpPr>
        <p:grpSpPr>
          <a:xfrm>
            <a:off x="-69056" y="1765750"/>
            <a:ext cx="9284494" cy="1157288"/>
            <a:chOff x="0" y="-847"/>
            <a:chExt cx="12382501" cy="1543050"/>
          </a:xfrm>
        </p:grpSpPr>
        <p:sp>
          <p:nvSpPr>
            <p:cNvPr id="4099" name="矩形 4"/>
            <p:cNvSpPr/>
            <p:nvPr/>
          </p:nvSpPr>
          <p:spPr>
            <a:xfrm>
              <a:off x="0" y="44453"/>
              <a:ext cx="12382501" cy="1367971"/>
            </a:xfrm>
            <a:prstGeom prst="rect">
              <a:avLst/>
            </a:prstGeom>
            <a:solidFill>
              <a:srgbClr val="757070">
                <a:alpha val="50195"/>
              </a:srgbClr>
            </a:solidFill>
            <a:ln w="38100" cap="flat" cmpd="sng">
              <a:solidFill>
                <a:srgbClr val="757070"/>
              </a:solidFill>
              <a:prstDash val="solid"/>
              <a:miter/>
              <a:headEnd type="none" w="med" len="med"/>
              <a:tailEnd type="none" w="med" len="med"/>
            </a:ln>
          </p:spPr>
          <p:txBody>
            <a:bodyPr anchor="ctr"/>
            <a:lstStyle/>
            <a:p>
              <a:pPr lvl="0" algn="ctr"/>
              <a:endParaRPr lang="zh-CN" altLang="zh-CN" sz="135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00" name="矩形 6"/>
            <p:cNvSpPr/>
            <p:nvPr/>
          </p:nvSpPr>
          <p:spPr>
            <a:xfrm>
              <a:off x="1" y="-847"/>
              <a:ext cx="12382500" cy="1543050"/>
            </a:xfrm>
            <a:prstGeom prst="rect">
              <a:avLst/>
            </a:prstGeom>
            <a:solidFill>
              <a:srgbClr val="D8D8D8"/>
            </a:solidFill>
            <a:ln w="19050" cap="flat" cmpd="sng">
              <a:solidFill>
                <a:srgbClr val="FFFFFF"/>
              </a:solidFill>
              <a:prstDash val="solid"/>
              <a:miter/>
              <a:headEnd type="none" w="med" len="med"/>
              <a:tailEnd type="none" w="med" len="med"/>
            </a:ln>
          </p:spPr>
          <p:txBody>
            <a:bodyPr anchor="ctr"/>
            <a:lstStyle/>
            <a:p>
              <a:pPr lvl="0" algn="ctr"/>
              <a:endParaRPr lang="zh-CN" altLang="zh-CN" sz="135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01" name="文本框 9"/>
            <p:cNvSpPr/>
            <p:nvPr/>
          </p:nvSpPr>
          <p:spPr>
            <a:xfrm>
              <a:off x="4303017" y="434339"/>
              <a:ext cx="7064705" cy="675640"/>
            </a:xfrm>
            <a:prstGeom prst="rect">
              <a:avLst/>
            </a:prstGeom>
            <a:noFill/>
            <a:ln w="9525">
              <a:noFill/>
            </a:ln>
          </p:spPr>
          <p:txBody>
            <a:bodyPr wrap="square" anchor="t">
              <a:spAutoFit/>
            </a:bodyPr>
            <a:lstStyle/>
            <a:p>
              <a:pPr lvl="0"/>
              <a:r>
                <a:rPr lang="en-US" sz="27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HASH &amp; CRUSH  </a:t>
              </a:r>
              <a:endParaRPr lang="en-US" sz="27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3" name="组合 12"/>
          <p:cNvGrpSpPr/>
          <p:nvPr/>
        </p:nvGrpSpPr>
        <p:grpSpPr>
          <a:xfrm>
            <a:off x="887095" y="1558925"/>
            <a:ext cx="1819910" cy="1572260"/>
            <a:chOff x="7867650" y="287030"/>
            <a:chExt cx="2647950" cy="2282716"/>
          </a:xfrm>
        </p:grpSpPr>
        <p:sp>
          <p:nvSpPr>
            <p:cNvPr id="14" name="六边形 13"/>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p:nvSpPr>
          <p:spPr>
            <a:xfrm>
              <a:off x="7867650" y="287030"/>
              <a:ext cx="2647950" cy="2282716"/>
            </a:xfrm>
            <a:prstGeom prst="hexagon">
              <a:avLst/>
            </a:prstGeom>
            <a:gradFill flip="none" rotWithShape="1">
              <a:gsLst>
                <a:gs pos="0">
                  <a:srgbClr val="007BD3"/>
                </a:gs>
                <a:gs pos="100000">
                  <a:srgbClr val="034373"/>
                </a:gs>
              </a:gsLst>
              <a:lin ang="2700000" scaled="0"/>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2101215" y="2825750"/>
            <a:ext cx="531495" cy="459105"/>
            <a:chOff x="7867650" y="287030"/>
            <a:chExt cx="2647950" cy="2282716"/>
          </a:xfrm>
        </p:grpSpPr>
        <p:sp>
          <p:nvSpPr>
            <p:cNvPr id="3" name="六边形 2"/>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六边形 3"/>
            <p:cNvSpPr/>
            <p:nvPr/>
          </p:nvSpPr>
          <p:spPr>
            <a:xfrm>
              <a:off x="7867650" y="287030"/>
              <a:ext cx="2647950" cy="2282716"/>
            </a:xfrm>
            <a:prstGeom prst="hexagon">
              <a:avLst/>
            </a:prstGeom>
            <a:gradFill flip="none" rotWithShape="1">
              <a:gsLst>
                <a:gs pos="0">
                  <a:srgbClr val="FBFB11"/>
                </a:gs>
                <a:gs pos="100000">
                  <a:srgbClr val="838309"/>
                </a:gs>
              </a:gsLst>
              <a:lin ang="2700000" scaled="0"/>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03" name="文本框 8"/>
          <p:cNvSpPr/>
          <p:nvPr/>
        </p:nvSpPr>
        <p:spPr>
          <a:xfrm>
            <a:off x="1445975" y="1687513"/>
            <a:ext cx="872728" cy="1245235"/>
          </a:xfrm>
          <a:prstGeom prst="rect">
            <a:avLst/>
          </a:prstGeom>
          <a:noFill/>
          <a:ln w="9525">
            <a:noFill/>
          </a:ln>
        </p:spPr>
        <p:txBody>
          <a:bodyPr anchor="t">
            <a:spAutoFit/>
          </a:bodyPr>
          <a:lstStyle/>
          <a:p>
            <a:pPr lvl="0"/>
            <a:r>
              <a:rPr lang="en-US" altLang="zh-CN" sz="7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a:t>
            </a:r>
            <a:endParaRPr lang="en-US" altLang="zh-CN" sz="7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直角三角形 18"/>
          <p:cNvSpPr/>
          <p:nvPr/>
        </p:nvSpPr>
        <p:spPr>
          <a:xfrm>
            <a:off x="8836819" y="142135"/>
            <a:ext cx="80963" cy="55959"/>
          </a:xfrm>
          <a:prstGeom prst="rtTriangle">
            <a:avLst/>
          </a:prstGeom>
          <a:solidFill>
            <a:srgbClr val="0D348B">
              <a:alpha val="85097"/>
            </a:srgbClr>
          </a:solidFill>
          <a:ln w="9525">
            <a:noFill/>
          </a:ln>
          <a:effectLst>
            <a:outerShdw dist="38100" dir="5400000" algn="ctr" rotWithShape="0">
              <a:srgbClr val="000000">
                <a:alpha val="37999"/>
              </a:srgbClr>
            </a:outerShdw>
          </a:effectLst>
        </p:spPr>
        <p:txBody>
          <a:bodyPr anchor="ctr"/>
          <a:lstStyle/>
          <a:p>
            <a:pPr lvl="0" algn="ctr" eaLnBrk="1" hangingPunct="1">
              <a:lnSpc>
                <a:spcPct val="120000"/>
              </a:lnSpc>
            </a:pPr>
            <a:endParaRPr lang="zh-CN" altLang="en-US" sz="1350" b="1" dirty="0">
              <a:solidFill>
                <a:srgbClr val="F9F9F9"/>
              </a:solidFill>
              <a:latin typeface="微软雅黑" panose="020B0503020204020204" pitchFamily="34" charset="-122"/>
              <a:ea typeface="微软雅黑" panose="020B0503020204020204" pitchFamily="34" charset="-122"/>
            </a:endParaRPr>
          </a:p>
        </p:txBody>
      </p:sp>
      <p:sp>
        <p:nvSpPr>
          <p:cNvPr id="11266" name="矩形 19"/>
          <p:cNvSpPr/>
          <p:nvPr/>
        </p:nvSpPr>
        <p:spPr>
          <a:xfrm>
            <a:off x="0" y="194522"/>
            <a:ext cx="846535" cy="328613"/>
          </a:xfrm>
          <a:prstGeom prst="rect">
            <a:avLst/>
          </a:prstGeom>
          <a:solidFill>
            <a:srgbClr val="0070C0"/>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11267" name="矩形 20"/>
          <p:cNvSpPr/>
          <p:nvPr/>
        </p:nvSpPr>
        <p:spPr>
          <a:xfrm>
            <a:off x="933450" y="194522"/>
            <a:ext cx="8210550" cy="328613"/>
          </a:xfrm>
          <a:prstGeom prst="rect">
            <a:avLst/>
          </a:prstGeom>
          <a:solidFill>
            <a:srgbClr val="7F7F7F"/>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11268" name="Rectangle 5"/>
          <p:cNvSpPr/>
          <p:nvPr/>
        </p:nvSpPr>
        <p:spPr>
          <a:xfrm rot="-5400000">
            <a:off x="8345091" y="134991"/>
            <a:ext cx="475059" cy="504825"/>
          </a:xfrm>
          <a:custGeom>
            <a:avLst/>
            <a:gdLst/>
            <a:ahLst/>
            <a:cxnLst>
              <a:cxn ang="0">
                <a:pos x="10" y="0"/>
              </a:cxn>
              <a:cxn ang="0">
                <a:pos x="1519" y="0"/>
              </a:cxn>
              <a:cxn ang="0">
                <a:pos x="1519" y="729788"/>
              </a:cxn>
              <a:cxn ang="0">
                <a:pos x="0" y="729788"/>
              </a:cxn>
              <a:cxn ang="0">
                <a:pos x="0" y="725856"/>
              </a:cxn>
              <a:cxn ang="0">
                <a:pos x="8" y="725856"/>
              </a:cxn>
              <a:cxn ang="0">
                <a:pos x="126" y="360719"/>
              </a:cxn>
              <a:cxn ang="0">
                <a:pos x="10" y="0"/>
              </a:cxn>
            </a:cxnLst>
            <a:rect l="0" t="0" r="0" b="0"/>
            <a:pathLst>
              <a:path w="4732299" h="655200">
                <a:moveTo>
                  <a:pt x="29842" y="0"/>
                </a:moveTo>
                <a:lnTo>
                  <a:pt x="4732299" y="0"/>
                </a:lnTo>
                <a:lnTo>
                  <a:pt x="4732299" y="655200"/>
                </a:lnTo>
                <a:lnTo>
                  <a:pt x="0" y="655200"/>
                </a:lnTo>
                <a:lnTo>
                  <a:pt x="0" y="651669"/>
                </a:lnTo>
                <a:lnTo>
                  <a:pt x="25384" y="651669"/>
                </a:lnTo>
                <a:lnTo>
                  <a:pt x="393662" y="323851"/>
                </a:lnTo>
                <a:lnTo>
                  <a:pt x="29842" y="0"/>
                </a:lnTo>
                <a:close/>
              </a:path>
            </a:pathLst>
          </a:custGeom>
          <a:solidFill>
            <a:srgbClr val="0070C0"/>
          </a:solidFill>
          <a:ln w="9525">
            <a:noFill/>
          </a:ln>
        </p:spPr>
        <p:txBody>
          <a:bodyPr/>
          <a:lstStyle/>
          <a:p>
            <a:endParaRPr lang="zh-CN" altLang="en-US" sz="1350"/>
          </a:p>
        </p:txBody>
      </p:sp>
      <p:sp>
        <p:nvSpPr>
          <p:cNvPr id="11269" name="TextBox 15"/>
          <p:cNvSpPr txBox="1"/>
          <p:nvPr/>
        </p:nvSpPr>
        <p:spPr>
          <a:xfrm>
            <a:off x="8331994" y="226669"/>
            <a:ext cx="504825" cy="387985"/>
          </a:xfrm>
          <a:prstGeom prst="rect">
            <a:avLst/>
          </a:prstGeom>
          <a:noFill/>
          <a:ln w="9525">
            <a:noFill/>
          </a:ln>
        </p:spPr>
        <p:txBody>
          <a:bodyPr anchor="t">
            <a:spAutoFit/>
          </a:bodyPr>
          <a:lstStyle/>
          <a:p>
            <a:pPr lvl="0" algn="ctr" eaLnBrk="1" hangingPunct="1"/>
            <a:fld id="{9A0DB2DC-4C9A-4742-B13C-FB6460FD3503}" type="slidenum">
              <a:rPr lang="en-US" altLang="zh-CN" dirty="0">
                <a:solidFill>
                  <a:srgbClr val="FFFFFF"/>
                </a:solidFill>
                <a:latin typeface="Arial Unicode MS" panose="020B0604020202020204" pitchFamily="34" charset="-122"/>
                <a:ea typeface="Arial Unicode MS" panose="020B0604020202020204" pitchFamily="34" charset="-122"/>
              </a:rPr>
            </a:fld>
            <a:r>
              <a:rPr lang="zh-CN" altLang="en-US" dirty="0">
                <a:solidFill>
                  <a:srgbClr val="FF8500"/>
                </a:solidFill>
                <a:latin typeface="Arial Unicode MS" panose="020B0604020202020204" pitchFamily="34" charset="-122"/>
                <a:ea typeface="Arial Unicode MS" panose="020B0604020202020204" pitchFamily="34" charset="-122"/>
              </a:rPr>
              <a:t> </a:t>
            </a:r>
            <a:endParaRPr lang="zh-CN" altLang="en-US" dirty="0">
              <a:solidFill>
                <a:srgbClr val="FF8500"/>
              </a:solidFill>
              <a:latin typeface="Arial Unicode MS" panose="020B0604020202020204" pitchFamily="34" charset="-122"/>
              <a:ea typeface="Arial Unicode MS" panose="020B0604020202020204" pitchFamily="34" charset="-122"/>
            </a:endParaRPr>
          </a:p>
        </p:txBody>
      </p:sp>
      <p:sp>
        <p:nvSpPr>
          <p:cNvPr id="11270" name="文本框 23"/>
          <p:cNvSpPr txBox="1"/>
          <p:nvPr/>
        </p:nvSpPr>
        <p:spPr>
          <a:xfrm>
            <a:off x="1320404" y="215954"/>
            <a:ext cx="2710971" cy="321945"/>
          </a:xfrm>
          <a:prstGeom prst="rect">
            <a:avLst/>
          </a:prstGeom>
          <a:noFill/>
          <a:ln w="9525">
            <a:noFill/>
          </a:ln>
        </p:spPr>
        <p:txBody>
          <a:bodyPr wrap="square" anchor="t">
            <a:spAutoFit/>
          </a:bodyPr>
          <a:lstStyle/>
          <a:p>
            <a:pPr lvl="0"/>
            <a:r>
              <a:rPr lang="zh-CN" altLang="en-US" sz="1500" b="1" dirty="0">
                <a:solidFill>
                  <a:srgbClr val="FFFFFF"/>
                </a:solidFill>
                <a:latin typeface="微软雅黑" panose="020B0503020204020204" pitchFamily="34" charset="-122"/>
                <a:ea typeface="微软雅黑" panose="020B0503020204020204" pitchFamily="34" charset="-122"/>
              </a:rPr>
              <a:t>一致性</a:t>
            </a:r>
            <a:r>
              <a:rPr lang="en-US" altLang="zh-CN" sz="1500" b="1" dirty="0">
                <a:solidFill>
                  <a:srgbClr val="FFFFFF"/>
                </a:solidFill>
                <a:latin typeface="微软雅黑" panose="020B0503020204020204" pitchFamily="34" charset="-122"/>
                <a:ea typeface="微软雅黑" panose="020B0503020204020204" pitchFamily="34" charset="-122"/>
              </a:rPr>
              <a:t>hash</a:t>
            </a:r>
            <a:endParaRPr lang="en-US" altLang="zh-CN" sz="1500" b="1" dirty="0">
              <a:solidFill>
                <a:srgbClr val="FFFFFF"/>
              </a:solidFill>
              <a:latin typeface="微软雅黑" panose="020B0503020204020204" pitchFamily="34" charset="-122"/>
              <a:ea typeface="微软雅黑" panose="020B0503020204020204" pitchFamily="34" charset="-122"/>
            </a:endParaRPr>
          </a:p>
        </p:txBody>
      </p:sp>
      <p:sp>
        <p:nvSpPr>
          <p:cNvPr id="11271" name="右箭头 24"/>
          <p:cNvSpPr/>
          <p:nvPr/>
        </p:nvSpPr>
        <p:spPr>
          <a:xfrm>
            <a:off x="1072754" y="238575"/>
            <a:ext cx="227409" cy="257175"/>
          </a:xfrm>
          <a:prstGeom prst="rightArrow">
            <a:avLst>
              <a:gd name="adj1" fmla="val 50000"/>
              <a:gd name="adj2" fmla="val 50000"/>
            </a:avLst>
          </a:prstGeom>
          <a:solidFill>
            <a:schemeClr val="bg1"/>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grpSp>
        <p:nvGrpSpPr>
          <p:cNvPr id="42" name="组合 41"/>
          <p:cNvGrpSpPr/>
          <p:nvPr/>
        </p:nvGrpSpPr>
        <p:grpSpPr>
          <a:xfrm>
            <a:off x="933450" y="187960"/>
            <a:ext cx="414655" cy="358775"/>
            <a:chOff x="7867650" y="287030"/>
            <a:chExt cx="2647950" cy="2282716"/>
          </a:xfrm>
        </p:grpSpPr>
        <p:sp>
          <p:nvSpPr>
            <p:cNvPr id="43" name="六边形 42"/>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六边形 43"/>
            <p:cNvSpPr/>
            <p:nvPr/>
          </p:nvSpPr>
          <p:spPr>
            <a:xfrm>
              <a:off x="7867650" y="287030"/>
              <a:ext cx="2647950" cy="2282716"/>
            </a:xfrm>
            <a:prstGeom prst="hexagon">
              <a:avLst/>
            </a:prstGeom>
            <a:gradFill flip="none" rotWithShape="1">
              <a:gsLst>
                <a:gs pos="0">
                  <a:srgbClr val="007BD3"/>
                </a:gs>
                <a:gs pos="100000">
                  <a:srgbClr val="034373"/>
                </a:gs>
              </a:gsLst>
              <a:lin ang="2700000" scaled="0"/>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0"/>
          <p:cNvSpPr txBox="1"/>
          <p:nvPr/>
        </p:nvSpPr>
        <p:spPr>
          <a:xfrm>
            <a:off x="782320" y="815340"/>
            <a:ext cx="7719695" cy="200025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t>我们之前已经了解了块存储，对象存储，文件存储的区别。</a:t>
            </a:r>
            <a:endParaRPr lang="zh-CN" altLang="en-US" sz="1200" b="1" dirty="0"/>
          </a:p>
          <a:p>
            <a:r>
              <a:rPr lang="en-US" altLang="zh-CN" sz="1200" b="1" dirty="0"/>
              <a:t>ceph</a:t>
            </a:r>
            <a:r>
              <a:rPr lang="zh-CN" altLang="en-US" sz="1200" b="1" dirty="0"/>
              <a:t>底层其实就是对象存储来实现的，只不过为了提高</a:t>
            </a:r>
            <a:r>
              <a:rPr lang="en-US" altLang="zh-CN" sz="1200" b="1" dirty="0"/>
              <a:t>IO</a:t>
            </a:r>
            <a:r>
              <a:rPr lang="zh-CN" altLang="en-US" sz="1200" b="1" dirty="0"/>
              <a:t>，没有经过任何文件系统，直接将数据存在裸盘上。</a:t>
            </a:r>
            <a:endParaRPr lang="zh-CN" altLang="en-US" sz="1200" b="1" dirty="0"/>
          </a:p>
          <a:p>
            <a:endParaRPr lang="zh-CN" altLang="en-US" sz="1200" b="1" dirty="0"/>
          </a:p>
          <a:p>
            <a:r>
              <a:rPr lang="zh-CN" altLang="en-US" sz="1200" b="1" dirty="0"/>
              <a:t>那么问题来了。对于一个</a:t>
            </a:r>
            <a:r>
              <a:rPr lang="en-US" altLang="zh-CN" sz="1200" b="1" dirty="0"/>
              <a:t>object</a:t>
            </a:r>
            <a:r>
              <a:rPr lang="zh-CN" altLang="en-US" sz="1200" b="1" dirty="0"/>
              <a:t>我们如何将他分布在磁盘上。</a:t>
            </a:r>
            <a:endParaRPr lang="zh-CN" altLang="en-US" sz="1200" b="1" dirty="0"/>
          </a:p>
          <a:p>
            <a:endParaRPr lang="zh-CN" altLang="en-US" sz="1200" b="1" dirty="0"/>
          </a:p>
          <a:p>
            <a:r>
              <a:rPr lang="en-US" altLang="zh-CN" sz="1200" b="1" dirty="0"/>
              <a:t>1 记录：将“数据A：位置location（A）”这样的信息记录下来，访问数据时查询记录，获取位置，再进行读取。</a:t>
            </a:r>
            <a:endParaRPr lang="en-US" altLang="zh-CN" sz="1200" b="1" dirty="0"/>
          </a:p>
          <a:p>
            <a:r>
              <a:rPr lang="en-US" altLang="zh-CN" sz="1200" b="1" dirty="0"/>
              <a:t>2 计算：存放数据A时，其存储位置location（A）是即时计算得到的</a:t>
            </a:r>
            <a:endParaRPr lang="en-US" altLang="zh-CN" sz="1200" b="1" dirty="0"/>
          </a:p>
          <a:p>
            <a:endParaRPr lang="en-US" altLang="zh-CN" sz="1200" b="1" dirty="0"/>
          </a:p>
          <a:p>
            <a:r>
              <a:rPr lang="zh-CN" altLang="en-US" sz="1200" b="1" dirty="0"/>
              <a:t>很显然通过计算的方式更好，那么如何计算呢？答案就是一致性</a:t>
            </a:r>
            <a:r>
              <a:rPr lang="en-US" altLang="zh-CN" sz="1200" b="1" dirty="0"/>
              <a:t>hash</a:t>
            </a:r>
            <a:endParaRPr lang="zh-CN" altLang="en-US" sz="1200" b="1" dirty="0"/>
          </a:p>
          <a:p>
            <a:endParaRPr lang="zh-CN" altLang="en-US" sz="1200" b="1" dirty="0"/>
          </a:p>
          <a:p>
            <a:endParaRPr lang="en-US" altLang="zh-CN" sz="1200" b="1" dirty="0"/>
          </a:p>
          <a:p>
            <a:endParaRPr lang="zh-CN" altLang="en-US" sz="1200" b="1" dirty="0"/>
          </a:p>
        </p:txBody>
      </p:sp>
      <p:sp>
        <p:nvSpPr>
          <p:cNvPr id="8" name="TextBox 40"/>
          <p:cNvSpPr txBox="1"/>
          <p:nvPr/>
        </p:nvSpPr>
        <p:spPr>
          <a:xfrm>
            <a:off x="5796915" y="2431415"/>
            <a:ext cx="2428875" cy="23336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altLang="zh-CN" sz="1200" b="1" dirty="0"/>
              <a:t>hash</a:t>
            </a:r>
            <a:r>
              <a:rPr lang="zh-CN" altLang="en-US" sz="1200" b="1" dirty="0"/>
              <a:t>算法又称散列算法，可以对一个常量进行散列，散列到各区间</a:t>
            </a:r>
            <a:r>
              <a:rPr lang="zh-CN" altLang="en-US" sz="1200" b="1" dirty="0"/>
              <a:t>的概率我们可以认为是均匀的。</a:t>
            </a:r>
            <a:endParaRPr lang="zh-CN" altLang="en-US" sz="1200" b="1" dirty="0"/>
          </a:p>
          <a:p>
            <a:endParaRPr lang="zh-CN" altLang="en-US" sz="1200" b="1" dirty="0"/>
          </a:p>
          <a:p>
            <a:r>
              <a:rPr lang="zh-CN" altLang="en-US" sz="1200" b="1" dirty="0"/>
              <a:t>我们只要将</a:t>
            </a:r>
            <a:r>
              <a:rPr lang="en-US" altLang="zh-CN" sz="1200" b="1" dirty="0"/>
              <a:t>obj</a:t>
            </a:r>
            <a:r>
              <a:rPr lang="zh-CN" altLang="en-US" sz="1200" b="1" dirty="0"/>
              <a:t>的名字散列，然后与</a:t>
            </a:r>
            <a:r>
              <a:rPr lang="en-US" altLang="zh-CN" sz="1200" b="1" dirty="0"/>
              <a:t>disk</a:t>
            </a:r>
            <a:r>
              <a:rPr lang="zh-CN" altLang="en-US" sz="1200" b="1" dirty="0"/>
              <a:t>的数量取模，那么模长就是对应的</a:t>
            </a:r>
            <a:r>
              <a:rPr lang="en-US" altLang="zh-CN" sz="1200" b="1" dirty="0"/>
              <a:t>diskID</a:t>
            </a:r>
            <a:endParaRPr lang="en-US" altLang="zh-CN" sz="1200" b="1" dirty="0"/>
          </a:p>
          <a:p>
            <a:endParaRPr lang="en-US" altLang="zh-CN" sz="1200" b="1" dirty="0"/>
          </a:p>
          <a:p>
            <a:r>
              <a:rPr lang="en-US" altLang="zh-CN" sz="1200" b="1" dirty="0">
                <a:sym typeface="+mn-ea"/>
              </a:rPr>
              <a:t>hash(obj1) Mod 4 = 1</a:t>
            </a:r>
            <a:endParaRPr lang="en-US" altLang="zh-CN" sz="1200" b="1" dirty="0"/>
          </a:p>
          <a:p>
            <a:endParaRPr lang="en-US" altLang="zh-CN" sz="1200" b="1" dirty="0"/>
          </a:p>
          <a:p>
            <a:r>
              <a:rPr lang="zh-CN" altLang="en-US" sz="1200" b="1" dirty="0"/>
              <a:t>这样当</a:t>
            </a:r>
            <a:r>
              <a:rPr lang="en-US" altLang="zh-CN" sz="1200" b="1" dirty="0"/>
              <a:t>obj</a:t>
            </a:r>
            <a:r>
              <a:rPr lang="zh-CN" altLang="en-US" sz="1200" b="1" dirty="0"/>
              <a:t>的数量足够大的时候，我们可以认为，所有的数据平均分布在各个硬盘上。</a:t>
            </a:r>
            <a:endParaRPr lang="zh-CN" altLang="en-US" sz="1200" b="1" dirty="0"/>
          </a:p>
          <a:p>
            <a:endParaRPr lang="zh-CN" altLang="en-US" sz="1200" b="1" dirty="0"/>
          </a:p>
        </p:txBody>
      </p:sp>
      <p:sp>
        <p:nvSpPr>
          <p:cNvPr id="4" name="矩形 3"/>
          <p:cNvSpPr/>
          <p:nvPr/>
        </p:nvSpPr>
        <p:spPr>
          <a:xfrm>
            <a:off x="403225" y="815340"/>
            <a:ext cx="168910" cy="15049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descr="ceph1"/>
          <p:cNvPicPr>
            <a:picLocks noChangeAspect="1"/>
          </p:cNvPicPr>
          <p:nvPr/>
        </p:nvPicPr>
        <p:blipFill>
          <a:blip r:embed="rId1"/>
          <a:stretch>
            <a:fillRect/>
          </a:stretch>
        </p:blipFill>
        <p:spPr>
          <a:xfrm>
            <a:off x="572135" y="2298700"/>
            <a:ext cx="5309235" cy="27876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直角三角形 18"/>
          <p:cNvSpPr/>
          <p:nvPr/>
        </p:nvSpPr>
        <p:spPr>
          <a:xfrm>
            <a:off x="8836819" y="142135"/>
            <a:ext cx="80963" cy="55959"/>
          </a:xfrm>
          <a:prstGeom prst="rtTriangle">
            <a:avLst/>
          </a:prstGeom>
          <a:solidFill>
            <a:srgbClr val="0D348B">
              <a:alpha val="85097"/>
            </a:srgbClr>
          </a:solidFill>
          <a:ln w="9525">
            <a:noFill/>
          </a:ln>
          <a:effectLst>
            <a:outerShdw dist="38100" dir="5400000" algn="ctr" rotWithShape="0">
              <a:srgbClr val="000000">
                <a:alpha val="37999"/>
              </a:srgbClr>
            </a:outerShdw>
          </a:effectLst>
        </p:spPr>
        <p:txBody>
          <a:bodyPr anchor="ctr"/>
          <a:lstStyle/>
          <a:p>
            <a:pPr lvl="0" algn="ctr" eaLnBrk="1" hangingPunct="1">
              <a:lnSpc>
                <a:spcPct val="120000"/>
              </a:lnSpc>
            </a:pPr>
            <a:endParaRPr lang="zh-CN" altLang="en-US" sz="1350" b="1" dirty="0">
              <a:solidFill>
                <a:srgbClr val="F9F9F9"/>
              </a:solidFill>
              <a:latin typeface="微软雅黑" panose="020B0503020204020204" pitchFamily="34" charset="-122"/>
              <a:ea typeface="微软雅黑" panose="020B0503020204020204" pitchFamily="34" charset="-122"/>
            </a:endParaRPr>
          </a:p>
        </p:txBody>
      </p:sp>
      <p:sp>
        <p:nvSpPr>
          <p:cNvPr id="20482" name="矩形 19"/>
          <p:cNvSpPr/>
          <p:nvPr/>
        </p:nvSpPr>
        <p:spPr>
          <a:xfrm>
            <a:off x="0" y="194522"/>
            <a:ext cx="846535" cy="328613"/>
          </a:xfrm>
          <a:prstGeom prst="rect">
            <a:avLst/>
          </a:prstGeom>
          <a:solidFill>
            <a:srgbClr val="0070C0"/>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20483" name="矩形 20"/>
          <p:cNvSpPr/>
          <p:nvPr/>
        </p:nvSpPr>
        <p:spPr>
          <a:xfrm>
            <a:off x="933450" y="194522"/>
            <a:ext cx="8210550" cy="328613"/>
          </a:xfrm>
          <a:prstGeom prst="rect">
            <a:avLst/>
          </a:prstGeom>
          <a:solidFill>
            <a:srgbClr val="7F7F7F"/>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20484" name="Rectangle 5"/>
          <p:cNvSpPr/>
          <p:nvPr/>
        </p:nvSpPr>
        <p:spPr>
          <a:xfrm rot="-5400000">
            <a:off x="8345091" y="134991"/>
            <a:ext cx="475059" cy="504825"/>
          </a:xfrm>
          <a:custGeom>
            <a:avLst/>
            <a:gdLst/>
            <a:ahLst/>
            <a:cxnLst>
              <a:cxn ang="0">
                <a:pos x="10" y="0"/>
              </a:cxn>
              <a:cxn ang="0">
                <a:pos x="1519" y="0"/>
              </a:cxn>
              <a:cxn ang="0">
                <a:pos x="1519" y="729788"/>
              </a:cxn>
              <a:cxn ang="0">
                <a:pos x="0" y="729788"/>
              </a:cxn>
              <a:cxn ang="0">
                <a:pos x="0" y="725856"/>
              </a:cxn>
              <a:cxn ang="0">
                <a:pos x="8" y="725856"/>
              </a:cxn>
              <a:cxn ang="0">
                <a:pos x="126" y="360719"/>
              </a:cxn>
              <a:cxn ang="0">
                <a:pos x="10" y="0"/>
              </a:cxn>
            </a:cxnLst>
            <a:rect l="0" t="0" r="0" b="0"/>
            <a:pathLst>
              <a:path w="4732299" h="655200">
                <a:moveTo>
                  <a:pt x="29842" y="0"/>
                </a:moveTo>
                <a:lnTo>
                  <a:pt x="4732299" y="0"/>
                </a:lnTo>
                <a:lnTo>
                  <a:pt x="4732299" y="655200"/>
                </a:lnTo>
                <a:lnTo>
                  <a:pt x="0" y="655200"/>
                </a:lnTo>
                <a:lnTo>
                  <a:pt x="0" y="651669"/>
                </a:lnTo>
                <a:lnTo>
                  <a:pt x="25384" y="651669"/>
                </a:lnTo>
                <a:lnTo>
                  <a:pt x="393662" y="323851"/>
                </a:lnTo>
                <a:lnTo>
                  <a:pt x="29842" y="0"/>
                </a:lnTo>
                <a:close/>
              </a:path>
            </a:pathLst>
          </a:custGeom>
          <a:solidFill>
            <a:srgbClr val="0070C0"/>
          </a:solidFill>
          <a:ln w="9525">
            <a:noFill/>
          </a:ln>
        </p:spPr>
        <p:txBody>
          <a:bodyPr/>
          <a:lstStyle/>
          <a:p>
            <a:endParaRPr lang="zh-CN" altLang="en-US" sz="1350"/>
          </a:p>
        </p:txBody>
      </p:sp>
      <p:sp>
        <p:nvSpPr>
          <p:cNvPr id="20485" name="TextBox 15"/>
          <p:cNvSpPr txBox="1"/>
          <p:nvPr/>
        </p:nvSpPr>
        <p:spPr>
          <a:xfrm>
            <a:off x="8331994" y="226669"/>
            <a:ext cx="504825" cy="387985"/>
          </a:xfrm>
          <a:prstGeom prst="rect">
            <a:avLst/>
          </a:prstGeom>
          <a:noFill/>
          <a:ln w="9525">
            <a:noFill/>
          </a:ln>
        </p:spPr>
        <p:txBody>
          <a:bodyPr anchor="t">
            <a:spAutoFit/>
          </a:bodyPr>
          <a:lstStyle/>
          <a:p>
            <a:pPr lvl="0" algn="ctr" eaLnBrk="1" hangingPunct="1"/>
            <a:fld id="{9A0DB2DC-4C9A-4742-B13C-FB6460FD3503}" type="slidenum">
              <a:rPr lang="en-US" altLang="zh-CN" dirty="0">
                <a:solidFill>
                  <a:srgbClr val="FFFFFF"/>
                </a:solidFill>
                <a:latin typeface="Arial Unicode MS" panose="020B0604020202020204" pitchFamily="34" charset="-122"/>
                <a:ea typeface="Arial Unicode MS" panose="020B0604020202020204" pitchFamily="34" charset="-122"/>
              </a:rPr>
            </a:fld>
            <a:r>
              <a:rPr lang="zh-CN" altLang="en-US" dirty="0">
                <a:solidFill>
                  <a:srgbClr val="FF8500"/>
                </a:solidFill>
                <a:latin typeface="Arial Unicode MS" panose="020B0604020202020204" pitchFamily="34" charset="-122"/>
                <a:ea typeface="Arial Unicode MS" panose="020B0604020202020204" pitchFamily="34" charset="-122"/>
              </a:rPr>
              <a:t> </a:t>
            </a:r>
            <a:endParaRPr lang="zh-CN" altLang="en-US" dirty="0">
              <a:solidFill>
                <a:srgbClr val="FF8500"/>
              </a:solidFill>
              <a:latin typeface="Arial Unicode MS" panose="020B0604020202020204" pitchFamily="34" charset="-122"/>
              <a:ea typeface="Arial Unicode MS" panose="020B0604020202020204" pitchFamily="34" charset="-122"/>
            </a:endParaRPr>
          </a:p>
        </p:txBody>
      </p:sp>
      <p:sp>
        <p:nvSpPr>
          <p:cNvPr id="20486" name="文本框 23"/>
          <p:cNvSpPr txBox="1"/>
          <p:nvPr/>
        </p:nvSpPr>
        <p:spPr>
          <a:xfrm>
            <a:off x="1320404" y="215954"/>
            <a:ext cx="2119313" cy="553085"/>
          </a:xfrm>
          <a:prstGeom prst="rect">
            <a:avLst/>
          </a:prstGeom>
          <a:noFill/>
          <a:ln w="9525">
            <a:noFill/>
          </a:ln>
        </p:spPr>
        <p:txBody>
          <a:bodyPr anchor="t">
            <a:spAutoFit/>
          </a:bodyPr>
          <a:lstStyle/>
          <a:p>
            <a:pPr lvl="0"/>
            <a:r>
              <a:rPr lang="en-US" sz="1500" b="1" dirty="0">
                <a:solidFill>
                  <a:srgbClr val="FFFFFF"/>
                </a:solidFill>
                <a:latin typeface="微软雅黑" panose="020B0503020204020204" pitchFamily="34" charset="-122"/>
                <a:ea typeface="微软雅黑" panose="020B0503020204020204" pitchFamily="34" charset="-122"/>
              </a:rPr>
              <a:t>PG</a:t>
            </a:r>
            <a:endParaRPr lang="en-US" sz="1500" b="1" dirty="0">
              <a:solidFill>
                <a:srgbClr val="FFFFFF"/>
              </a:solidFill>
              <a:latin typeface="微软雅黑" panose="020B0503020204020204" pitchFamily="34" charset="-122"/>
              <a:ea typeface="微软雅黑" panose="020B0503020204020204" pitchFamily="34" charset="-122"/>
            </a:endParaRPr>
          </a:p>
          <a:p>
            <a:pPr lvl="0"/>
            <a:endParaRPr lang="en-US" sz="1500" b="1" dirty="0">
              <a:solidFill>
                <a:srgbClr val="FFFFFF"/>
              </a:solidFill>
              <a:latin typeface="微软雅黑" panose="020B0503020204020204" pitchFamily="34" charset="-122"/>
              <a:ea typeface="微软雅黑" panose="020B0503020204020204" pitchFamily="34" charset="-122"/>
            </a:endParaRPr>
          </a:p>
        </p:txBody>
      </p:sp>
      <p:sp>
        <p:nvSpPr>
          <p:cNvPr id="20487" name="右箭头 24"/>
          <p:cNvSpPr/>
          <p:nvPr/>
        </p:nvSpPr>
        <p:spPr>
          <a:xfrm>
            <a:off x="1072754" y="238575"/>
            <a:ext cx="227409" cy="257175"/>
          </a:xfrm>
          <a:prstGeom prst="rightArrow">
            <a:avLst>
              <a:gd name="adj1" fmla="val 50000"/>
              <a:gd name="adj2" fmla="val 50000"/>
            </a:avLst>
          </a:prstGeom>
          <a:solidFill>
            <a:schemeClr val="bg1"/>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grpSp>
        <p:nvGrpSpPr>
          <p:cNvPr id="13" name="组合 12"/>
          <p:cNvGrpSpPr/>
          <p:nvPr/>
        </p:nvGrpSpPr>
        <p:grpSpPr>
          <a:xfrm>
            <a:off x="933450" y="187960"/>
            <a:ext cx="414655" cy="358775"/>
            <a:chOff x="7867650" y="287030"/>
            <a:chExt cx="2647950" cy="2282716"/>
          </a:xfrm>
        </p:grpSpPr>
        <p:sp>
          <p:nvSpPr>
            <p:cNvPr id="14" name="六边形 13"/>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p:nvSpPr>
          <p:spPr>
            <a:xfrm>
              <a:off x="7867650" y="287030"/>
              <a:ext cx="2647950" cy="2282716"/>
            </a:xfrm>
            <a:prstGeom prst="hexagon">
              <a:avLst/>
            </a:prstGeom>
            <a:gradFill flip="none" rotWithShape="1">
              <a:gsLst>
                <a:gs pos="0">
                  <a:srgbClr val="007BD3"/>
                </a:gs>
                <a:gs pos="100000">
                  <a:srgbClr val="034373"/>
                </a:gs>
              </a:gsLst>
              <a:lin ang="2700000" scaled="0"/>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0"/>
          <p:cNvSpPr txBox="1"/>
          <p:nvPr/>
        </p:nvSpPr>
        <p:spPr>
          <a:xfrm>
            <a:off x="782320" y="815340"/>
            <a:ext cx="7719695" cy="23336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t>当然这只是理想状态下，这样设计会有很多问题无法解决，比如</a:t>
            </a:r>
            <a:r>
              <a:rPr lang="zh-CN" altLang="en-US" sz="1200" b="1" dirty="0"/>
              <a:t>：</a:t>
            </a:r>
            <a:endParaRPr lang="zh-CN" altLang="en-US" sz="1200" b="1" dirty="0"/>
          </a:p>
          <a:p>
            <a:endParaRPr lang="zh-CN" altLang="en-US" sz="1200" b="1" dirty="0"/>
          </a:p>
          <a:p>
            <a:r>
              <a:rPr lang="en-US" altLang="zh-CN" sz="1200" b="1" dirty="0"/>
              <a:t>1.</a:t>
            </a:r>
            <a:r>
              <a:rPr lang="zh-CN" altLang="en-US" sz="1200" b="1" dirty="0"/>
              <a:t>大型分布式存储必须考虑灾备，也就说数据不可能只有一份，那么一个</a:t>
            </a:r>
            <a:r>
              <a:rPr lang="en-US" altLang="zh-CN" sz="1200" b="1" dirty="0"/>
              <a:t>obj</a:t>
            </a:r>
            <a:r>
              <a:rPr lang="zh-CN" altLang="en-US" sz="1200" b="1" dirty="0"/>
              <a:t>存取三个副本时该如何计算？</a:t>
            </a:r>
            <a:endParaRPr lang="zh-CN" altLang="en-US" sz="1200" b="1" dirty="0"/>
          </a:p>
          <a:p>
            <a:r>
              <a:rPr lang="en-US" altLang="zh-CN" sz="1200" b="1" dirty="0"/>
              <a:t>2.</a:t>
            </a:r>
            <a:r>
              <a:rPr lang="zh-CN" altLang="en-US" sz="1200" b="1" dirty="0"/>
              <a:t>当</a:t>
            </a:r>
            <a:r>
              <a:rPr lang="en-US" altLang="zh-CN" sz="1200" b="1" dirty="0"/>
              <a:t>disk</a:t>
            </a:r>
            <a:r>
              <a:rPr lang="zh-CN" altLang="en-US" sz="1200" b="1" dirty="0"/>
              <a:t>总数量发生变化（磁盘故障或者新增存储节点），会造成灾难式的数据迁移。</a:t>
            </a:r>
            <a:endParaRPr lang="zh-CN" altLang="en-US" sz="1200" b="1" dirty="0"/>
          </a:p>
          <a:p>
            <a:r>
              <a:rPr lang="en-US" altLang="zh-CN" sz="1200" b="1" dirty="0"/>
              <a:t>3.</a:t>
            </a:r>
            <a:r>
              <a:rPr lang="zh-CN" altLang="en-US" sz="1200" b="1" dirty="0"/>
              <a:t>硬盘大小性能不一，一味的均匀分布很可能造成容量大的磁盘空间浪费，容量小的磁盘提前占满。</a:t>
            </a:r>
            <a:endParaRPr lang="zh-CN" altLang="en-US" sz="1200" b="1" dirty="0"/>
          </a:p>
          <a:p>
            <a:endParaRPr lang="zh-CN" altLang="en-US" sz="1200" b="1" dirty="0"/>
          </a:p>
          <a:p>
            <a:r>
              <a:rPr lang="zh-CN" altLang="en-US" sz="1200" b="1" dirty="0"/>
              <a:t>为了解决这些问题，</a:t>
            </a:r>
            <a:r>
              <a:rPr lang="en-US" altLang="zh-CN" sz="1200" b="1" dirty="0"/>
              <a:t>ceph</a:t>
            </a:r>
            <a:r>
              <a:rPr lang="zh-CN" altLang="en-US" sz="1200" b="1" dirty="0"/>
              <a:t>引入了</a:t>
            </a:r>
            <a:r>
              <a:rPr lang="en-US" altLang="zh-CN" sz="1200" b="1" dirty="0"/>
              <a:t>pg</a:t>
            </a:r>
            <a:r>
              <a:rPr lang="zh-CN" altLang="en-US" sz="1200" b="1" dirty="0"/>
              <a:t>（归置组 </a:t>
            </a:r>
            <a:r>
              <a:rPr lang="en-US" altLang="zh-CN" sz="1200" b="1" dirty="0"/>
              <a:t>placement group</a:t>
            </a:r>
            <a:r>
              <a:rPr lang="zh-CN" altLang="en-US" sz="1200" b="1" dirty="0"/>
              <a:t>）的概念。</a:t>
            </a:r>
            <a:endParaRPr lang="zh-CN" altLang="en-US" sz="1200" b="1" dirty="0"/>
          </a:p>
          <a:p>
            <a:endParaRPr lang="zh-CN" altLang="en-US" sz="1200" b="1" dirty="0"/>
          </a:p>
          <a:p>
            <a:r>
              <a:rPr lang="en-US" altLang="zh-CN" sz="1200" b="1" dirty="0"/>
              <a:t>pg</a:t>
            </a:r>
            <a:r>
              <a:rPr lang="zh-CN" altLang="en-US" sz="1200" b="1" dirty="0"/>
              <a:t>是一个逻辑概念，没有任何物理意义，我们用</a:t>
            </a:r>
            <a:r>
              <a:rPr lang="en-US" altLang="zh-CN" sz="1200" b="1" dirty="0"/>
              <a:t>pg</a:t>
            </a:r>
            <a:r>
              <a:rPr lang="zh-CN" altLang="en-US" sz="1200" b="1" dirty="0"/>
              <a:t>来代替理想化的硬盘，然后</a:t>
            </a:r>
            <a:r>
              <a:rPr lang="en-US" altLang="zh-CN" sz="1200" b="1" dirty="0"/>
              <a:t>pg</a:t>
            </a:r>
            <a:r>
              <a:rPr lang="zh-CN" altLang="en-US" sz="1200" b="1" dirty="0"/>
              <a:t>再通过其他方法存取数据到实际硬盘。</a:t>
            </a:r>
            <a:endParaRPr lang="zh-CN" altLang="en-US" sz="1200" b="1" dirty="0"/>
          </a:p>
          <a:p>
            <a:endParaRPr lang="zh-CN" altLang="en-US" sz="1200" b="1" dirty="0"/>
          </a:p>
          <a:p>
            <a:endParaRPr lang="zh-CN" altLang="en-US" sz="1200" b="1" dirty="0"/>
          </a:p>
          <a:p>
            <a:endParaRPr lang="en-US" altLang="zh-CN" sz="1200" b="1" dirty="0"/>
          </a:p>
          <a:p>
            <a:endParaRPr lang="zh-CN" altLang="en-US" sz="1200" b="1" dirty="0"/>
          </a:p>
        </p:txBody>
      </p:sp>
      <p:sp>
        <p:nvSpPr>
          <p:cNvPr id="4" name="矩形 3"/>
          <p:cNvSpPr/>
          <p:nvPr/>
        </p:nvSpPr>
        <p:spPr>
          <a:xfrm>
            <a:off x="403225" y="815340"/>
            <a:ext cx="168910" cy="15049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TextBox 40"/>
          <p:cNvSpPr txBox="1"/>
          <p:nvPr/>
        </p:nvSpPr>
        <p:spPr>
          <a:xfrm>
            <a:off x="5577840" y="2729865"/>
            <a:ext cx="2924175" cy="166687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altLang="zh-CN" sz="1200" b="1" dirty="0"/>
              <a:t>    </a:t>
            </a:r>
            <a:r>
              <a:rPr lang="zh-CN" altLang="en-US" sz="1200" b="1" dirty="0"/>
              <a:t>一般情况下</a:t>
            </a:r>
            <a:r>
              <a:rPr lang="en-US" altLang="zh-CN" sz="1200" b="1" dirty="0"/>
              <a:t>pg</a:t>
            </a:r>
            <a:r>
              <a:rPr lang="zh-CN" altLang="en-US" sz="1200" b="1" dirty="0"/>
              <a:t>的数量是固定的，而且不像</a:t>
            </a:r>
            <a:r>
              <a:rPr lang="en-US" altLang="zh-CN" sz="1200" b="1" dirty="0"/>
              <a:t>object</a:t>
            </a:r>
            <a:r>
              <a:rPr lang="zh-CN" altLang="en-US" sz="1200" b="1" dirty="0"/>
              <a:t>那样数量巨大，不可控，这样就可以通过</a:t>
            </a:r>
            <a:r>
              <a:rPr lang="en-US" altLang="zh-CN" sz="1200" b="1" dirty="0"/>
              <a:t>pg</a:t>
            </a:r>
            <a:r>
              <a:rPr lang="zh-CN" altLang="en-US" sz="1200" b="1" dirty="0"/>
              <a:t>来定位每个</a:t>
            </a:r>
            <a:r>
              <a:rPr lang="en-US" altLang="zh-CN" sz="1200" b="1" dirty="0"/>
              <a:t>osd</a:t>
            </a:r>
            <a:r>
              <a:rPr lang="zh-CN" altLang="en-US" sz="1200" b="1" dirty="0"/>
              <a:t>对应哪些</a:t>
            </a:r>
            <a:r>
              <a:rPr lang="en-US" altLang="zh-CN" sz="1200" b="1" dirty="0"/>
              <a:t>pg</a:t>
            </a:r>
            <a:r>
              <a:rPr lang="zh-CN" altLang="en-US" sz="1200" b="1" dirty="0"/>
              <a:t>，进而在我们</a:t>
            </a:r>
            <a:r>
              <a:rPr lang="en-US" altLang="zh-CN" sz="1200" b="1" dirty="0"/>
              <a:t>osd</a:t>
            </a:r>
            <a:r>
              <a:rPr lang="zh-CN" altLang="en-US" sz="1200" b="1" dirty="0"/>
              <a:t>故障或者新增</a:t>
            </a:r>
            <a:r>
              <a:rPr lang="en-US" altLang="zh-CN" sz="1200" b="1" dirty="0"/>
              <a:t>osd</a:t>
            </a:r>
            <a:r>
              <a:rPr lang="zh-CN" altLang="en-US" sz="1200" b="1" dirty="0"/>
              <a:t>时可以简单的通过</a:t>
            </a:r>
            <a:r>
              <a:rPr lang="en-US" altLang="zh-CN" sz="1200" b="1" dirty="0"/>
              <a:t>pg</a:t>
            </a:r>
            <a:r>
              <a:rPr lang="zh-CN" altLang="en-US" sz="1200" b="1" dirty="0"/>
              <a:t>为单位进行数据迁移。</a:t>
            </a:r>
            <a:endParaRPr lang="zh-CN" altLang="en-US" sz="1200" b="1" dirty="0"/>
          </a:p>
          <a:p>
            <a:endParaRPr lang="zh-CN" altLang="en-US" sz="1200" b="1" dirty="0"/>
          </a:p>
          <a:p>
            <a:r>
              <a:rPr lang="zh-CN" altLang="en-US" sz="1200" b="1" dirty="0"/>
              <a:t>    简单来说</a:t>
            </a:r>
            <a:r>
              <a:rPr lang="en-US" altLang="zh-CN" sz="1200" b="1" dirty="0"/>
              <a:t>pg</a:t>
            </a:r>
            <a:r>
              <a:rPr lang="zh-CN" altLang="en-US" sz="1200" b="1" dirty="0"/>
              <a:t>更像是一个包含了一组</a:t>
            </a:r>
            <a:r>
              <a:rPr lang="en-US" altLang="zh-CN" sz="1200" b="1" dirty="0"/>
              <a:t>object</a:t>
            </a:r>
            <a:r>
              <a:rPr lang="zh-CN" altLang="en-US" sz="1200" b="1" dirty="0"/>
              <a:t>的目录。极大的简化了对象到</a:t>
            </a:r>
            <a:r>
              <a:rPr lang="en-US" altLang="zh-CN" sz="1200" b="1" dirty="0"/>
              <a:t>osd</a:t>
            </a:r>
            <a:r>
              <a:rPr lang="zh-CN" altLang="en-US" sz="1200" b="1" dirty="0"/>
              <a:t>的映射关系。</a:t>
            </a:r>
            <a:endParaRPr lang="zh-CN" altLang="en-US" sz="1200" b="1" dirty="0"/>
          </a:p>
          <a:p>
            <a:endParaRPr lang="zh-CN" altLang="en-US" sz="1200" b="1" dirty="0"/>
          </a:p>
        </p:txBody>
      </p:sp>
      <p:pic>
        <p:nvPicPr>
          <p:cNvPr id="6" name="图片 5" descr="20160925230341161"/>
          <p:cNvPicPr>
            <a:picLocks noChangeAspect="1"/>
          </p:cNvPicPr>
          <p:nvPr/>
        </p:nvPicPr>
        <p:blipFill>
          <a:blip r:embed="rId1"/>
          <a:stretch>
            <a:fillRect/>
          </a:stretch>
        </p:blipFill>
        <p:spPr>
          <a:xfrm>
            <a:off x="782320" y="2619375"/>
            <a:ext cx="4389755" cy="1887855"/>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直角三角形 18"/>
          <p:cNvSpPr/>
          <p:nvPr/>
        </p:nvSpPr>
        <p:spPr>
          <a:xfrm>
            <a:off x="8836819" y="142135"/>
            <a:ext cx="80963" cy="55959"/>
          </a:xfrm>
          <a:prstGeom prst="rtTriangle">
            <a:avLst/>
          </a:prstGeom>
          <a:solidFill>
            <a:srgbClr val="0D348B">
              <a:alpha val="85097"/>
            </a:srgbClr>
          </a:solidFill>
          <a:ln w="9525">
            <a:noFill/>
          </a:ln>
          <a:effectLst>
            <a:outerShdw dist="38100" dir="5400000" algn="ctr" rotWithShape="0">
              <a:srgbClr val="000000">
                <a:alpha val="37999"/>
              </a:srgbClr>
            </a:outerShdw>
          </a:effectLst>
        </p:spPr>
        <p:txBody>
          <a:bodyPr anchor="ctr"/>
          <a:lstStyle/>
          <a:p>
            <a:pPr lvl="0" algn="ctr" eaLnBrk="1" hangingPunct="1">
              <a:lnSpc>
                <a:spcPct val="120000"/>
              </a:lnSpc>
            </a:pPr>
            <a:endParaRPr lang="zh-CN" altLang="en-US" sz="1350" b="1" dirty="0">
              <a:solidFill>
                <a:srgbClr val="F9F9F9"/>
              </a:solidFill>
              <a:latin typeface="微软雅黑" panose="020B0503020204020204" pitchFamily="34" charset="-122"/>
              <a:ea typeface="微软雅黑" panose="020B0503020204020204" pitchFamily="34" charset="-122"/>
            </a:endParaRPr>
          </a:p>
        </p:txBody>
      </p:sp>
      <p:sp>
        <p:nvSpPr>
          <p:cNvPr id="20482" name="矩形 19"/>
          <p:cNvSpPr/>
          <p:nvPr/>
        </p:nvSpPr>
        <p:spPr>
          <a:xfrm>
            <a:off x="0" y="194522"/>
            <a:ext cx="846535" cy="328613"/>
          </a:xfrm>
          <a:prstGeom prst="rect">
            <a:avLst/>
          </a:prstGeom>
          <a:solidFill>
            <a:srgbClr val="0070C0"/>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20483" name="矩形 20"/>
          <p:cNvSpPr/>
          <p:nvPr/>
        </p:nvSpPr>
        <p:spPr>
          <a:xfrm>
            <a:off x="933450" y="194522"/>
            <a:ext cx="8210550" cy="328613"/>
          </a:xfrm>
          <a:prstGeom prst="rect">
            <a:avLst/>
          </a:prstGeom>
          <a:solidFill>
            <a:srgbClr val="7F7F7F"/>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20484" name="Rectangle 5"/>
          <p:cNvSpPr/>
          <p:nvPr/>
        </p:nvSpPr>
        <p:spPr>
          <a:xfrm rot="-5400000">
            <a:off x="8345091" y="134991"/>
            <a:ext cx="475059" cy="504825"/>
          </a:xfrm>
          <a:custGeom>
            <a:avLst/>
            <a:gdLst/>
            <a:ahLst/>
            <a:cxnLst>
              <a:cxn ang="0">
                <a:pos x="10" y="0"/>
              </a:cxn>
              <a:cxn ang="0">
                <a:pos x="1519" y="0"/>
              </a:cxn>
              <a:cxn ang="0">
                <a:pos x="1519" y="729788"/>
              </a:cxn>
              <a:cxn ang="0">
                <a:pos x="0" y="729788"/>
              </a:cxn>
              <a:cxn ang="0">
                <a:pos x="0" y="725856"/>
              </a:cxn>
              <a:cxn ang="0">
                <a:pos x="8" y="725856"/>
              </a:cxn>
              <a:cxn ang="0">
                <a:pos x="126" y="360719"/>
              </a:cxn>
              <a:cxn ang="0">
                <a:pos x="10" y="0"/>
              </a:cxn>
            </a:cxnLst>
            <a:rect l="0" t="0" r="0" b="0"/>
            <a:pathLst>
              <a:path w="4732299" h="655200">
                <a:moveTo>
                  <a:pt x="29842" y="0"/>
                </a:moveTo>
                <a:lnTo>
                  <a:pt x="4732299" y="0"/>
                </a:lnTo>
                <a:lnTo>
                  <a:pt x="4732299" y="655200"/>
                </a:lnTo>
                <a:lnTo>
                  <a:pt x="0" y="655200"/>
                </a:lnTo>
                <a:lnTo>
                  <a:pt x="0" y="651669"/>
                </a:lnTo>
                <a:lnTo>
                  <a:pt x="25384" y="651669"/>
                </a:lnTo>
                <a:lnTo>
                  <a:pt x="393662" y="323851"/>
                </a:lnTo>
                <a:lnTo>
                  <a:pt x="29842" y="0"/>
                </a:lnTo>
                <a:close/>
              </a:path>
            </a:pathLst>
          </a:custGeom>
          <a:solidFill>
            <a:srgbClr val="0070C0"/>
          </a:solidFill>
          <a:ln w="9525">
            <a:noFill/>
          </a:ln>
        </p:spPr>
        <p:txBody>
          <a:bodyPr/>
          <a:lstStyle/>
          <a:p>
            <a:endParaRPr lang="zh-CN" altLang="en-US" sz="1350"/>
          </a:p>
        </p:txBody>
      </p:sp>
      <p:sp>
        <p:nvSpPr>
          <p:cNvPr id="20485" name="TextBox 15"/>
          <p:cNvSpPr txBox="1"/>
          <p:nvPr/>
        </p:nvSpPr>
        <p:spPr>
          <a:xfrm>
            <a:off x="8331994" y="226669"/>
            <a:ext cx="504825" cy="387985"/>
          </a:xfrm>
          <a:prstGeom prst="rect">
            <a:avLst/>
          </a:prstGeom>
          <a:noFill/>
          <a:ln w="9525">
            <a:noFill/>
          </a:ln>
        </p:spPr>
        <p:txBody>
          <a:bodyPr anchor="t">
            <a:spAutoFit/>
          </a:bodyPr>
          <a:lstStyle/>
          <a:p>
            <a:pPr lvl="0" algn="ctr" eaLnBrk="1" hangingPunct="1"/>
            <a:fld id="{9A0DB2DC-4C9A-4742-B13C-FB6460FD3503}" type="slidenum">
              <a:rPr lang="en-US" altLang="zh-CN" dirty="0">
                <a:solidFill>
                  <a:srgbClr val="FFFFFF"/>
                </a:solidFill>
                <a:latin typeface="Arial Unicode MS" panose="020B0604020202020204" pitchFamily="34" charset="-122"/>
                <a:ea typeface="Arial Unicode MS" panose="020B0604020202020204" pitchFamily="34" charset="-122"/>
              </a:rPr>
            </a:fld>
            <a:r>
              <a:rPr lang="zh-CN" altLang="en-US" dirty="0">
                <a:solidFill>
                  <a:srgbClr val="FF8500"/>
                </a:solidFill>
                <a:latin typeface="Arial Unicode MS" panose="020B0604020202020204" pitchFamily="34" charset="-122"/>
                <a:ea typeface="Arial Unicode MS" panose="020B0604020202020204" pitchFamily="34" charset="-122"/>
              </a:rPr>
              <a:t> </a:t>
            </a:r>
            <a:endParaRPr lang="zh-CN" altLang="en-US" dirty="0">
              <a:solidFill>
                <a:srgbClr val="FF8500"/>
              </a:solidFill>
              <a:latin typeface="Arial Unicode MS" panose="020B0604020202020204" pitchFamily="34" charset="-122"/>
              <a:ea typeface="Arial Unicode MS" panose="020B0604020202020204" pitchFamily="34" charset="-122"/>
            </a:endParaRPr>
          </a:p>
        </p:txBody>
      </p:sp>
      <p:sp>
        <p:nvSpPr>
          <p:cNvPr id="20486" name="文本框 23"/>
          <p:cNvSpPr txBox="1"/>
          <p:nvPr/>
        </p:nvSpPr>
        <p:spPr>
          <a:xfrm>
            <a:off x="1348344" y="219129"/>
            <a:ext cx="2119313" cy="321945"/>
          </a:xfrm>
          <a:prstGeom prst="rect">
            <a:avLst/>
          </a:prstGeom>
          <a:noFill/>
          <a:ln w="9525">
            <a:noFill/>
          </a:ln>
        </p:spPr>
        <p:txBody>
          <a:bodyPr anchor="t">
            <a:spAutoFit/>
          </a:bodyPr>
          <a:lstStyle/>
          <a:p>
            <a:pPr lvl="0"/>
            <a:r>
              <a:rPr lang="en-US" sz="1500" b="1" dirty="0">
                <a:solidFill>
                  <a:srgbClr val="FFFFFF"/>
                </a:solidFill>
                <a:latin typeface="微软雅黑" panose="020B0503020204020204" pitchFamily="34" charset="-122"/>
                <a:ea typeface="微软雅黑" panose="020B0503020204020204" pitchFamily="34" charset="-122"/>
              </a:rPr>
              <a:t>RADOS</a:t>
            </a:r>
            <a:endParaRPr lang="en-US" sz="1500" b="1" dirty="0">
              <a:solidFill>
                <a:srgbClr val="FFFFFF"/>
              </a:solidFill>
              <a:latin typeface="微软雅黑" panose="020B0503020204020204" pitchFamily="34" charset="-122"/>
              <a:ea typeface="微软雅黑" panose="020B0503020204020204" pitchFamily="34" charset="-122"/>
            </a:endParaRPr>
          </a:p>
        </p:txBody>
      </p:sp>
      <p:sp>
        <p:nvSpPr>
          <p:cNvPr id="20487" name="右箭头 24"/>
          <p:cNvSpPr/>
          <p:nvPr/>
        </p:nvSpPr>
        <p:spPr>
          <a:xfrm>
            <a:off x="1072754" y="238575"/>
            <a:ext cx="227409" cy="257175"/>
          </a:xfrm>
          <a:prstGeom prst="rightArrow">
            <a:avLst>
              <a:gd name="adj1" fmla="val 50000"/>
              <a:gd name="adj2" fmla="val 50000"/>
            </a:avLst>
          </a:prstGeom>
          <a:solidFill>
            <a:schemeClr val="bg1"/>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grpSp>
        <p:nvGrpSpPr>
          <p:cNvPr id="13" name="组合 12"/>
          <p:cNvGrpSpPr/>
          <p:nvPr/>
        </p:nvGrpSpPr>
        <p:grpSpPr>
          <a:xfrm>
            <a:off x="933450" y="187960"/>
            <a:ext cx="414655" cy="358775"/>
            <a:chOff x="7867650" y="287030"/>
            <a:chExt cx="2647950" cy="2282716"/>
          </a:xfrm>
        </p:grpSpPr>
        <p:sp>
          <p:nvSpPr>
            <p:cNvPr id="14" name="六边形 13"/>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p:nvSpPr>
          <p:spPr>
            <a:xfrm>
              <a:off x="7867650" y="287030"/>
              <a:ext cx="2647950" cy="2282716"/>
            </a:xfrm>
            <a:prstGeom prst="hexagon">
              <a:avLst/>
            </a:prstGeom>
            <a:gradFill flip="none" rotWithShape="1">
              <a:gsLst>
                <a:gs pos="0">
                  <a:srgbClr val="007BD3"/>
                </a:gs>
                <a:gs pos="100000">
                  <a:srgbClr val="034373"/>
                </a:gs>
              </a:gsLst>
              <a:lin ang="2700000" scaled="0"/>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图片 2"/>
          <p:cNvPicPr>
            <a:picLocks noChangeAspect="1"/>
          </p:cNvPicPr>
          <p:nvPr/>
        </p:nvPicPr>
        <p:blipFill>
          <a:blip r:embed="rId1"/>
          <a:stretch>
            <a:fillRect/>
          </a:stretch>
        </p:blipFill>
        <p:spPr>
          <a:xfrm>
            <a:off x="5532755" y="830580"/>
            <a:ext cx="3101975" cy="1807210"/>
          </a:xfrm>
          <a:prstGeom prst="rect">
            <a:avLst/>
          </a:prstGeom>
        </p:spPr>
      </p:pic>
      <p:pic>
        <p:nvPicPr>
          <p:cNvPr id="6" name="图片 5" descr="20160925230341161"/>
          <p:cNvPicPr>
            <a:picLocks noChangeAspect="1"/>
          </p:cNvPicPr>
          <p:nvPr/>
        </p:nvPicPr>
        <p:blipFill>
          <a:blip r:embed="rId2"/>
          <a:stretch>
            <a:fillRect/>
          </a:stretch>
        </p:blipFill>
        <p:spPr>
          <a:xfrm>
            <a:off x="605790" y="930910"/>
            <a:ext cx="3968750" cy="1706880"/>
          </a:xfrm>
          <a:prstGeom prst="rect">
            <a:avLst/>
          </a:prstGeom>
        </p:spPr>
      </p:pic>
      <p:sp>
        <p:nvSpPr>
          <p:cNvPr id="8" name="TextBox 40"/>
          <p:cNvSpPr txBox="1"/>
          <p:nvPr/>
        </p:nvSpPr>
        <p:spPr>
          <a:xfrm>
            <a:off x="605790" y="2967990"/>
            <a:ext cx="7895590" cy="133350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altLang="zh-CN" sz="1200" b="1" dirty="0"/>
              <a:t>    </a:t>
            </a:r>
            <a:r>
              <a:rPr sz="1200" b="1" dirty="0"/>
              <a:t>RADOS系统主要由两个部分组成，如图所示。</a:t>
            </a:r>
            <a:endParaRPr sz="1200" b="1" dirty="0"/>
          </a:p>
          <a:p>
            <a:r>
              <a:rPr sz="1200" b="1" dirty="0"/>
              <a:t>1）OSD：由数目可变的大规模OSD（Object Storage Devices）组成的集群，负责存储所有</a:t>
            </a:r>
            <a:endParaRPr sz="1200" b="1" dirty="0"/>
          </a:p>
          <a:p>
            <a:r>
              <a:rPr sz="1200" b="1" dirty="0"/>
              <a:t>的Objects数据。</a:t>
            </a:r>
            <a:endParaRPr sz="1200" b="1" dirty="0"/>
          </a:p>
          <a:p>
            <a:endParaRPr sz="1200" b="1" dirty="0"/>
          </a:p>
          <a:p>
            <a:r>
              <a:rPr sz="1200" b="1" dirty="0"/>
              <a:t>2）Monitor：由少量Monitors组成的强耦合、小规模集群，负责管理Cluster Map。其中，</a:t>
            </a:r>
            <a:endParaRPr sz="1200" b="1" dirty="0"/>
          </a:p>
          <a:p>
            <a:r>
              <a:rPr sz="1200" b="1" dirty="0"/>
              <a:t>Cluster Map是整个RADOS系统的关键数据结构，管理集群中的所有成员、关系和属性等信息以</a:t>
            </a:r>
            <a:endParaRPr sz="1200" b="1" dirty="0"/>
          </a:p>
          <a:p>
            <a:r>
              <a:rPr sz="1200" b="1" dirty="0"/>
              <a:t>及数据的分发。</a:t>
            </a:r>
            <a:endParaRPr sz="1200" b="1" dirty="0"/>
          </a:p>
          <a:p>
            <a:endParaRPr lang="zh-CN" altLang="en-US" sz="1200" b="1"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直角三角形 18"/>
          <p:cNvSpPr/>
          <p:nvPr/>
        </p:nvSpPr>
        <p:spPr>
          <a:xfrm>
            <a:off x="8836819" y="142135"/>
            <a:ext cx="80963" cy="55959"/>
          </a:xfrm>
          <a:prstGeom prst="rtTriangle">
            <a:avLst/>
          </a:prstGeom>
          <a:solidFill>
            <a:srgbClr val="0D348B">
              <a:alpha val="85097"/>
            </a:srgbClr>
          </a:solidFill>
          <a:ln w="9525">
            <a:noFill/>
          </a:ln>
          <a:effectLst>
            <a:outerShdw dist="38100" dir="5400000" algn="ctr" rotWithShape="0">
              <a:srgbClr val="000000">
                <a:alpha val="37999"/>
              </a:srgbClr>
            </a:outerShdw>
          </a:effectLst>
        </p:spPr>
        <p:txBody>
          <a:bodyPr anchor="ctr"/>
          <a:lstStyle/>
          <a:p>
            <a:pPr lvl="0" algn="ctr" eaLnBrk="1" hangingPunct="1">
              <a:lnSpc>
                <a:spcPct val="120000"/>
              </a:lnSpc>
            </a:pPr>
            <a:endParaRPr lang="zh-CN" altLang="en-US" sz="1350" b="1" dirty="0">
              <a:solidFill>
                <a:srgbClr val="F9F9F9"/>
              </a:solidFill>
              <a:latin typeface="微软雅黑" panose="020B0503020204020204" pitchFamily="34" charset="-122"/>
              <a:ea typeface="微软雅黑" panose="020B0503020204020204" pitchFamily="34" charset="-122"/>
            </a:endParaRPr>
          </a:p>
        </p:txBody>
      </p:sp>
      <p:sp>
        <p:nvSpPr>
          <p:cNvPr id="12290" name="矩形 19"/>
          <p:cNvSpPr/>
          <p:nvPr/>
        </p:nvSpPr>
        <p:spPr>
          <a:xfrm>
            <a:off x="0" y="194522"/>
            <a:ext cx="846535" cy="328613"/>
          </a:xfrm>
          <a:prstGeom prst="rect">
            <a:avLst/>
          </a:prstGeom>
          <a:solidFill>
            <a:srgbClr val="0070C0"/>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12291" name="矩形 20"/>
          <p:cNvSpPr/>
          <p:nvPr/>
        </p:nvSpPr>
        <p:spPr>
          <a:xfrm>
            <a:off x="933450" y="194522"/>
            <a:ext cx="8210550" cy="328613"/>
          </a:xfrm>
          <a:prstGeom prst="rect">
            <a:avLst/>
          </a:prstGeom>
          <a:solidFill>
            <a:srgbClr val="7F7F7F"/>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12292" name="Rectangle 5"/>
          <p:cNvSpPr/>
          <p:nvPr/>
        </p:nvSpPr>
        <p:spPr>
          <a:xfrm rot="-5400000">
            <a:off x="8345091" y="134991"/>
            <a:ext cx="475059" cy="504825"/>
          </a:xfrm>
          <a:custGeom>
            <a:avLst/>
            <a:gdLst/>
            <a:ahLst/>
            <a:cxnLst>
              <a:cxn ang="0">
                <a:pos x="10" y="0"/>
              </a:cxn>
              <a:cxn ang="0">
                <a:pos x="1519" y="0"/>
              </a:cxn>
              <a:cxn ang="0">
                <a:pos x="1519" y="729788"/>
              </a:cxn>
              <a:cxn ang="0">
                <a:pos x="0" y="729788"/>
              </a:cxn>
              <a:cxn ang="0">
                <a:pos x="0" y="725856"/>
              </a:cxn>
              <a:cxn ang="0">
                <a:pos x="8" y="725856"/>
              </a:cxn>
              <a:cxn ang="0">
                <a:pos x="126" y="360719"/>
              </a:cxn>
              <a:cxn ang="0">
                <a:pos x="10" y="0"/>
              </a:cxn>
            </a:cxnLst>
            <a:rect l="0" t="0" r="0" b="0"/>
            <a:pathLst>
              <a:path w="4732299" h="655200">
                <a:moveTo>
                  <a:pt x="29842" y="0"/>
                </a:moveTo>
                <a:lnTo>
                  <a:pt x="4732299" y="0"/>
                </a:lnTo>
                <a:lnTo>
                  <a:pt x="4732299" y="655200"/>
                </a:lnTo>
                <a:lnTo>
                  <a:pt x="0" y="655200"/>
                </a:lnTo>
                <a:lnTo>
                  <a:pt x="0" y="651669"/>
                </a:lnTo>
                <a:lnTo>
                  <a:pt x="25384" y="651669"/>
                </a:lnTo>
                <a:lnTo>
                  <a:pt x="393662" y="323851"/>
                </a:lnTo>
                <a:lnTo>
                  <a:pt x="29842" y="0"/>
                </a:lnTo>
                <a:close/>
              </a:path>
            </a:pathLst>
          </a:custGeom>
          <a:solidFill>
            <a:srgbClr val="0070C0"/>
          </a:solidFill>
          <a:ln w="9525">
            <a:noFill/>
          </a:ln>
        </p:spPr>
        <p:txBody>
          <a:bodyPr/>
          <a:lstStyle/>
          <a:p>
            <a:endParaRPr lang="zh-CN" altLang="en-US" sz="1350"/>
          </a:p>
        </p:txBody>
      </p:sp>
      <p:sp>
        <p:nvSpPr>
          <p:cNvPr id="12293" name="TextBox 15"/>
          <p:cNvSpPr txBox="1"/>
          <p:nvPr/>
        </p:nvSpPr>
        <p:spPr>
          <a:xfrm>
            <a:off x="8331994" y="226669"/>
            <a:ext cx="504825" cy="387985"/>
          </a:xfrm>
          <a:prstGeom prst="rect">
            <a:avLst/>
          </a:prstGeom>
          <a:noFill/>
          <a:ln w="9525">
            <a:noFill/>
          </a:ln>
        </p:spPr>
        <p:txBody>
          <a:bodyPr anchor="t">
            <a:spAutoFit/>
          </a:bodyPr>
          <a:lstStyle/>
          <a:p>
            <a:pPr lvl="0" algn="ctr" eaLnBrk="1" hangingPunct="1"/>
            <a:fld id="{9A0DB2DC-4C9A-4742-B13C-FB6460FD3503}" type="slidenum">
              <a:rPr lang="en-US" altLang="zh-CN" dirty="0">
                <a:solidFill>
                  <a:srgbClr val="FFFFFF"/>
                </a:solidFill>
                <a:latin typeface="Arial Unicode MS" panose="020B0604020202020204" pitchFamily="34" charset="-122"/>
                <a:ea typeface="Arial Unicode MS" panose="020B0604020202020204" pitchFamily="34" charset="-122"/>
              </a:rPr>
            </a:fld>
            <a:r>
              <a:rPr lang="zh-CN" altLang="en-US" dirty="0">
                <a:solidFill>
                  <a:srgbClr val="FF8500"/>
                </a:solidFill>
                <a:latin typeface="Arial Unicode MS" panose="020B0604020202020204" pitchFamily="34" charset="-122"/>
                <a:ea typeface="Arial Unicode MS" panose="020B0604020202020204" pitchFamily="34" charset="-122"/>
              </a:rPr>
              <a:t> </a:t>
            </a:r>
            <a:endParaRPr lang="zh-CN" altLang="en-US" dirty="0">
              <a:solidFill>
                <a:srgbClr val="FF8500"/>
              </a:solidFill>
              <a:latin typeface="Arial Unicode MS" panose="020B0604020202020204" pitchFamily="34" charset="-122"/>
              <a:ea typeface="Arial Unicode MS" panose="020B0604020202020204" pitchFamily="34" charset="-122"/>
            </a:endParaRPr>
          </a:p>
        </p:txBody>
      </p:sp>
      <p:sp>
        <p:nvSpPr>
          <p:cNvPr id="12294" name="文本框 23"/>
          <p:cNvSpPr txBox="1"/>
          <p:nvPr/>
        </p:nvSpPr>
        <p:spPr>
          <a:xfrm>
            <a:off x="1320404" y="215954"/>
            <a:ext cx="2119313" cy="321945"/>
          </a:xfrm>
          <a:prstGeom prst="rect">
            <a:avLst/>
          </a:prstGeom>
          <a:noFill/>
          <a:ln w="9525">
            <a:noFill/>
          </a:ln>
        </p:spPr>
        <p:txBody>
          <a:bodyPr anchor="t">
            <a:spAutoFit/>
          </a:bodyPr>
          <a:lstStyle/>
          <a:p>
            <a:pPr lvl="0"/>
            <a:r>
              <a:rPr lang="en-US" altLang="zh-CN" sz="1500" b="1" dirty="0">
                <a:solidFill>
                  <a:srgbClr val="FFFFFF"/>
                </a:solidFill>
                <a:latin typeface="微软雅黑" panose="020B0503020204020204" pitchFamily="34" charset="-122"/>
                <a:ea typeface="微软雅黑" panose="020B0503020204020204" pitchFamily="34" charset="-122"/>
              </a:rPr>
              <a:t>POOL</a:t>
            </a:r>
            <a:endParaRPr lang="en-US" altLang="zh-CN" sz="1500" b="1" dirty="0">
              <a:solidFill>
                <a:srgbClr val="FFFFFF"/>
              </a:solidFill>
              <a:latin typeface="微软雅黑" panose="020B0503020204020204" pitchFamily="34" charset="-122"/>
              <a:ea typeface="微软雅黑" panose="020B0503020204020204" pitchFamily="34" charset="-122"/>
            </a:endParaRPr>
          </a:p>
        </p:txBody>
      </p:sp>
      <p:sp>
        <p:nvSpPr>
          <p:cNvPr id="12295" name="右箭头 24"/>
          <p:cNvSpPr/>
          <p:nvPr/>
        </p:nvSpPr>
        <p:spPr>
          <a:xfrm>
            <a:off x="1072754" y="238575"/>
            <a:ext cx="227409" cy="257175"/>
          </a:xfrm>
          <a:prstGeom prst="rightArrow">
            <a:avLst>
              <a:gd name="adj1" fmla="val 50000"/>
              <a:gd name="adj2" fmla="val 50000"/>
            </a:avLst>
          </a:prstGeom>
          <a:solidFill>
            <a:schemeClr val="bg1"/>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grpSp>
        <p:nvGrpSpPr>
          <p:cNvPr id="13" name="组合 12"/>
          <p:cNvGrpSpPr/>
          <p:nvPr/>
        </p:nvGrpSpPr>
        <p:grpSpPr>
          <a:xfrm>
            <a:off x="933450" y="187960"/>
            <a:ext cx="414655" cy="358775"/>
            <a:chOff x="7867650" y="287030"/>
            <a:chExt cx="2647950" cy="2282716"/>
          </a:xfrm>
        </p:grpSpPr>
        <p:sp>
          <p:nvSpPr>
            <p:cNvPr id="14" name="六边形 13"/>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p:nvSpPr>
          <p:spPr>
            <a:xfrm>
              <a:off x="7867650" y="287030"/>
              <a:ext cx="2647950" cy="2282716"/>
            </a:xfrm>
            <a:prstGeom prst="hexagon">
              <a:avLst/>
            </a:prstGeom>
            <a:gradFill flip="none" rotWithShape="1">
              <a:gsLst>
                <a:gs pos="0">
                  <a:srgbClr val="007BD3"/>
                </a:gs>
                <a:gs pos="100000">
                  <a:srgbClr val="034373"/>
                </a:gs>
              </a:gsLst>
              <a:lin ang="2700000" scaled="0"/>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40"/>
          <p:cNvSpPr txBox="1"/>
          <p:nvPr/>
        </p:nvSpPr>
        <p:spPr>
          <a:xfrm>
            <a:off x="605790" y="3482340"/>
            <a:ext cx="7895590" cy="133350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sz="1200" b="1" dirty="0"/>
              <a:t>POOL</a:t>
            </a:r>
            <a:r>
              <a:rPr lang="zh-CN" altLang="en-US" sz="1200" b="1" dirty="0"/>
              <a:t>：</a:t>
            </a:r>
            <a:endParaRPr lang="zh-CN" altLang="en-US" sz="1200" b="1" dirty="0"/>
          </a:p>
          <a:p>
            <a:r>
              <a:rPr sz="1200" b="1" dirty="0"/>
              <a:t>       </a:t>
            </a:r>
            <a:endParaRPr sz="1200" b="1" dirty="0"/>
          </a:p>
          <a:p>
            <a:r>
              <a:rPr sz="1200" b="1" dirty="0"/>
              <a:t>       一个ceph集群可以有多个pool，每个pool是逻辑上的隔离单位，不同的pool可以有完全不一样的数据处理方式，比如Replica Size（副本数）、Placement Groups、CRUSH Rules、快照、所属者等。</a:t>
            </a:r>
            <a:endParaRPr sz="1200" b="1" dirty="0"/>
          </a:p>
          <a:p>
            <a:endParaRPr sz="1200" b="1" dirty="0"/>
          </a:p>
          <a:p>
            <a:r>
              <a:rPr lang="zh-CN" sz="1200" b="1" dirty="0"/>
              <a:t>最终的</a:t>
            </a:r>
            <a:r>
              <a:rPr lang="en-US" altLang="zh-CN" sz="1200" b="1" dirty="0"/>
              <a:t>PGID</a:t>
            </a:r>
            <a:r>
              <a:rPr lang="zh-CN" altLang="en-US" sz="1200" b="1" dirty="0"/>
              <a:t>就是</a:t>
            </a:r>
            <a:r>
              <a:rPr sz="1200" b="1" dirty="0"/>
              <a:t>pool_id+.+PG_id</a:t>
            </a:r>
            <a:endParaRPr sz="1200" b="1" dirty="0"/>
          </a:p>
          <a:p>
            <a:r>
              <a:rPr lang="zh-CN" sz="1200" b="1" dirty="0"/>
              <a:t>如：1.12f, 2.aa1,10.aa1</a:t>
            </a:r>
            <a:endParaRPr lang="zh-CN" sz="1200" b="1" dirty="0"/>
          </a:p>
          <a:p>
            <a:endParaRPr lang="zh-CN" altLang="en-US" sz="1200" b="1" dirty="0"/>
          </a:p>
        </p:txBody>
      </p:sp>
      <p:pic>
        <p:nvPicPr>
          <p:cNvPr id="3" name="图片 2"/>
          <p:cNvPicPr>
            <a:picLocks noChangeAspect="1"/>
          </p:cNvPicPr>
          <p:nvPr/>
        </p:nvPicPr>
        <p:blipFill>
          <a:blip r:embed="rId1"/>
          <a:stretch>
            <a:fillRect/>
          </a:stretch>
        </p:blipFill>
        <p:spPr>
          <a:xfrm>
            <a:off x="605790" y="809625"/>
            <a:ext cx="7219315" cy="2486025"/>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直角三角形 18"/>
          <p:cNvSpPr/>
          <p:nvPr/>
        </p:nvSpPr>
        <p:spPr>
          <a:xfrm>
            <a:off x="8836819" y="142135"/>
            <a:ext cx="80963" cy="55959"/>
          </a:xfrm>
          <a:prstGeom prst="rtTriangle">
            <a:avLst/>
          </a:prstGeom>
          <a:solidFill>
            <a:srgbClr val="0D348B">
              <a:alpha val="85097"/>
            </a:srgbClr>
          </a:solidFill>
          <a:ln w="9525">
            <a:noFill/>
          </a:ln>
          <a:effectLst>
            <a:outerShdw dist="38100" dir="5400000" algn="ctr" rotWithShape="0">
              <a:srgbClr val="000000">
                <a:alpha val="37999"/>
              </a:srgbClr>
            </a:outerShdw>
          </a:effectLst>
        </p:spPr>
        <p:txBody>
          <a:bodyPr anchor="ctr"/>
          <a:lstStyle/>
          <a:p>
            <a:pPr lvl="0" algn="ctr" eaLnBrk="1" hangingPunct="1">
              <a:lnSpc>
                <a:spcPct val="120000"/>
              </a:lnSpc>
            </a:pPr>
            <a:endParaRPr lang="zh-CN" altLang="en-US" sz="1350" b="1" dirty="0">
              <a:solidFill>
                <a:srgbClr val="F9F9F9"/>
              </a:solidFill>
              <a:latin typeface="微软雅黑" panose="020B0503020204020204" pitchFamily="34" charset="-122"/>
              <a:ea typeface="微软雅黑" panose="020B0503020204020204" pitchFamily="34" charset="-122"/>
            </a:endParaRPr>
          </a:p>
        </p:txBody>
      </p:sp>
      <p:sp>
        <p:nvSpPr>
          <p:cNvPr id="11266" name="矩形 19"/>
          <p:cNvSpPr/>
          <p:nvPr/>
        </p:nvSpPr>
        <p:spPr>
          <a:xfrm>
            <a:off x="0" y="194522"/>
            <a:ext cx="846535" cy="328613"/>
          </a:xfrm>
          <a:prstGeom prst="rect">
            <a:avLst/>
          </a:prstGeom>
          <a:solidFill>
            <a:srgbClr val="0070C0"/>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11267" name="矩形 20"/>
          <p:cNvSpPr/>
          <p:nvPr/>
        </p:nvSpPr>
        <p:spPr>
          <a:xfrm>
            <a:off x="933450" y="194522"/>
            <a:ext cx="8210550" cy="328613"/>
          </a:xfrm>
          <a:prstGeom prst="rect">
            <a:avLst/>
          </a:prstGeom>
          <a:solidFill>
            <a:srgbClr val="7F7F7F"/>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11268" name="Rectangle 5"/>
          <p:cNvSpPr/>
          <p:nvPr/>
        </p:nvSpPr>
        <p:spPr>
          <a:xfrm rot="-5400000">
            <a:off x="8345091" y="134991"/>
            <a:ext cx="475059" cy="504825"/>
          </a:xfrm>
          <a:custGeom>
            <a:avLst/>
            <a:gdLst/>
            <a:ahLst/>
            <a:cxnLst>
              <a:cxn ang="0">
                <a:pos x="10" y="0"/>
              </a:cxn>
              <a:cxn ang="0">
                <a:pos x="1519" y="0"/>
              </a:cxn>
              <a:cxn ang="0">
                <a:pos x="1519" y="729788"/>
              </a:cxn>
              <a:cxn ang="0">
                <a:pos x="0" y="729788"/>
              </a:cxn>
              <a:cxn ang="0">
                <a:pos x="0" y="725856"/>
              </a:cxn>
              <a:cxn ang="0">
                <a:pos x="8" y="725856"/>
              </a:cxn>
              <a:cxn ang="0">
                <a:pos x="126" y="360719"/>
              </a:cxn>
              <a:cxn ang="0">
                <a:pos x="10" y="0"/>
              </a:cxn>
            </a:cxnLst>
            <a:rect l="0" t="0" r="0" b="0"/>
            <a:pathLst>
              <a:path w="4732299" h="655200">
                <a:moveTo>
                  <a:pt x="29842" y="0"/>
                </a:moveTo>
                <a:lnTo>
                  <a:pt x="4732299" y="0"/>
                </a:lnTo>
                <a:lnTo>
                  <a:pt x="4732299" y="655200"/>
                </a:lnTo>
                <a:lnTo>
                  <a:pt x="0" y="655200"/>
                </a:lnTo>
                <a:lnTo>
                  <a:pt x="0" y="651669"/>
                </a:lnTo>
                <a:lnTo>
                  <a:pt x="25384" y="651669"/>
                </a:lnTo>
                <a:lnTo>
                  <a:pt x="393662" y="323851"/>
                </a:lnTo>
                <a:lnTo>
                  <a:pt x="29842" y="0"/>
                </a:lnTo>
                <a:close/>
              </a:path>
            </a:pathLst>
          </a:custGeom>
          <a:solidFill>
            <a:srgbClr val="0070C0"/>
          </a:solidFill>
          <a:ln w="9525">
            <a:noFill/>
          </a:ln>
        </p:spPr>
        <p:txBody>
          <a:bodyPr/>
          <a:lstStyle/>
          <a:p>
            <a:endParaRPr lang="zh-CN" altLang="en-US" sz="1350"/>
          </a:p>
        </p:txBody>
      </p:sp>
      <p:sp>
        <p:nvSpPr>
          <p:cNvPr id="11269" name="TextBox 15"/>
          <p:cNvSpPr txBox="1"/>
          <p:nvPr/>
        </p:nvSpPr>
        <p:spPr>
          <a:xfrm>
            <a:off x="8331994" y="226669"/>
            <a:ext cx="504825" cy="387985"/>
          </a:xfrm>
          <a:prstGeom prst="rect">
            <a:avLst/>
          </a:prstGeom>
          <a:noFill/>
          <a:ln w="9525">
            <a:noFill/>
          </a:ln>
        </p:spPr>
        <p:txBody>
          <a:bodyPr anchor="t">
            <a:spAutoFit/>
          </a:bodyPr>
          <a:lstStyle/>
          <a:p>
            <a:pPr lvl="0" algn="ctr" eaLnBrk="1" hangingPunct="1"/>
            <a:fld id="{9A0DB2DC-4C9A-4742-B13C-FB6460FD3503}" type="slidenum">
              <a:rPr lang="en-US" altLang="zh-CN" dirty="0">
                <a:solidFill>
                  <a:srgbClr val="FFFFFF"/>
                </a:solidFill>
                <a:latin typeface="Arial Unicode MS" panose="020B0604020202020204" pitchFamily="34" charset="-122"/>
                <a:ea typeface="Arial Unicode MS" panose="020B0604020202020204" pitchFamily="34" charset="-122"/>
              </a:rPr>
            </a:fld>
            <a:r>
              <a:rPr lang="zh-CN" altLang="en-US" dirty="0">
                <a:solidFill>
                  <a:srgbClr val="FF8500"/>
                </a:solidFill>
                <a:latin typeface="Arial Unicode MS" panose="020B0604020202020204" pitchFamily="34" charset="-122"/>
                <a:ea typeface="Arial Unicode MS" panose="020B0604020202020204" pitchFamily="34" charset="-122"/>
              </a:rPr>
              <a:t> </a:t>
            </a:r>
            <a:endParaRPr lang="zh-CN" altLang="en-US" dirty="0">
              <a:solidFill>
                <a:srgbClr val="FF8500"/>
              </a:solidFill>
              <a:latin typeface="Arial Unicode MS" panose="020B0604020202020204" pitchFamily="34" charset="-122"/>
              <a:ea typeface="Arial Unicode MS" panose="020B0604020202020204" pitchFamily="34" charset="-122"/>
            </a:endParaRPr>
          </a:p>
        </p:txBody>
      </p:sp>
      <p:sp>
        <p:nvSpPr>
          <p:cNvPr id="11270" name="文本框 23"/>
          <p:cNvSpPr txBox="1"/>
          <p:nvPr/>
        </p:nvSpPr>
        <p:spPr>
          <a:xfrm>
            <a:off x="1320165" y="215900"/>
            <a:ext cx="2680970" cy="321945"/>
          </a:xfrm>
          <a:prstGeom prst="rect">
            <a:avLst/>
          </a:prstGeom>
          <a:noFill/>
          <a:ln w="9525">
            <a:noFill/>
          </a:ln>
        </p:spPr>
        <p:txBody>
          <a:bodyPr wrap="square" anchor="t">
            <a:spAutoFit/>
          </a:bodyPr>
          <a:lstStyle/>
          <a:p>
            <a:pPr lvl="0"/>
            <a:r>
              <a:rPr lang="en-US" altLang="zh-CN" sz="1500" b="1" dirty="0">
                <a:solidFill>
                  <a:srgbClr val="FFFFFF"/>
                </a:solidFill>
                <a:latin typeface="微软雅黑" panose="020B0503020204020204" pitchFamily="34" charset="-122"/>
                <a:ea typeface="微软雅黑" panose="020B0503020204020204" pitchFamily="34" charset="-122"/>
              </a:rPr>
              <a:t>file</a:t>
            </a:r>
            <a:r>
              <a:rPr lang="zh-CN" altLang="en-US" sz="1500" b="1" dirty="0">
                <a:solidFill>
                  <a:srgbClr val="FFFFFF"/>
                </a:solidFill>
                <a:latin typeface="微软雅黑" panose="020B0503020204020204" pitchFamily="34" charset="-122"/>
                <a:ea typeface="微软雅黑" panose="020B0503020204020204" pitchFamily="34" charset="-122"/>
              </a:rPr>
              <a:t>到</a:t>
            </a:r>
            <a:r>
              <a:rPr lang="en-US" altLang="zh-CN" sz="1500" b="1" dirty="0">
                <a:solidFill>
                  <a:srgbClr val="FFFFFF"/>
                </a:solidFill>
                <a:latin typeface="微软雅黑" panose="020B0503020204020204" pitchFamily="34" charset="-122"/>
                <a:ea typeface="微软雅黑" panose="020B0503020204020204" pitchFamily="34" charset="-122"/>
              </a:rPr>
              <a:t>PG</a:t>
            </a:r>
            <a:r>
              <a:rPr lang="en-US" altLang="zh-CN" sz="1500" b="1" dirty="0">
                <a:solidFill>
                  <a:srgbClr val="FFFFFF"/>
                </a:solidFill>
                <a:latin typeface="微软雅黑" panose="020B0503020204020204" pitchFamily="34" charset="-122"/>
                <a:ea typeface="微软雅黑" panose="020B0503020204020204" pitchFamily="34" charset="-122"/>
              </a:rPr>
              <a:t>ID</a:t>
            </a:r>
            <a:r>
              <a:rPr lang="zh-CN" altLang="en-US" sz="1500" b="1" dirty="0">
                <a:solidFill>
                  <a:srgbClr val="FFFFFF"/>
                </a:solidFill>
                <a:latin typeface="微软雅黑" panose="020B0503020204020204" pitchFamily="34" charset="-122"/>
                <a:ea typeface="微软雅黑" panose="020B0503020204020204" pitchFamily="34" charset="-122"/>
              </a:rPr>
              <a:t>总结</a:t>
            </a:r>
            <a:endParaRPr lang="zh-CN" altLang="en-US" sz="1500" b="1" dirty="0">
              <a:solidFill>
                <a:srgbClr val="FFFFFF"/>
              </a:solidFill>
              <a:latin typeface="微软雅黑" panose="020B0503020204020204" pitchFamily="34" charset="-122"/>
              <a:ea typeface="微软雅黑" panose="020B0503020204020204" pitchFamily="34" charset="-122"/>
            </a:endParaRPr>
          </a:p>
        </p:txBody>
      </p:sp>
      <p:sp>
        <p:nvSpPr>
          <p:cNvPr id="11271" name="右箭头 24"/>
          <p:cNvSpPr/>
          <p:nvPr/>
        </p:nvSpPr>
        <p:spPr>
          <a:xfrm>
            <a:off x="1072754" y="238575"/>
            <a:ext cx="227409" cy="257175"/>
          </a:xfrm>
          <a:prstGeom prst="rightArrow">
            <a:avLst>
              <a:gd name="adj1" fmla="val 50000"/>
              <a:gd name="adj2" fmla="val 50000"/>
            </a:avLst>
          </a:prstGeom>
          <a:solidFill>
            <a:schemeClr val="bg1"/>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grpSp>
        <p:nvGrpSpPr>
          <p:cNvPr id="13" name="组合 12"/>
          <p:cNvGrpSpPr/>
          <p:nvPr/>
        </p:nvGrpSpPr>
        <p:grpSpPr>
          <a:xfrm>
            <a:off x="933450" y="187960"/>
            <a:ext cx="414655" cy="358775"/>
            <a:chOff x="7867650" y="287030"/>
            <a:chExt cx="2647950" cy="2282716"/>
          </a:xfrm>
        </p:grpSpPr>
        <p:sp>
          <p:nvSpPr>
            <p:cNvPr id="14" name="六边形 13"/>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p:nvSpPr>
          <p:spPr>
            <a:xfrm>
              <a:off x="7867650" y="287030"/>
              <a:ext cx="2647950" cy="2282716"/>
            </a:xfrm>
            <a:prstGeom prst="hexagon">
              <a:avLst/>
            </a:prstGeom>
            <a:gradFill flip="none" rotWithShape="1">
              <a:gsLst>
                <a:gs pos="0">
                  <a:srgbClr val="007BD3"/>
                </a:gs>
                <a:gs pos="100000">
                  <a:srgbClr val="034373"/>
                </a:gs>
              </a:gsLst>
              <a:lin ang="2700000" scaled="0"/>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TextBox 40"/>
          <p:cNvSpPr txBox="1"/>
          <p:nvPr/>
        </p:nvSpPr>
        <p:spPr>
          <a:xfrm>
            <a:off x="474345" y="802005"/>
            <a:ext cx="8360410" cy="333375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altLang="zh-CN" sz="1200" b="1" dirty="0"/>
              <a:t>OK</a:t>
            </a:r>
            <a:r>
              <a:rPr lang="zh-CN" altLang="en-US" sz="1200" b="1" dirty="0"/>
              <a:t>，我们举例说明</a:t>
            </a:r>
            <a:r>
              <a:rPr lang="zh-CN" altLang="en-US" sz="1200" b="1" dirty="0"/>
              <a:t>一个文件是如何映射到</a:t>
            </a:r>
            <a:r>
              <a:rPr lang="en-US" altLang="zh-CN" sz="1200" b="1" dirty="0"/>
              <a:t>PG</a:t>
            </a:r>
            <a:r>
              <a:rPr lang="zh-CN" altLang="en-US" sz="1200" b="1" dirty="0"/>
              <a:t>的。</a:t>
            </a:r>
            <a:endParaRPr lang="zh-CN" altLang="en-US" sz="1200" b="1" dirty="0"/>
          </a:p>
          <a:p>
            <a:endParaRPr lang="zh-CN" altLang="en-US" sz="1200" b="1" dirty="0"/>
          </a:p>
          <a:p>
            <a:r>
              <a:rPr lang="zh-CN" altLang="en-US" sz="1200" b="1" dirty="0"/>
              <a:t>我们有什么：</a:t>
            </a:r>
            <a:endParaRPr lang="zh-CN" altLang="en-US" sz="1200" b="1" dirty="0"/>
          </a:p>
          <a:p>
            <a:r>
              <a:rPr lang="zh-CN" altLang="en-US" sz="1200" b="1" dirty="0"/>
              <a:t>    </a:t>
            </a:r>
            <a:r>
              <a:rPr lang="en-US" altLang="zh-CN" sz="1200" b="1" dirty="0"/>
              <a:t>1 </a:t>
            </a:r>
            <a:r>
              <a:rPr lang="zh-CN" altLang="en-US" sz="1200" b="1" dirty="0"/>
              <a:t>一个</a:t>
            </a:r>
            <a:r>
              <a:rPr lang="en-US" altLang="zh-CN" sz="1200" b="1" dirty="0"/>
              <a:t>10M</a:t>
            </a:r>
            <a:r>
              <a:rPr lang="zh-CN" altLang="en-US" sz="1200" b="1" dirty="0"/>
              <a:t>的文件</a:t>
            </a:r>
            <a:r>
              <a:rPr lang="en-US" altLang="zh-CN" sz="1200" b="1" dirty="0"/>
              <a:t>file</a:t>
            </a:r>
            <a:endParaRPr lang="zh-CN" altLang="en-US" sz="1200" b="1" dirty="0"/>
          </a:p>
          <a:p>
            <a:r>
              <a:rPr lang="zh-CN" altLang="en-US" sz="1200" b="1" dirty="0"/>
              <a:t>    </a:t>
            </a:r>
            <a:r>
              <a:rPr lang="en-US" altLang="zh-CN" sz="1200" b="1" dirty="0"/>
              <a:t>2 </a:t>
            </a:r>
            <a:r>
              <a:rPr lang="zh-CN" altLang="en-US" sz="1200" b="1" dirty="0"/>
              <a:t>一个</a:t>
            </a:r>
            <a:r>
              <a:rPr lang="en-US" altLang="zh-CN" sz="1200" b="1" dirty="0"/>
              <a:t>pool</a:t>
            </a:r>
            <a:r>
              <a:rPr lang="zh-CN" altLang="en-US" sz="1200" b="1" dirty="0"/>
              <a:t>，名字叫</a:t>
            </a:r>
            <a:r>
              <a:rPr lang="en-US" altLang="zh-CN" sz="1200" b="1" dirty="0"/>
              <a:t>filePool </a:t>
            </a:r>
            <a:r>
              <a:rPr lang="zh-CN" altLang="en-US" sz="1200" b="1" dirty="0"/>
              <a:t>，</a:t>
            </a:r>
            <a:r>
              <a:rPr lang="en-US" altLang="zh-CN" sz="1200" b="1" dirty="0"/>
              <a:t>ID </a:t>
            </a:r>
            <a:r>
              <a:rPr lang="zh-CN" altLang="en-US" sz="1200" b="1" dirty="0"/>
              <a:t>为</a:t>
            </a:r>
            <a:r>
              <a:rPr lang="en-US" altLang="zh-CN" sz="1200" b="1" dirty="0"/>
              <a:t>1</a:t>
            </a:r>
            <a:endParaRPr lang="en-US" altLang="zh-CN" sz="1200" b="1" dirty="0"/>
          </a:p>
          <a:p>
            <a:r>
              <a:rPr lang="en-US" altLang="zh-CN" sz="1200" b="1" dirty="0"/>
              <a:t>    3 filePool</a:t>
            </a:r>
            <a:r>
              <a:rPr lang="zh-CN" altLang="en-US" sz="1200" b="1" dirty="0"/>
              <a:t>的</a:t>
            </a:r>
            <a:r>
              <a:rPr lang="en-US" altLang="zh-CN" sz="1200" b="1" dirty="0"/>
              <a:t>pg</a:t>
            </a:r>
            <a:r>
              <a:rPr lang="zh-CN" altLang="en-US" sz="1200" b="1" dirty="0"/>
              <a:t>数量为</a:t>
            </a:r>
            <a:r>
              <a:rPr lang="en-US" altLang="zh-CN" sz="1200" b="1" dirty="0"/>
              <a:t>64</a:t>
            </a:r>
            <a:r>
              <a:rPr lang="zh-CN" altLang="en-US" sz="1200" b="1" dirty="0"/>
              <a:t>（</a:t>
            </a:r>
            <a:r>
              <a:rPr lang="en-US" altLang="zh-CN" sz="1200" b="1" dirty="0"/>
              <a:t>pg</a:t>
            </a:r>
            <a:r>
              <a:rPr lang="zh-CN" altLang="en-US" sz="1200" b="1" dirty="0"/>
              <a:t>的数量计算稍后会讲到</a:t>
            </a:r>
            <a:r>
              <a:rPr lang="zh-CN" altLang="en-US" sz="1200" b="1" dirty="0"/>
              <a:t>）</a:t>
            </a:r>
            <a:endParaRPr lang="zh-CN" altLang="en-US" sz="1200" b="1" dirty="0"/>
          </a:p>
          <a:p>
            <a:endParaRPr lang="en-US" altLang="zh-CN" sz="1200" b="1" dirty="0"/>
          </a:p>
          <a:p>
            <a:r>
              <a:rPr lang="zh-CN" altLang="en-US" sz="1200" b="1" dirty="0"/>
              <a:t>这个文件从</a:t>
            </a:r>
            <a:r>
              <a:rPr lang="en-US" altLang="zh-CN" sz="1200" b="1" dirty="0"/>
              <a:t>client</a:t>
            </a:r>
            <a:r>
              <a:rPr lang="zh-CN" altLang="en-US" sz="1200" b="1" dirty="0"/>
              <a:t>上传开始</a:t>
            </a:r>
            <a:endParaRPr lang="zh-CN" altLang="en-US" sz="1200" b="1" dirty="0"/>
          </a:p>
          <a:p>
            <a:r>
              <a:rPr lang="en-US" altLang="zh-CN" sz="1200" b="1" dirty="0"/>
              <a:t>    1 10M</a:t>
            </a:r>
            <a:r>
              <a:rPr lang="zh-CN" altLang="en-US" sz="1200" b="1" dirty="0"/>
              <a:t>的文件</a:t>
            </a:r>
            <a:r>
              <a:rPr lang="en-US" altLang="zh-CN" sz="1200" b="1" dirty="0"/>
              <a:t>file</a:t>
            </a:r>
            <a:r>
              <a:rPr lang="zh-CN" altLang="en-US" sz="1200" b="1" dirty="0"/>
              <a:t>被切割为</a:t>
            </a:r>
            <a:r>
              <a:rPr lang="en-US" altLang="zh-CN" sz="1200" b="1" dirty="0"/>
              <a:t>3</a:t>
            </a:r>
            <a:r>
              <a:rPr lang="zh-CN" altLang="en-US" sz="1200" b="1" dirty="0"/>
              <a:t>份</a:t>
            </a:r>
            <a:r>
              <a:rPr lang="en-US" altLang="zh-CN" sz="1200" b="1" dirty="0"/>
              <a:t>4M</a:t>
            </a:r>
            <a:r>
              <a:rPr lang="zh-CN" altLang="en-US" sz="1200" b="1" dirty="0"/>
              <a:t>大小的</a:t>
            </a:r>
            <a:r>
              <a:rPr lang="en-US" altLang="zh-CN" sz="1200" b="1" dirty="0"/>
              <a:t>object</a:t>
            </a:r>
            <a:r>
              <a:rPr lang="zh-CN" altLang="en-US" sz="1200" b="1" dirty="0"/>
              <a:t>（不足</a:t>
            </a:r>
            <a:r>
              <a:rPr lang="en-US" altLang="zh-CN" sz="1200" b="1" dirty="0"/>
              <a:t>4M</a:t>
            </a:r>
            <a:r>
              <a:rPr lang="zh-CN" altLang="en-US" sz="1200" b="1" dirty="0"/>
              <a:t>的补</a:t>
            </a:r>
            <a:r>
              <a:rPr lang="en-US" altLang="zh-CN" sz="1200" b="1" dirty="0"/>
              <a:t>0</a:t>
            </a:r>
            <a:r>
              <a:rPr lang="zh-CN" altLang="en-US" sz="1200" b="1" dirty="0"/>
              <a:t>）</a:t>
            </a:r>
            <a:endParaRPr lang="en-US" altLang="zh-CN" sz="1200" b="1" dirty="0"/>
          </a:p>
          <a:p>
            <a:r>
              <a:rPr lang="en-US" altLang="zh-CN" sz="1200" b="1" dirty="0"/>
              <a:t>       </a:t>
            </a:r>
            <a:r>
              <a:rPr lang="zh-CN" altLang="en-US" sz="1200" b="1" dirty="0"/>
              <a:t>分别为 </a:t>
            </a:r>
            <a:r>
              <a:rPr lang="en-US" altLang="zh-CN" sz="1200" b="1" dirty="0"/>
              <a:t>file1 file2 file3</a:t>
            </a:r>
            <a:endParaRPr lang="en-US" altLang="zh-CN" sz="1200" b="1" dirty="0"/>
          </a:p>
          <a:p>
            <a:r>
              <a:rPr lang="en-US" altLang="zh-CN" sz="1200" b="1" dirty="0"/>
              <a:t>    2 </a:t>
            </a:r>
            <a:r>
              <a:rPr lang="zh-CN" altLang="en-US" sz="1200" b="1" dirty="0"/>
              <a:t>对</a:t>
            </a:r>
            <a:r>
              <a:rPr lang="en-US" altLang="zh-CN" sz="1200" b="1" dirty="0"/>
              <a:t>objID</a:t>
            </a:r>
            <a:r>
              <a:rPr lang="zh-CN" altLang="en-US" sz="1200" b="1" dirty="0"/>
              <a:t>做一致性</a:t>
            </a:r>
            <a:r>
              <a:rPr lang="en-US" altLang="zh-CN" sz="1200" b="1" dirty="0"/>
              <a:t>hash</a:t>
            </a:r>
            <a:r>
              <a:rPr lang="zh-CN" altLang="en-US" sz="1200" b="1" dirty="0"/>
              <a:t>运算</a:t>
            </a:r>
            <a:endParaRPr lang="zh-CN" altLang="en-US" sz="1200" b="1" dirty="0"/>
          </a:p>
          <a:p>
            <a:r>
              <a:rPr lang="zh-CN" altLang="en-US" sz="1200" b="1" dirty="0"/>
              <a:t>       </a:t>
            </a:r>
            <a:r>
              <a:rPr lang="en-US" altLang="zh-CN" sz="1200" b="1" dirty="0"/>
              <a:t>hash(file1) = 0x3E0A4162   </a:t>
            </a:r>
            <a:r>
              <a:rPr lang="en-US" altLang="zh-CN" sz="1200" b="1" dirty="0">
                <a:sym typeface="+mn-ea"/>
              </a:rPr>
              <a:t>hash(file2) = 0x7FE391A0  hash(file3) = 0xDF7A445FC</a:t>
            </a:r>
            <a:endParaRPr lang="en-US" altLang="zh-CN" sz="1200" b="1" dirty="0">
              <a:sym typeface="+mn-ea"/>
            </a:endParaRPr>
          </a:p>
          <a:p>
            <a:r>
              <a:rPr lang="en-US" altLang="zh-CN" sz="1200" b="1" dirty="0">
                <a:sym typeface="+mn-ea"/>
              </a:rPr>
              <a:t>    3 </a:t>
            </a:r>
            <a:r>
              <a:rPr lang="zh-CN" altLang="en-US" sz="1200" b="1" dirty="0">
                <a:sym typeface="+mn-ea"/>
              </a:rPr>
              <a:t>对</a:t>
            </a:r>
            <a:r>
              <a:rPr lang="en-US" altLang="zh-CN" sz="1200" b="1" dirty="0">
                <a:sym typeface="+mn-ea"/>
              </a:rPr>
              <a:t>pg</a:t>
            </a:r>
            <a:r>
              <a:rPr lang="zh-CN" altLang="en-US" sz="1200" b="1" dirty="0">
                <a:sym typeface="+mn-ea"/>
              </a:rPr>
              <a:t>数量取模</a:t>
            </a:r>
            <a:endParaRPr lang="zh-CN" altLang="en-US" sz="1200" b="1" dirty="0">
              <a:sym typeface="+mn-ea"/>
            </a:endParaRPr>
          </a:p>
          <a:p>
            <a:r>
              <a:rPr lang="zh-CN" altLang="en-US" sz="1200" b="1" dirty="0">
                <a:sym typeface="+mn-ea"/>
              </a:rPr>
              <a:t>       </a:t>
            </a:r>
            <a:r>
              <a:rPr lang="en-US" altLang="zh-CN" sz="1200" b="1" dirty="0">
                <a:sym typeface="+mn-ea"/>
              </a:rPr>
              <a:t>0x3E0A4162 Mod 0x40 = 0x22  </a:t>
            </a:r>
            <a:endParaRPr lang="en-US" altLang="zh-CN" sz="1200" b="1" dirty="0">
              <a:sym typeface="+mn-ea"/>
            </a:endParaRPr>
          </a:p>
          <a:p>
            <a:r>
              <a:rPr lang="en-US" altLang="zh-CN" sz="1200" b="1" dirty="0">
                <a:sym typeface="+mn-ea"/>
              </a:rPr>
              <a:t>       </a:t>
            </a:r>
            <a:r>
              <a:rPr lang="en-US" altLang="zh-CN" sz="1200" b="1" dirty="0">
                <a:sym typeface="+mn-ea"/>
              </a:rPr>
              <a:t>0x7FE391A0 Mod 0x40 = 0x20  </a:t>
            </a:r>
            <a:endParaRPr lang="en-US" altLang="zh-CN" sz="1200" b="1" dirty="0">
              <a:sym typeface="+mn-ea"/>
            </a:endParaRPr>
          </a:p>
          <a:p>
            <a:r>
              <a:rPr lang="en-US" altLang="zh-CN" sz="1200" b="1" dirty="0">
                <a:sym typeface="+mn-ea"/>
              </a:rPr>
              <a:t>       0xDF7A445FC </a:t>
            </a:r>
            <a:r>
              <a:rPr lang="en-US" altLang="zh-CN" sz="1200" b="1" dirty="0">
                <a:sym typeface="+mn-ea"/>
              </a:rPr>
              <a:t>Mod 0x40 = 0x3C</a:t>
            </a:r>
            <a:endParaRPr lang="en-US" altLang="zh-CN" sz="1200" b="1" dirty="0">
              <a:sym typeface="+mn-ea"/>
            </a:endParaRPr>
          </a:p>
          <a:p>
            <a:r>
              <a:rPr lang="en-US" altLang="zh-CN" sz="1200" b="1" dirty="0">
                <a:sym typeface="+mn-ea"/>
              </a:rPr>
              <a:t>    4 </a:t>
            </a:r>
            <a:r>
              <a:rPr lang="zh-CN" altLang="en-US" sz="1200" b="1" dirty="0">
                <a:sym typeface="+mn-ea"/>
              </a:rPr>
              <a:t>将</a:t>
            </a:r>
            <a:r>
              <a:rPr lang="en-US" altLang="zh-CN" sz="1200" b="1" dirty="0">
                <a:sym typeface="+mn-ea"/>
              </a:rPr>
              <a:t>poolID 1</a:t>
            </a:r>
            <a:r>
              <a:rPr lang="zh-CN" altLang="en-US" sz="1200" b="1" dirty="0">
                <a:sym typeface="+mn-ea"/>
              </a:rPr>
              <a:t>加入，得到最终的</a:t>
            </a:r>
            <a:r>
              <a:rPr lang="en-US" altLang="zh-CN" sz="1200" b="1" dirty="0">
                <a:sym typeface="+mn-ea"/>
              </a:rPr>
              <a:t>PGID</a:t>
            </a:r>
            <a:r>
              <a:rPr lang="zh-CN" altLang="en-US" sz="1200" b="1" dirty="0">
                <a:sym typeface="+mn-ea"/>
              </a:rPr>
              <a:t>，三个</a:t>
            </a:r>
            <a:r>
              <a:rPr lang="en-US" altLang="zh-CN" sz="1200" b="1" dirty="0">
                <a:sym typeface="+mn-ea"/>
              </a:rPr>
              <a:t>obj</a:t>
            </a:r>
            <a:r>
              <a:rPr lang="zh-CN" altLang="en-US" sz="1200" b="1" dirty="0">
                <a:sym typeface="+mn-ea"/>
              </a:rPr>
              <a:t>对应的</a:t>
            </a:r>
            <a:r>
              <a:rPr lang="en-US" altLang="zh-CN" sz="1200" b="1" dirty="0">
                <a:sym typeface="+mn-ea"/>
              </a:rPr>
              <a:t>PGID</a:t>
            </a:r>
            <a:r>
              <a:rPr lang="zh-CN" altLang="en-US" sz="1200" b="1" dirty="0">
                <a:sym typeface="+mn-ea"/>
              </a:rPr>
              <a:t>分别为：</a:t>
            </a:r>
            <a:endParaRPr lang="en-US" altLang="zh-CN" sz="1200" b="1" dirty="0">
              <a:sym typeface="+mn-ea"/>
            </a:endParaRPr>
          </a:p>
          <a:p>
            <a:r>
              <a:rPr lang="en-US" altLang="zh-CN" sz="1200" b="1" dirty="0">
                <a:sym typeface="+mn-ea"/>
              </a:rPr>
              <a:t>       1.22    1.20   1.3C</a:t>
            </a:r>
            <a:endParaRPr lang="en-US" altLang="zh-CN" sz="1200" b="1" dirty="0">
              <a:sym typeface="+mn-ea"/>
            </a:endParaRPr>
          </a:p>
          <a:p>
            <a:endParaRPr lang="en-US" altLang="zh-CN" sz="1200" b="1" dirty="0">
              <a:sym typeface="+mn-ea"/>
            </a:endParaRPr>
          </a:p>
          <a:p>
            <a:r>
              <a:rPr lang="zh-CN" altLang="en-US" sz="1200" b="1" dirty="0">
                <a:sym typeface="+mn-ea"/>
              </a:rPr>
              <a:t>好了，我们已经知道每个</a:t>
            </a:r>
            <a:r>
              <a:rPr lang="en-US" altLang="zh-CN" sz="1200" b="1" dirty="0">
                <a:sym typeface="+mn-ea"/>
              </a:rPr>
              <a:t>obj</a:t>
            </a:r>
            <a:r>
              <a:rPr lang="zh-CN" altLang="en-US" sz="1200" b="1" dirty="0">
                <a:sym typeface="+mn-ea"/>
              </a:rPr>
              <a:t>即将归属哪个</a:t>
            </a:r>
            <a:r>
              <a:rPr lang="en-US" altLang="zh-CN" sz="1200" b="1" dirty="0">
                <a:sym typeface="+mn-ea"/>
              </a:rPr>
              <a:t>pg</a:t>
            </a:r>
            <a:r>
              <a:rPr lang="zh-CN" altLang="en-US" sz="1200" b="1" dirty="0">
                <a:sym typeface="+mn-ea"/>
              </a:rPr>
              <a:t>了，接下来就是重难点，</a:t>
            </a:r>
            <a:r>
              <a:rPr lang="en-US" altLang="zh-CN" sz="1200" b="1" dirty="0">
                <a:sym typeface="+mn-ea"/>
              </a:rPr>
              <a:t>pg</a:t>
            </a:r>
            <a:r>
              <a:rPr lang="zh-CN" altLang="en-US" sz="1200" b="1" dirty="0">
                <a:sym typeface="+mn-ea"/>
              </a:rPr>
              <a:t>如何映射到</a:t>
            </a:r>
            <a:r>
              <a:rPr lang="en-US" altLang="zh-CN" sz="1200" b="1" dirty="0">
                <a:sym typeface="+mn-ea"/>
              </a:rPr>
              <a:t>osd</a:t>
            </a:r>
            <a:r>
              <a:rPr lang="zh-CN" altLang="en-US" sz="1200" b="1" dirty="0">
                <a:sym typeface="+mn-ea"/>
              </a:rPr>
              <a:t>，让我们一起来探究</a:t>
            </a:r>
            <a:r>
              <a:rPr lang="en-US" altLang="zh-CN" sz="1200" b="1" dirty="0">
                <a:sym typeface="+mn-ea"/>
              </a:rPr>
              <a:t>CRUSH</a:t>
            </a:r>
            <a:r>
              <a:rPr lang="zh-CN" altLang="en-US" sz="1200" b="1" dirty="0">
                <a:sym typeface="+mn-ea"/>
              </a:rPr>
              <a:t>！</a:t>
            </a:r>
            <a:endParaRPr lang="zh-CN" altLang="en-US" sz="1200" b="1" dirty="0">
              <a:sym typeface="+mn-ea"/>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直角三角形 18"/>
          <p:cNvSpPr/>
          <p:nvPr/>
        </p:nvSpPr>
        <p:spPr>
          <a:xfrm>
            <a:off x="8836819" y="142135"/>
            <a:ext cx="80963" cy="55959"/>
          </a:xfrm>
          <a:prstGeom prst="rtTriangle">
            <a:avLst/>
          </a:prstGeom>
          <a:solidFill>
            <a:srgbClr val="0D348B">
              <a:alpha val="85097"/>
            </a:srgbClr>
          </a:solidFill>
          <a:ln w="9525">
            <a:noFill/>
          </a:ln>
          <a:effectLst>
            <a:outerShdw dist="38100" dir="5400000" algn="ctr" rotWithShape="0">
              <a:srgbClr val="000000">
                <a:alpha val="37999"/>
              </a:srgbClr>
            </a:outerShdw>
          </a:effectLst>
        </p:spPr>
        <p:txBody>
          <a:bodyPr anchor="ctr"/>
          <a:lstStyle/>
          <a:p>
            <a:pPr lvl="0" algn="ctr" eaLnBrk="1" hangingPunct="1">
              <a:lnSpc>
                <a:spcPct val="120000"/>
              </a:lnSpc>
            </a:pPr>
            <a:endParaRPr lang="zh-CN" altLang="en-US" sz="1350" b="1" dirty="0">
              <a:solidFill>
                <a:srgbClr val="F9F9F9"/>
              </a:solidFill>
              <a:latin typeface="微软雅黑" panose="020B0503020204020204" pitchFamily="34" charset="-122"/>
              <a:ea typeface="微软雅黑" panose="020B0503020204020204" pitchFamily="34" charset="-122"/>
            </a:endParaRPr>
          </a:p>
        </p:txBody>
      </p:sp>
      <p:sp>
        <p:nvSpPr>
          <p:cNvPr id="11266" name="矩形 19"/>
          <p:cNvSpPr/>
          <p:nvPr/>
        </p:nvSpPr>
        <p:spPr>
          <a:xfrm>
            <a:off x="0" y="194522"/>
            <a:ext cx="846535" cy="328613"/>
          </a:xfrm>
          <a:prstGeom prst="rect">
            <a:avLst/>
          </a:prstGeom>
          <a:solidFill>
            <a:srgbClr val="0070C0"/>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11267" name="矩形 20"/>
          <p:cNvSpPr/>
          <p:nvPr/>
        </p:nvSpPr>
        <p:spPr>
          <a:xfrm>
            <a:off x="933450" y="194522"/>
            <a:ext cx="8210550" cy="328613"/>
          </a:xfrm>
          <a:prstGeom prst="rect">
            <a:avLst/>
          </a:prstGeom>
          <a:solidFill>
            <a:srgbClr val="7F7F7F"/>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11268" name="Rectangle 5"/>
          <p:cNvSpPr/>
          <p:nvPr/>
        </p:nvSpPr>
        <p:spPr>
          <a:xfrm rot="-5400000">
            <a:off x="8345091" y="134991"/>
            <a:ext cx="475059" cy="504825"/>
          </a:xfrm>
          <a:custGeom>
            <a:avLst/>
            <a:gdLst/>
            <a:ahLst/>
            <a:cxnLst>
              <a:cxn ang="0">
                <a:pos x="10" y="0"/>
              </a:cxn>
              <a:cxn ang="0">
                <a:pos x="1519" y="0"/>
              </a:cxn>
              <a:cxn ang="0">
                <a:pos x="1519" y="729788"/>
              </a:cxn>
              <a:cxn ang="0">
                <a:pos x="0" y="729788"/>
              </a:cxn>
              <a:cxn ang="0">
                <a:pos x="0" y="725856"/>
              </a:cxn>
              <a:cxn ang="0">
                <a:pos x="8" y="725856"/>
              </a:cxn>
              <a:cxn ang="0">
                <a:pos x="126" y="360719"/>
              </a:cxn>
              <a:cxn ang="0">
                <a:pos x="10" y="0"/>
              </a:cxn>
            </a:cxnLst>
            <a:rect l="0" t="0" r="0" b="0"/>
            <a:pathLst>
              <a:path w="4732299" h="655200">
                <a:moveTo>
                  <a:pt x="29842" y="0"/>
                </a:moveTo>
                <a:lnTo>
                  <a:pt x="4732299" y="0"/>
                </a:lnTo>
                <a:lnTo>
                  <a:pt x="4732299" y="655200"/>
                </a:lnTo>
                <a:lnTo>
                  <a:pt x="0" y="655200"/>
                </a:lnTo>
                <a:lnTo>
                  <a:pt x="0" y="651669"/>
                </a:lnTo>
                <a:lnTo>
                  <a:pt x="25384" y="651669"/>
                </a:lnTo>
                <a:lnTo>
                  <a:pt x="393662" y="323851"/>
                </a:lnTo>
                <a:lnTo>
                  <a:pt x="29842" y="0"/>
                </a:lnTo>
                <a:close/>
              </a:path>
            </a:pathLst>
          </a:custGeom>
          <a:solidFill>
            <a:srgbClr val="0070C0"/>
          </a:solidFill>
          <a:ln w="9525">
            <a:noFill/>
          </a:ln>
        </p:spPr>
        <p:txBody>
          <a:bodyPr/>
          <a:lstStyle/>
          <a:p>
            <a:endParaRPr lang="zh-CN" altLang="en-US" sz="1350"/>
          </a:p>
        </p:txBody>
      </p:sp>
      <p:sp>
        <p:nvSpPr>
          <p:cNvPr id="11269" name="TextBox 15"/>
          <p:cNvSpPr txBox="1"/>
          <p:nvPr/>
        </p:nvSpPr>
        <p:spPr>
          <a:xfrm>
            <a:off x="8331994" y="226669"/>
            <a:ext cx="504825" cy="387985"/>
          </a:xfrm>
          <a:prstGeom prst="rect">
            <a:avLst/>
          </a:prstGeom>
          <a:noFill/>
          <a:ln w="9525">
            <a:noFill/>
          </a:ln>
        </p:spPr>
        <p:txBody>
          <a:bodyPr anchor="t">
            <a:spAutoFit/>
          </a:bodyPr>
          <a:lstStyle/>
          <a:p>
            <a:pPr lvl="0" algn="ctr" eaLnBrk="1" hangingPunct="1"/>
            <a:fld id="{9A0DB2DC-4C9A-4742-B13C-FB6460FD3503}" type="slidenum">
              <a:rPr lang="en-US" altLang="zh-CN" dirty="0">
                <a:solidFill>
                  <a:srgbClr val="FFFFFF"/>
                </a:solidFill>
                <a:latin typeface="Arial Unicode MS" panose="020B0604020202020204" pitchFamily="34" charset="-122"/>
                <a:ea typeface="Arial Unicode MS" panose="020B0604020202020204" pitchFamily="34" charset="-122"/>
              </a:rPr>
            </a:fld>
            <a:r>
              <a:rPr lang="zh-CN" altLang="en-US" dirty="0">
                <a:solidFill>
                  <a:srgbClr val="FF8500"/>
                </a:solidFill>
                <a:latin typeface="Arial Unicode MS" panose="020B0604020202020204" pitchFamily="34" charset="-122"/>
                <a:ea typeface="Arial Unicode MS" panose="020B0604020202020204" pitchFamily="34" charset="-122"/>
              </a:rPr>
              <a:t> </a:t>
            </a:r>
            <a:endParaRPr lang="zh-CN" altLang="en-US" dirty="0">
              <a:solidFill>
                <a:srgbClr val="FF8500"/>
              </a:solidFill>
              <a:latin typeface="Arial Unicode MS" panose="020B0604020202020204" pitchFamily="34" charset="-122"/>
              <a:ea typeface="Arial Unicode MS" panose="020B0604020202020204" pitchFamily="34" charset="-122"/>
            </a:endParaRPr>
          </a:p>
        </p:txBody>
      </p:sp>
      <p:sp>
        <p:nvSpPr>
          <p:cNvPr id="11270" name="文本框 23"/>
          <p:cNvSpPr txBox="1"/>
          <p:nvPr/>
        </p:nvSpPr>
        <p:spPr>
          <a:xfrm>
            <a:off x="1320165" y="215900"/>
            <a:ext cx="2680970" cy="321945"/>
          </a:xfrm>
          <a:prstGeom prst="rect">
            <a:avLst/>
          </a:prstGeom>
          <a:noFill/>
          <a:ln w="9525">
            <a:noFill/>
          </a:ln>
        </p:spPr>
        <p:txBody>
          <a:bodyPr wrap="square" anchor="t">
            <a:spAutoFit/>
          </a:bodyPr>
          <a:lstStyle/>
          <a:p>
            <a:pPr lvl="0"/>
            <a:r>
              <a:rPr lang="en-US" altLang="zh-CN" sz="1500" b="1" dirty="0">
                <a:solidFill>
                  <a:srgbClr val="FFFFFF"/>
                </a:solidFill>
                <a:latin typeface="微软雅黑" panose="020B0503020204020204" pitchFamily="34" charset="-122"/>
                <a:ea typeface="微软雅黑" panose="020B0503020204020204" pitchFamily="34" charset="-122"/>
              </a:rPr>
              <a:t>CRUSH</a:t>
            </a:r>
            <a:endParaRPr lang="en-US" altLang="zh-CN" sz="1500" b="1" dirty="0">
              <a:solidFill>
                <a:srgbClr val="FFFFFF"/>
              </a:solidFill>
              <a:latin typeface="微软雅黑" panose="020B0503020204020204" pitchFamily="34" charset="-122"/>
              <a:ea typeface="微软雅黑" panose="020B0503020204020204" pitchFamily="34" charset="-122"/>
            </a:endParaRPr>
          </a:p>
        </p:txBody>
      </p:sp>
      <p:sp>
        <p:nvSpPr>
          <p:cNvPr id="11271" name="右箭头 24"/>
          <p:cNvSpPr/>
          <p:nvPr/>
        </p:nvSpPr>
        <p:spPr>
          <a:xfrm>
            <a:off x="1072754" y="238575"/>
            <a:ext cx="227409" cy="257175"/>
          </a:xfrm>
          <a:prstGeom prst="rightArrow">
            <a:avLst>
              <a:gd name="adj1" fmla="val 50000"/>
              <a:gd name="adj2" fmla="val 50000"/>
            </a:avLst>
          </a:prstGeom>
          <a:solidFill>
            <a:schemeClr val="bg1"/>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grpSp>
        <p:nvGrpSpPr>
          <p:cNvPr id="13" name="组合 12"/>
          <p:cNvGrpSpPr/>
          <p:nvPr/>
        </p:nvGrpSpPr>
        <p:grpSpPr>
          <a:xfrm>
            <a:off x="933450" y="187960"/>
            <a:ext cx="414655" cy="358775"/>
            <a:chOff x="7867650" y="287030"/>
            <a:chExt cx="2647950" cy="2282716"/>
          </a:xfrm>
        </p:grpSpPr>
        <p:sp>
          <p:nvSpPr>
            <p:cNvPr id="14" name="六边形 13"/>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p:nvSpPr>
          <p:spPr>
            <a:xfrm>
              <a:off x="7867650" y="287030"/>
              <a:ext cx="2647950" cy="2282716"/>
            </a:xfrm>
            <a:prstGeom prst="hexagon">
              <a:avLst/>
            </a:prstGeom>
            <a:gradFill flip="none" rotWithShape="1">
              <a:gsLst>
                <a:gs pos="0">
                  <a:srgbClr val="007BD3"/>
                </a:gs>
                <a:gs pos="100000">
                  <a:srgbClr val="034373"/>
                </a:gs>
              </a:gsLst>
              <a:lin ang="2700000" scaled="0"/>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TextBox 40"/>
          <p:cNvSpPr txBox="1"/>
          <p:nvPr/>
        </p:nvSpPr>
        <p:spPr>
          <a:xfrm>
            <a:off x="515620" y="884555"/>
            <a:ext cx="8183880" cy="283400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t>好的，我们再次来整理一下我们拥有什么，我们需要做到什么：</a:t>
            </a:r>
            <a:endParaRPr lang="zh-CN" altLang="en-US" sz="1200" b="1" dirty="0"/>
          </a:p>
          <a:p>
            <a:endParaRPr lang="zh-CN" altLang="en-US" sz="1200" b="1" dirty="0"/>
          </a:p>
          <a:p>
            <a:r>
              <a:rPr lang="zh-CN" altLang="en-US" sz="1200" b="1" dirty="0"/>
              <a:t>我们拥有的：</a:t>
            </a:r>
            <a:endParaRPr lang="zh-CN" altLang="en-US" sz="1200" b="1" dirty="0"/>
          </a:p>
          <a:p>
            <a:r>
              <a:rPr lang="en-US" altLang="zh-CN" sz="1200" b="1" dirty="0"/>
              <a:t>	1 </a:t>
            </a:r>
            <a:r>
              <a:rPr lang="zh-CN" altLang="en-US" sz="1200" b="1" dirty="0"/>
              <a:t>各不相同的</a:t>
            </a:r>
            <a:r>
              <a:rPr lang="en-US" altLang="zh-CN" sz="1200" b="1" dirty="0"/>
              <a:t>PGID</a:t>
            </a:r>
            <a:endParaRPr lang="en-US" altLang="zh-CN" sz="1200" b="1" dirty="0"/>
          </a:p>
          <a:p>
            <a:r>
              <a:rPr lang="en-US" altLang="zh-CN" sz="1200" b="1" dirty="0"/>
              <a:t>	2 互不相同的OSDID</a:t>
            </a:r>
            <a:endParaRPr lang="en-US" altLang="zh-CN" sz="1200" b="1" dirty="0"/>
          </a:p>
          <a:p>
            <a:endParaRPr lang="en-US" altLang="zh-CN" sz="1200" b="1" dirty="0"/>
          </a:p>
          <a:p>
            <a:r>
              <a:rPr lang="zh-CN" altLang="en-US" sz="1200" b="1" dirty="0"/>
              <a:t>我们要做到的：</a:t>
            </a:r>
            <a:endParaRPr lang="zh-CN" altLang="en-US" sz="1200" b="1" dirty="0"/>
          </a:p>
          <a:p>
            <a:r>
              <a:rPr lang="en-US" altLang="zh-CN" sz="1200" b="1" dirty="0"/>
              <a:t>	1 </a:t>
            </a:r>
            <a:r>
              <a:rPr lang="zh-CN" altLang="en-US" sz="1200" b="1" dirty="0"/>
              <a:t>保证所有</a:t>
            </a:r>
            <a:r>
              <a:rPr lang="en-US" altLang="zh-CN" sz="1200" b="1" dirty="0"/>
              <a:t>PG</a:t>
            </a:r>
            <a:r>
              <a:rPr lang="zh-CN" altLang="en-US" sz="1200" b="1" dirty="0"/>
              <a:t>尽可能的随机并且均匀的分布到各个</a:t>
            </a:r>
            <a:r>
              <a:rPr lang="en-US" altLang="zh-CN" sz="1200" b="1" dirty="0"/>
              <a:t>OSD</a:t>
            </a:r>
            <a:r>
              <a:rPr lang="zh-CN" altLang="en-US" sz="1200" b="1" dirty="0"/>
              <a:t>上</a:t>
            </a:r>
            <a:endParaRPr lang="zh-CN" altLang="en-US" sz="1200" b="1" dirty="0"/>
          </a:p>
          <a:p>
            <a:r>
              <a:rPr lang="en-US" altLang="zh-CN" sz="1200" b="1" dirty="0"/>
              <a:t>	2 </a:t>
            </a:r>
            <a:r>
              <a:rPr lang="zh-CN" altLang="en-US" sz="1200" b="1" dirty="0"/>
              <a:t>面对</a:t>
            </a:r>
            <a:r>
              <a:rPr lang="en-US" altLang="zh-CN" sz="1200" b="1" dirty="0"/>
              <a:t>OSD</a:t>
            </a:r>
            <a:r>
              <a:rPr lang="zh-CN" altLang="en-US" sz="1200" b="1" dirty="0"/>
              <a:t>增删的场景，需要尽可能减少数据迁移带来的影响</a:t>
            </a:r>
            <a:endParaRPr lang="zh-CN" altLang="en-US" sz="1200" b="1" dirty="0"/>
          </a:p>
          <a:p>
            <a:r>
              <a:rPr lang="en-US" altLang="zh-CN" sz="1200" b="1" dirty="0"/>
              <a:t>	3 </a:t>
            </a:r>
            <a:r>
              <a:rPr lang="zh-CN" altLang="en-US" sz="1200" b="1" dirty="0"/>
              <a:t>对于各大小不一的</a:t>
            </a:r>
            <a:r>
              <a:rPr lang="en-US" altLang="zh-CN" sz="1200" b="1" dirty="0"/>
              <a:t>OSD</a:t>
            </a:r>
            <a:r>
              <a:rPr lang="zh-CN" altLang="en-US" sz="1200" b="1" dirty="0"/>
              <a:t>，尽量让数据按照容量的权重进行分布</a:t>
            </a:r>
            <a:endParaRPr lang="zh-CN" altLang="en-US" sz="1200" b="1" dirty="0"/>
          </a:p>
          <a:p>
            <a:r>
              <a:rPr lang="en-US" altLang="zh-CN" sz="1200" b="1" dirty="0"/>
              <a:t>	4 </a:t>
            </a:r>
            <a:r>
              <a:rPr lang="zh-CN" altLang="en-US" sz="1200" b="1" dirty="0"/>
              <a:t>可以适应多副本的需求，让数据在不同的</a:t>
            </a:r>
            <a:r>
              <a:rPr lang="en-US" altLang="zh-CN" sz="1200" b="1" dirty="0"/>
              <a:t>OSD</a:t>
            </a:r>
            <a:r>
              <a:rPr lang="zh-CN" altLang="en-US" sz="1200" b="1" dirty="0"/>
              <a:t>上（或者容灾域）创建多</a:t>
            </a:r>
            <a:r>
              <a:rPr lang="zh-CN" altLang="en-US" sz="1200" b="1" dirty="0"/>
              <a:t>副本</a:t>
            </a:r>
            <a:endParaRPr lang="zh-CN" altLang="en-US" sz="1200" b="1" dirty="0"/>
          </a:p>
          <a:p>
            <a:endParaRPr lang="zh-CN" altLang="en-US" sz="1200" b="1" dirty="0"/>
          </a:p>
          <a:p>
            <a:r>
              <a:rPr lang="zh-CN" altLang="en-US" sz="1200" b="1" dirty="0"/>
              <a:t>第一个问题相信大家都心中有数，那就是</a:t>
            </a:r>
            <a:r>
              <a:rPr lang="en-US" altLang="zh-CN" sz="1200" b="1" dirty="0"/>
              <a:t>hash</a:t>
            </a:r>
            <a:r>
              <a:rPr lang="zh-CN" altLang="en-US" sz="1200" b="1" dirty="0"/>
              <a:t>或者</a:t>
            </a:r>
            <a:r>
              <a:rPr lang="en-US" altLang="zh-CN" sz="1200" b="1" dirty="0"/>
              <a:t>hash</a:t>
            </a:r>
            <a:r>
              <a:rPr lang="zh-CN" altLang="en-US" sz="1200" b="1" dirty="0"/>
              <a:t>类似的散列伪随机算法。</a:t>
            </a:r>
            <a:endParaRPr lang="zh-CN" altLang="en-US" sz="1200" b="1" dirty="0"/>
          </a:p>
          <a:p>
            <a:r>
              <a:rPr lang="zh-CN" altLang="en-US" sz="1200" b="1" dirty="0"/>
              <a:t>但是如果我们一味的按照</a:t>
            </a:r>
            <a:r>
              <a:rPr lang="en-US" altLang="zh-CN" sz="1200" b="1" dirty="0"/>
              <a:t>hash-</a:t>
            </a:r>
            <a:r>
              <a:rPr lang="zh-CN" altLang="en-US" sz="1200" b="1" dirty="0"/>
              <a:t>取模这样的思路，面对</a:t>
            </a:r>
            <a:r>
              <a:rPr lang="en-US" altLang="zh-CN" sz="1200" b="1" dirty="0"/>
              <a:t>osd</a:t>
            </a:r>
            <a:r>
              <a:rPr lang="zh-CN" altLang="en-US" sz="1200" b="1" dirty="0"/>
              <a:t>的增删时，往往会造成大量的数据迁移，这样的迁移是灾难性的。</a:t>
            </a:r>
            <a:endParaRPr lang="zh-CN" altLang="en-US" sz="1200" b="1" dirty="0"/>
          </a:p>
          <a:p>
            <a:r>
              <a:rPr lang="zh-CN" altLang="en-US" sz="1200" b="1" dirty="0"/>
              <a:t>既然这种思路走不通，那我们换一种思路，如何让</a:t>
            </a:r>
            <a:r>
              <a:rPr lang="en-US" altLang="zh-CN" sz="1200" b="1" dirty="0"/>
              <a:t>osd</a:t>
            </a:r>
            <a:r>
              <a:rPr lang="zh-CN" altLang="en-US" sz="1200" b="1" dirty="0"/>
              <a:t>数量或者编号有变化时，对数据的迁移影响降低到最小。</a:t>
            </a:r>
            <a:endParaRPr lang="zh-CN" altLang="en-US" sz="1200" b="1" dirty="0"/>
          </a:p>
          <a:p>
            <a:r>
              <a:rPr lang="zh-CN" altLang="en-US" sz="1200" b="1" dirty="0"/>
              <a:t>答案就是：</a:t>
            </a:r>
            <a:endParaRPr lang="zh-CN" altLang="en-US" sz="1200" b="1" dirty="0"/>
          </a:p>
          <a:p>
            <a:r>
              <a:rPr lang="en-US" altLang="zh-CN" sz="1200" b="1" dirty="0"/>
              <a:t>	</a:t>
            </a:r>
            <a:r>
              <a:rPr lang="zh-CN" altLang="en-US" sz="1200" b="1" dirty="0"/>
              <a:t>矮子里面拔高个！</a:t>
            </a:r>
            <a:r>
              <a:rPr lang="en-US" altLang="zh-CN" sz="1200" b="1" dirty="0"/>
              <a:t>straw2</a:t>
            </a:r>
            <a:r>
              <a:rPr lang="zh-CN" altLang="en-US" sz="1200" b="1" dirty="0"/>
              <a:t>算法</a:t>
            </a:r>
            <a:endParaRPr lang="zh-CN" altLang="en-US" sz="1200" b="1"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直角三角形 18"/>
          <p:cNvSpPr/>
          <p:nvPr/>
        </p:nvSpPr>
        <p:spPr>
          <a:xfrm>
            <a:off x="8836819" y="142135"/>
            <a:ext cx="80963" cy="55959"/>
          </a:xfrm>
          <a:prstGeom prst="rtTriangle">
            <a:avLst/>
          </a:prstGeom>
          <a:solidFill>
            <a:srgbClr val="0D348B">
              <a:alpha val="85097"/>
            </a:srgbClr>
          </a:solidFill>
          <a:ln w="9525">
            <a:noFill/>
          </a:ln>
          <a:effectLst>
            <a:outerShdw dist="38100" dir="5400000" algn="ctr" rotWithShape="0">
              <a:srgbClr val="000000">
                <a:alpha val="37999"/>
              </a:srgbClr>
            </a:outerShdw>
          </a:effectLst>
        </p:spPr>
        <p:txBody>
          <a:bodyPr anchor="ctr"/>
          <a:lstStyle/>
          <a:p>
            <a:pPr lvl="0" algn="ctr" eaLnBrk="1" hangingPunct="1">
              <a:lnSpc>
                <a:spcPct val="120000"/>
              </a:lnSpc>
            </a:pPr>
            <a:endParaRPr lang="zh-CN" altLang="en-US" sz="1350" b="1" dirty="0">
              <a:solidFill>
                <a:srgbClr val="F9F9F9"/>
              </a:solidFill>
              <a:latin typeface="微软雅黑" panose="020B0503020204020204" pitchFamily="34" charset="-122"/>
              <a:ea typeface="微软雅黑" panose="020B0503020204020204" pitchFamily="34" charset="-122"/>
            </a:endParaRPr>
          </a:p>
        </p:txBody>
      </p:sp>
      <p:sp>
        <p:nvSpPr>
          <p:cNvPr id="11266" name="矩形 19"/>
          <p:cNvSpPr/>
          <p:nvPr/>
        </p:nvSpPr>
        <p:spPr>
          <a:xfrm>
            <a:off x="0" y="194522"/>
            <a:ext cx="846535" cy="328613"/>
          </a:xfrm>
          <a:prstGeom prst="rect">
            <a:avLst/>
          </a:prstGeom>
          <a:solidFill>
            <a:srgbClr val="0070C0"/>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11267" name="矩形 20"/>
          <p:cNvSpPr/>
          <p:nvPr/>
        </p:nvSpPr>
        <p:spPr>
          <a:xfrm>
            <a:off x="933450" y="194522"/>
            <a:ext cx="8210550" cy="328613"/>
          </a:xfrm>
          <a:prstGeom prst="rect">
            <a:avLst/>
          </a:prstGeom>
          <a:solidFill>
            <a:srgbClr val="7F7F7F"/>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11268" name="Rectangle 5"/>
          <p:cNvSpPr/>
          <p:nvPr/>
        </p:nvSpPr>
        <p:spPr>
          <a:xfrm rot="-5400000">
            <a:off x="8345091" y="134991"/>
            <a:ext cx="475059" cy="504825"/>
          </a:xfrm>
          <a:custGeom>
            <a:avLst/>
            <a:gdLst/>
            <a:ahLst/>
            <a:cxnLst>
              <a:cxn ang="0">
                <a:pos x="10" y="0"/>
              </a:cxn>
              <a:cxn ang="0">
                <a:pos x="1519" y="0"/>
              </a:cxn>
              <a:cxn ang="0">
                <a:pos x="1519" y="729788"/>
              </a:cxn>
              <a:cxn ang="0">
                <a:pos x="0" y="729788"/>
              </a:cxn>
              <a:cxn ang="0">
                <a:pos x="0" y="725856"/>
              </a:cxn>
              <a:cxn ang="0">
                <a:pos x="8" y="725856"/>
              </a:cxn>
              <a:cxn ang="0">
                <a:pos x="126" y="360719"/>
              </a:cxn>
              <a:cxn ang="0">
                <a:pos x="10" y="0"/>
              </a:cxn>
            </a:cxnLst>
            <a:rect l="0" t="0" r="0" b="0"/>
            <a:pathLst>
              <a:path w="4732299" h="655200">
                <a:moveTo>
                  <a:pt x="29842" y="0"/>
                </a:moveTo>
                <a:lnTo>
                  <a:pt x="4732299" y="0"/>
                </a:lnTo>
                <a:lnTo>
                  <a:pt x="4732299" y="655200"/>
                </a:lnTo>
                <a:lnTo>
                  <a:pt x="0" y="655200"/>
                </a:lnTo>
                <a:lnTo>
                  <a:pt x="0" y="651669"/>
                </a:lnTo>
                <a:lnTo>
                  <a:pt x="25384" y="651669"/>
                </a:lnTo>
                <a:lnTo>
                  <a:pt x="393662" y="323851"/>
                </a:lnTo>
                <a:lnTo>
                  <a:pt x="29842" y="0"/>
                </a:lnTo>
                <a:close/>
              </a:path>
            </a:pathLst>
          </a:custGeom>
          <a:solidFill>
            <a:srgbClr val="0070C0"/>
          </a:solidFill>
          <a:ln w="9525">
            <a:noFill/>
          </a:ln>
        </p:spPr>
        <p:txBody>
          <a:bodyPr/>
          <a:lstStyle/>
          <a:p>
            <a:endParaRPr lang="zh-CN" altLang="en-US" sz="1350"/>
          </a:p>
        </p:txBody>
      </p:sp>
      <p:sp>
        <p:nvSpPr>
          <p:cNvPr id="11269" name="TextBox 15"/>
          <p:cNvSpPr txBox="1"/>
          <p:nvPr/>
        </p:nvSpPr>
        <p:spPr>
          <a:xfrm>
            <a:off x="8331994" y="226669"/>
            <a:ext cx="504825" cy="387985"/>
          </a:xfrm>
          <a:prstGeom prst="rect">
            <a:avLst/>
          </a:prstGeom>
          <a:noFill/>
          <a:ln w="9525">
            <a:noFill/>
          </a:ln>
        </p:spPr>
        <p:txBody>
          <a:bodyPr anchor="t">
            <a:spAutoFit/>
          </a:bodyPr>
          <a:lstStyle/>
          <a:p>
            <a:pPr lvl="0" algn="ctr" eaLnBrk="1" hangingPunct="1"/>
            <a:fld id="{9A0DB2DC-4C9A-4742-B13C-FB6460FD3503}" type="slidenum">
              <a:rPr lang="en-US" altLang="zh-CN" dirty="0">
                <a:solidFill>
                  <a:srgbClr val="FFFFFF"/>
                </a:solidFill>
                <a:latin typeface="Arial Unicode MS" panose="020B0604020202020204" pitchFamily="34" charset="-122"/>
                <a:ea typeface="Arial Unicode MS" panose="020B0604020202020204" pitchFamily="34" charset="-122"/>
              </a:rPr>
            </a:fld>
            <a:r>
              <a:rPr lang="zh-CN" altLang="en-US" dirty="0">
                <a:solidFill>
                  <a:srgbClr val="FF8500"/>
                </a:solidFill>
                <a:latin typeface="Arial Unicode MS" panose="020B0604020202020204" pitchFamily="34" charset="-122"/>
                <a:ea typeface="Arial Unicode MS" panose="020B0604020202020204" pitchFamily="34" charset="-122"/>
              </a:rPr>
              <a:t> </a:t>
            </a:r>
            <a:endParaRPr lang="zh-CN" altLang="en-US" dirty="0">
              <a:solidFill>
                <a:srgbClr val="FF8500"/>
              </a:solidFill>
              <a:latin typeface="Arial Unicode MS" panose="020B0604020202020204" pitchFamily="34" charset="-122"/>
              <a:ea typeface="Arial Unicode MS" panose="020B0604020202020204" pitchFamily="34" charset="-122"/>
            </a:endParaRPr>
          </a:p>
        </p:txBody>
      </p:sp>
      <p:sp>
        <p:nvSpPr>
          <p:cNvPr id="11270" name="文本框 23"/>
          <p:cNvSpPr txBox="1"/>
          <p:nvPr/>
        </p:nvSpPr>
        <p:spPr>
          <a:xfrm>
            <a:off x="1348105" y="206375"/>
            <a:ext cx="2680970" cy="321945"/>
          </a:xfrm>
          <a:prstGeom prst="rect">
            <a:avLst/>
          </a:prstGeom>
          <a:noFill/>
          <a:ln w="9525">
            <a:noFill/>
          </a:ln>
        </p:spPr>
        <p:txBody>
          <a:bodyPr wrap="square" anchor="t">
            <a:spAutoFit/>
          </a:bodyPr>
          <a:lstStyle/>
          <a:p>
            <a:pPr lvl="0"/>
            <a:r>
              <a:rPr lang="en-US" altLang="zh-CN" sz="1500" b="1" dirty="0">
                <a:solidFill>
                  <a:srgbClr val="FFFFFF"/>
                </a:solidFill>
                <a:latin typeface="微软雅黑" panose="020B0503020204020204" pitchFamily="34" charset="-122"/>
                <a:ea typeface="微软雅黑" panose="020B0503020204020204" pitchFamily="34" charset="-122"/>
                <a:sym typeface="+mn-ea"/>
              </a:rPr>
              <a:t>CRUSH</a:t>
            </a:r>
            <a:endParaRPr lang="zh-CN" altLang="en-US" sz="1500" b="1" dirty="0">
              <a:solidFill>
                <a:srgbClr val="FFFFFF"/>
              </a:solidFill>
              <a:latin typeface="微软雅黑" panose="020B0503020204020204" pitchFamily="34" charset="-122"/>
              <a:ea typeface="微软雅黑" panose="020B0503020204020204" pitchFamily="34" charset="-122"/>
            </a:endParaRPr>
          </a:p>
        </p:txBody>
      </p:sp>
      <p:sp>
        <p:nvSpPr>
          <p:cNvPr id="11271" name="右箭头 24"/>
          <p:cNvSpPr/>
          <p:nvPr/>
        </p:nvSpPr>
        <p:spPr>
          <a:xfrm>
            <a:off x="1072754" y="238575"/>
            <a:ext cx="227409" cy="257175"/>
          </a:xfrm>
          <a:prstGeom prst="rightArrow">
            <a:avLst>
              <a:gd name="adj1" fmla="val 50000"/>
              <a:gd name="adj2" fmla="val 50000"/>
            </a:avLst>
          </a:prstGeom>
          <a:solidFill>
            <a:schemeClr val="bg1"/>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grpSp>
        <p:nvGrpSpPr>
          <p:cNvPr id="13" name="组合 12"/>
          <p:cNvGrpSpPr/>
          <p:nvPr/>
        </p:nvGrpSpPr>
        <p:grpSpPr>
          <a:xfrm>
            <a:off x="933450" y="187960"/>
            <a:ext cx="414655" cy="358775"/>
            <a:chOff x="7867650" y="287030"/>
            <a:chExt cx="2647950" cy="2282716"/>
          </a:xfrm>
        </p:grpSpPr>
        <p:sp>
          <p:nvSpPr>
            <p:cNvPr id="14" name="六边形 13"/>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p:nvSpPr>
          <p:spPr>
            <a:xfrm>
              <a:off x="7867650" y="287030"/>
              <a:ext cx="2647950" cy="2282716"/>
            </a:xfrm>
            <a:prstGeom prst="hexagon">
              <a:avLst/>
            </a:prstGeom>
            <a:gradFill flip="none" rotWithShape="1">
              <a:gsLst>
                <a:gs pos="0">
                  <a:srgbClr val="007BD3"/>
                </a:gs>
                <a:gs pos="100000">
                  <a:srgbClr val="034373"/>
                </a:gs>
              </a:gsLst>
              <a:lin ang="2700000" scaled="0"/>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图片 1"/>
          <p:cNvPicPr>
            <a:picLocks noChangeAspect="1"/>
          </p:cNvPicPr>
          <p:nvPr/>
        </p:nvPicPr>
        <p:blipFill>
          <a:blip r:embed="rId1"/>
          <a:stretch>
            <a:fillRect/>
          </a:stretch>
        </p:blipFill>
        <p:spPr>
          <a:xfrm>
            <a:off x="226060" y="685800"/>
            <a:ext cx="3899535" cy="2734310"/>
          </a:xfrm>
          <a:prstGeom prst="rect">
            <a:avLst/>
          </a:prstGeom>
        </p:spPr>
      </p:pic>
      <p:pic>
        <p:nvPicPr>
          <p:cNvPr id="3" name="图片 2"/>
          <p:cNvPicPr>
            <a:picLocks noChangeAspect="1"/>
          </p:cNvPicPr>
          <p:nvPr/>
        </p:nvPicPr>
        <p:blipFill>
          <a:blip r:embed="rId2"/>
          <a:stretch>
            <a:fillRect/>
          </a:stretch>
        </p:blipFill>
        <p:spPr>
          <a:xfrm>
            <a:off x="4561205" y="685800"/>
            <a:ext cx="4433570" cy="2734945"/>
          </a:xfrm>
          <a:prstGeom prst="rect">
            <a:avLst/>
          </a:prstGeom>
        </p:spPr>
      </p:pic>
      <p:sp>
        <p:nvSpPr>
          <p:cNvPr id="8" name="TextBox 40"/>
          <p:cNvSpPr txBox="1"/>
          <p:nvPr/>
        </p:nvSpPr>
        <p:spPr>
          <a:xfrm>
            <a:off x="226060" y="3482340"/>
            <a:ext cx="8768080" cy="166687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sz="1200" b="1" dirty="0"/>
              <a:t>将PG_ID, OSD_ID和r一起当做CRUSH_HASH的输入，求出一个十六进制输出，这和HASH(对象名)完全类似，只是多了两个输入。对于相同的三个输入，计算得出的draw的值是一定相同的。</a:t>
            </a:r>
            <a:endParaRPr sz="1200" b="1" dirty="0"/>
          </a:p>
          <a:p>
            <a:r>
              <a:rPr lang="zh-CN" sz="1200" b="1" dirty="0"/>
              <a:t>试想，我们将一组随机数对比，每个随机数为最大的几率可以认为</a:t>
            </a:r>
            <a:r>
              <a:rPr lang="zh-CN" sz="1200" b="1" dirty="0"/>
              <a:t>是相等的。</a:t>
            </a:r>
            <a:endParaRPr lang="zh-CN" sz="1200" b="1" dirty="0"/>
          </a:p>
          <a:p>
            <a:r>
              <a:rPr lang="zh-CN" sz="1200" b="1" dirty="0"/>
              <a:t>那么我们将随机数乘以他们自身的权重（</a:t>
            </a:r>
            <a:r>
              <a:rPr lang="en-US" altLang="zh-CN" sz="1200" b="1" dirty="0"/>
              <a:t>osd</a:t>
            </a:r>
            <a:r>
              <a:rPr lang="zh-CN" altLang="en-US" sz="1200" b="1" dirty="0"/>
              <a:t>的权重</a:t>
            </a:r>
            <a:r>
              <a:rPr lang="zh-CN" sz="1200" b="1" dirty="0"/>
              <a:t>），那他成为最大的几率也会随权重大小变化，变化和权重大小呈正</a:t>
            </a:r>
            <a:r>
              <a:rPr lang="zh-CN" sz="1200" b="1" dirty="0"/>
              <a:t>比例。</a:t>
            </a:r>
            <a:endParaRPr lang="zh-CN" sz="1200" b="1" dirty="0"/>
          </a:p>
          <a:p>
            <a:r>
              <a:rPr lang="zh-CN" sz="1200" b="1" dirty="0"/>
              <a:t>当扩展新的</a:t>
            </a:r>
            <a:r>
              <a:rPr lang="en-US" altLang="zh-CN" sz="1200" b="1" dirty="0"/>
              <a:t>OSD</a:t>
            </a:r>
            <a:r>
              <a:rPr lang="zh-CN" altLang="en-US" sz="1200" b="1" dirty="0"/>
              <a:t>时，同一个隔离域内，每个</a:t>
            </a:r>
            <a:r>
              <a:rPr lang="en-US" altLang="zh-CN" sz="1200" b="1" dirty="0"/>
              <a:t>PG</a:t>
            </a:r>
            <a:r>
              <a:rPr lang="zh-CN" altLang="en-US" sz="1200" b="1" dirty="0"/>
              <a:t>需要迁移的概率仅为 </a:t>
            </a:r>
            <a:r>
              <a:rPr lang="en-US" altLang="zh-CN" sz="1200" b="1" dirty="0"/>
              <a:t>1/(N+1) </a:t>
            </a:r>
            <a:r>
              <a:rPr lang="zh-CN" altLang="en-US" sz="1200" b="1" dirty="0"/>
              <a:t>。（</a:t>
            </a:r>
            <a:r>
              <a:rPr lang="en-US" altLang="zh-CN" sz="1200" b="1" dirty="0"/>
              <a:t>N</a:t>
            </a:r>
            <a:r>
              <a:rPr lang="zh-CN" altLang="en-US" sz="1200" b="1" dirty="0"/>
              <a:t>为原有隔离域内</a:t>
            </a:r>
            <a:r>
              <a:rPr lang="en-US" altLang="zh-CN" sz="1200" b="1" dirty="0"/>
              <a:t>OSD</a:t>
            </a:r>
            <a:r>
              <a:rPr lang="zh-CN" altLang="en-US" sz="1200" b="1" dirty="0"/>
              <a:t>的数量</a:t>
            </a:r>
            <a:r>
              <a:rPr lang="zh-CN" altLang="en-US" sz="1200" b="1" dirty="0"/>
              <a:t>）</a:t>
            </a:r>
            <a:endParaRPr lang="zh-CN" sz="1200" b="1" dirty="0"/>
          </a:p>
          <a:p>
            <a:r>
              <a:rPr sz="1200" b="1" dirty="0"/>
              <a:t>解决一个PG映射到多个OSD的问题，还记得那个常量r吗？我们把r+1，再求一遍随机数，再去乘以每个OSD的权重，再去选出乘积最大的OSD，如果和之前的OSD编号不一样，那么就选中它，如果和之前的OSD编号一样的话，那么再把r+2，再次选一次，直到选出我们需要的三个不一样编号的OSD为止！</a:t>
            </a:r>
            <a:endParaRPr sz="1200" b="1" dirty="0"/>
          </a:p>
          <a:p>
            <a:r>
              <a:rPr lang="zh-CN" sz="1200" b="1" dirty="0"/>
              <a:t>当然实际情况远不止这么简单，这里只是伪代码，比如容灾域的问题。</a:t>
            </a:r>
            <a:endParaRPr sz="1200" b="1" dirty="0"/>
          </a:p>
          <a:p>
            <a:endParaRPr lang="zh-CN" altLang="en-US" sz="1200" b="1"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矩形 21"/>
          <p:cNvSpPr/>
          <p:nvPr/>
        </p:nvSpPr>
        <p:spPr>
          <a:xfrm>
            <a:off x="1095725" y="2422741"/>
            <a:ext cx="1266825" cy="809625"/>
          </a:xfrm>
          <a:prstGeom prst="rect">
            <a:avLst/>
          </a:prstGeom>
          <a:solidFill>
            <a:srgbClr val="0A4383"/>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9223" name="矩形 22"/>
          <p:cNvSpPr/>
          <p:nvPr/>
        </p:nvSpPr>
        <p:spPr>
          <a:xfrm>
            <a:off x="3615088" y="2422741"/>
            <a:ext cx="1316831" cy="809625"/>
          </a:xfrm>
          <a:prstGeom prst="rect">
            <a:avLst/>
          </a:prstGeom>
          <a:solidFill>
            <a:srgbClr val="0A4383"/>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9224" name="矩形 23"/>
          <p:cNvSpPr/>
          <p:nvPr/>
        </p:nvSpPr>
        <p:spPr>
          <a:xfrm>
            <a:off x="4817404" y="2422106"/>
            <a:ext cx="1266824" cy="809625"/>
          </a:xfrm>
          <a:prstGeom prst="rect">
            <a:avLst/>
          </a:prstGeom>
          <a:solidFill>
            <a:srgbClr val="595959"/>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9228" name="文本框 27"/>
          <p:cNvSpPr txBox="1"/>
          <p:nvPr/>
        </p:nvSpPr>
        <p:spPr>
          <a:xfrm>
            <a:off x="1394572" y="1741730"/>
            <a:ext cx="1700910" cy="483235"/>
          </a:xfrm>
          <a:prstGeom prst="rect">
            <a:avLst/>
          </a:prstGeom>
          <a:noFill/>
          <a:ln w="9525">
            <a:noFill/>
          </a:ln>
        </p:spPr>
        <p:txBody>
          <a:bodyPr anchor="t">
            <a:spAutoFit/>
          </a:bodyPr>
          <a:lstStyle/>
          <a:p>
            <a:pPr lvl="0" eaLnBrk="1" hangingPunct="1"/>
            <a:r>
              <a:rPr lang="en-US" altLang="zh-CN" sz="2400" b="1" dirty="0">
                <a:solidFill>
                  <a:schemeClr val="tx1"/>
                </a:solidFill>
                <a:latin typeface="微软雅黑" panose="020B0503020204020204" pitchFamily="34" charset="-122"/>
                <a:ea typeface="微软雅黑" panose="020B0503020204020204" pitchFamily="34" charset="-122"/>
              </a:rPr>
              <a:t>Contents</a:t>
            </a:r>
            <a:endParaRPr lang="en-US" altLang="zh-CN" sz="2400" b="1" dirty="0">
              <a:solidFill>
                <a:schemeClr val="tx1"/>
              </a:solidFill>
              <a:latin typeface="微软雅黑" panose="020B0503020204020204" pitchFamily="34" charset="-122"/>
              <a:ea typeface="微软雅黑" panose="020B0503020204020204" pitchFamily="34" charset="-122"/>
            </a:endParaRPr>
          </a:p>
        </p:txBody>
      </p:sp>
      <p:grpSp>
        <p:nvGrpSpPr>
          <p:cNvPr id="9230" name="组合 29"/>
          <p:cNvGrpSpPr/>
          <p:nvPr/>
        </p:nvGrpSpPr>
        <p:grpSpPr>
          <a:xfrm>
            <a:off x="1184290" y="2627300"/>
            <a:ext cx="1098290" cy="384811"/>
            <a:chOff x="0" y="0"/>
            <a:chExt cx="1463747" cy="513764"/>
          </a:xfrm>
        </p:grpSpPr>
        <p:sp>
          <p:nvSpPr>
            <p:cNvPr id="9231" name="文本框 30"/>
            <p:cNvSpPr txBox="1"/>
            <p:nvPr/>
          </p:nvSpPr>
          <p:spPr>
            <a:xfrm>
              <a:off x="0" y="0"/>
              <a:ext cx="761668" cy="513764"/>
            </a:xfrm>
            <a:prstGeom prst="rect">
              <a:avLst/>
            </a:prstGeom>
            <a:noFill/>
            <a:ln w="9525">
              <a:noFill/>
            </a:ln>
          </p:spPr>
          <p:txBody>
            <a:bodyPr wrap="square" anchor="t">
              <a:spAutoFit/>
            </a:bodyPr>
            <a:lstStyle/>
            <a:p>
              <a:pPr lvl="0" eaLnBrk="1" hangingPunct="1"/>
              <a:r>
                <a:rPr lang="en-US" altLang="zh-CN" b="1" dirty="0">
                  <a:solidFill>
                    <a:srgbClr val="FFFFFF"/>
                  </a:solidFill>
                  <a:latin typeface="微软雅黑" panose="020B0503020204020204" pitchFamily="34" charset="-122"/>
                  <a:ea typeface="微软雅黑" panose="020B0503020204020204" pitchFamily="34" charset="-122"/>
                </a:rPr>
                <a:t>01</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9232" name="文本框 31"/>
            <p:cNvSpPr txBox="1"/>
            <p:nvPr/>
          </p:nvSpPr>
          <p:spPr>
            <a:xfrm>
              <a:off x="426764" y="103157"/>
              <a:ext cx="1036983" cy="327248"/>
            </a:xfrm>
            <a:prstGeom prst="rect">
              <a:avLst/>
            </a:prstGeom>
            <a:noFill/>
            <a:ln w="9525">
              <a:noFill/>
            </a:ln>
          </p:spPr>
          <p:txBody>
            <a:bodyPr anchor="t">
              <a:spAutoFit/>
            </a:bodyPr>
            <a:lstStyle/>
            <a:p>
              <a:pPr lvl="0" eaLnBrk="1" hangingPunct="1"/>
              <a:r>
                <a:rPr lang="en-US" sz="1000" dirty="0">
                  <a:solidFill>
                    <a:srgbClr val="FFFFFF"/>
                  </a:solidFill>
                  <a:latin typeface="微软雅黑" panose="020B0503020204020204" pitchFamily="34" charset="-122"/>
                  <a:ea typeface="微软雅黑" panose="020B0503020204020204" pitchFamily="34" charset="-122"/>
                </a:rPr>
                <a:t>why ceph</a:t>
              </a:r>
              <a:endParaRPr lang="en-US" sz="1000" dirty="0">
                <a:solidFill>
                  <a:srgbClr val="FFFFFF"/>
                </a:solidFill>
                <a:latin typeface="微软雅黑" panose="020B0503020204020204" pitchFamily="34" charset="-122"/>
                <a:ea typeface="微软雅黑" panose="020B0503020204020204" pitchFamily="34" charset="-122"/>
              </a:endParaRPr>
            </a:p>
          </p:txBody>
        </p:sp>
      </p:grpSp>
      <p:sp>
        <p:nvSpPr>
          <p:cNvPr id="9250" name="文本框 78"/>
          <p:cNvSpPr txBox="1"/>
          <p:nvPr/>
        </p:nvSpPr>
        <p:spPr>
          <a:xfrm>
            <a:off x="393541" y="267785"/>
            <a:ext cx="3867150" cy="415498"/>
          </a:xfrm>
          <a:prstGeom prst="rect">
            <a:avLst/>
          </a:prstGeom>
          <a:noFill/>
          <a:ln w="9525">
            <a:noFill/>
          </a:ln>
        </p:spPr>
        <p:txBody>
          <a:bodyPr anchor="t">
            <a:spAutoFit/>
          </a:bodyPr>
          <a:lstStyle/>
          <a:p>
            <a:pPr lvl="0" eaLnBrk="1" hangingPunct="1"/>
            <a:r>
              <a:rPr lang="zh-CN" altLang="en-US" sz="2100" b="1" dirty="0">
                <a:solidFill>
                  <a:srgbClr val="262626"/>
                </a:solidFill>
                <a:latin typeface="微软雅黑" panose="020B0503020204020204" pitchFamily="34" charset="-122"/>
                <a:ea typeface="微软雅黑" panose="020B0503020204020204" pitchFamily="34" charset="-122"/>
              </a:rPr>
              <a:t>目录</a:t>
            </a:r>
            <a:endParaRPr lang="zh-CN" altLang="en-US" sz="2100" b="1" dirty="0">
              <a:solidFill>
                <a:srgbClr val="262626"/>
              </a:solidFill>
              <a:latin typeface="Arial" panose="020B0604020202020204" pitchFamily="34" charset="0"/>
              <a:ea typeface="微软雅黑" panose="020B0503020204020204" pitchFamily="34" charset="-122"/>
            </a:endParaRPr>
          </a:p>
        </p:txBody>
      </p:sp>
      <p:grpSp>
        <p:nvGrpSpPr>
          <p:cNvPr id="13" name="组合 12"/>
          <p:cNvGrpSpPr/>
          <p:nvPr/>
        </p:nvGrpSpPr>
        <p:grpSpPr>
          <a:xfrm>
            <a:off x="129540" y="360045"/>
            <a:ext cx="321945" cy="278130"/>
            <a:chOff x="7867650" y="287030"/>
            <a:chExt cx="2647950" cy="2282716"/>
          </a:xfrm>
        </p:grpSpPr>
        <p:sp>
          <p:nvSpPr>
            <p:cNvPr id="14" name="六边形 13"/>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p:nvSpPr>
          <p:spPr>
            <a:xfrm>
              <a:off x="7867650" y="287030"/>
              <a:ext cx="2647950" cy="2282716"/>
            </a:xfrm>
            <a:prstGeom prst="hexagon">
              <a:avLst/>
            </a:prstGeom>
            <a:gradFill flip="none" rotWithShape="1">
              <a:gsLst>
                <a:gs pos="0">
                  <a:srgbClr val="007BD3"/>
                </a:gs>
                <a:gs pos="100000">
                  <a:srgbClr val="034373"/>
                </a:gs>
              </a:gsLst>
              <a:lin ang="2700000" scaled="0"/>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23"/>
          <p:cNvSpPr/>
          <p:nvPr/>
        </p:nvSpPr>
        <p:spPr>
          <a:xfrm>
            <a:off x="2348524" y="2423376"/>
            <a:ext cx="1266824" cy="809625"/>
          </a:xfrm>
          <a:prstGeom prst="rect">
            <a:avLst/>
          </a:prstGeom>
          <a:solidFill>
            <a:srgbClr val="595959"/>
          </a:solidFill>
          <a:ln w="9525">
            <a:noFill/>
          </a:ln>
        </p:spPr>
        <p:txBody>
          <a:bodyPr anchor="ctr"/>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7" name="矩形 22"/>
          <p:cNvSpPr/>
          <p:nvPr/>
        </p:nvSpPr>
        <p:spPr>
          <a:xfrm>
            <a:off x="6083968" y="2423376"/>
            <a:ext cx="1316831" cy="809625"/>
          </a:xfrm>
          <a:prstGeom prst="rect">
            <a:avLst/>
          </a:prstGeom>
          <a:solidFill>
            <a:srgbClr val="0A4383"/>
          </a:solidFill>
          <a:ln w="9525">
            <a:noFill/>
          </a:ln>
        </p:spPr>
        <p:txBody>
          <a:bodyPr anchor="ctr"/>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8" name="文本框 31"/>
          <p:cNvSpPr txBox="1"/>
          <p:nvPr/>
        </p:nvSpPr>
        <p:spPr>
          <a:xfrm>
            <a:off x="2767518" y="2635350"/>
            <a:ext cx="778077" cy="398780"/>
          </a:xfrm>
          <a:prstGeom prst="rect">
            <a:avLst/>
          </a:prstGeom>
          <a:noFill/>
          <a:ln w="9525">
            <a:noFill/>
          </a:ln>
        </p:spPr>
        <p:txBody>
          <a:bodyPr anchor="t">
            <a:spAutoFit/>
          </a:bodyPr>
          <a:p>
            <a:pPr lvl="0" eaLnBrk="1" hangingPunct="1"/>
            <a:r>
              <a:rPr lang="en-US" sz="1000" dirty="0">
                <a:solidFill>
                  <a:srgbClr val="FFFFFF"/>
                </a:solidFill>
                <a:latin typeface="微软雅黑" panose="020B0503020204020204" pitchFamily="34" charset="-122"/>
                <a:ea typeface="微软雅黑" panose="020B0503020204020204" pitchFamily="34" charset="-122"/>
              </a:rPr>
              <a:t>ceph</a:t>
            </a:r>
            <a:r>
              <a:rPr lang="zh-CN" altLang="en-US" sz="1000" dirty="0">
                <a:solidFill>
                  <a:srgbClr val="FFFFFF"/>
                </a:solidFill>
                <a:latin typeface="微软雅黑" panose="020B0503020204020204" pitchFamily="34" charset="-122"/>
                <a:ea typeface="微软雅黑" panose="020B0503020204020204" pitchFamily="34" charset="-122"/>
              </a:rPr>
              <a:t>架构简介</a:t>
            </a:r>
            <a:endParaRPr lang="zh-CN" altLang="en-US" sz="1000" dirty="0">
              <a:solidFill>
                <a:srgbClr val="FFFFFF"/>
              </a:solidFill>
              <a:latin typeface="微软雅黑" panose="020B0503020204020204" pitchFamily="34" charset="-122"/>
              <a:ea typeface="微软雅黑" panose="020B0503020204020204" pitchFamily="34" charset="-122"/>
            </a:endParaRPr>
          </a:p>
        </p:txBody>
      </p:sp>
      <p:sp>
        <p:nvSpPr>
          <p:cNvPr id="9" name="文本框 30"/>
          <p:cNvSpPr txBox="1"/>
          <p:nvPr/>
        </p:nvSpPr>
        <p:spPr>
          <a:xfrm>
            <a:off x="2438415" y="2649525"/>
            <a:ext cx="571500" cy="368300"/>
          </a:xfrm>
          <a:prstGeom prst="rect">
            <a:avLst/>
          </a:prstGeom>
          <a:noFill/>
          <a:ln w="9525">
            <a:noFill/>
          </a:ln>
        </p:spPr>
        <p:txBody>
          <a:bodyPr wrap="square" anchor="t">
            <a:spAutoFit/>
          </a:bodyPr>
          <a:p>
            <a:pPr lvl="0" eaLnBrk="1" hangingPunct="1"/>
            <a:r>
              <a:rPr lang="en-US" altLang="zh-CN" b="1" dirty="0">
                <a:solidFill>
                  <a:srgbClr val="FFFFFF"/>
                </a:solidFill>
                <a:latin typeface="微软雅黑" panose="020B0503020204020204" pitchFamily="34" charset="-122"/>
                <a:ea typeface="微软雅黑" panose="020B0503020204020204" pitchFamily="34" charset="-122"/>
              </a:rPr>
              <a:t>0</a:t>
            </a:r>
            <a:r>
              <a:rPr lang="en-US" b="1" dirty="0">
                <a:solidFill>
                  <a:srgbClr val="FFFFFF"/>
                </a:solidFill>
                <a:latin typeface="微软雅黑" panose="020B0503020204020204" pitchFamily="34" charset="-122"/>
                <a:ea typeface="微软雅黑" panose="020B0503020204020204" pitchFamily="34" charset="-122"/>
              </a:rPr>
              <a:t>2</a:t>
            </a:r>
            <a:endParaRPr lang="en-US" b="1" dirty="0">
              <a:solidFill>
                <a:srgbClr val="FFFFFF"/>
              </a:solidFill>
              <a:latin typeface="微软雅黑" panose="020B0503020204020204" pitchFamily="34" charset="-122"/>
              <a:ea typeface="微软雅黑" panose="020B0503020204020204" pitchFamily="34" charset="-122"/>
            </a:endParaRPr>
          </a:p>
        </p:txBody>
      </p:sp>
      <p:grpSp>
        <p:nvGrpSpPr>
          <p:cNvPr id="10" name="组合 29"/>
          <p:cNvGrpSpPr/>
          <p:nvPr/>
        </p:nvGrpSpPr>
        <p:grpSpPr>
          <a:xfrm>
            <a:off x="3728735" y="2649525"/>
            <a:ext cx="1088765" cy="406830"/>
            <a:chOff x="0" y="0"/>
            <a:chExt cx="1451053" cy="543162"/>
          </a:xfrm>
        </p:grpSpPr>
        <p:sp>
          <p:nvSpPr>
            <p:cNvPr id="11" name="文本框 30"/>
            <p:cNvSpPr txBox="1"/>
            <p:nvPr/>
          </p:nvSpPr>
          <p:spPr>
            <a:xfrm>
              <a:off x="0" y="0"/>
              <a:ext cx="761668" cy="491720"/>
            </a:xfrm>
            <a:prstGeom prst="rect">
              <a:avLst/>
            </a:prstGeom>
            <a:noFill/>
            <a:ln w="9525">
              <a:noFill/>
            </a:ln>
          </p:spPr>
          <p:txBody>
            <a:bodyPr wrap="square" anchor="t">
              <a:spAutoFit/>
            </a:bodyPr>
            <a:p>
              <a:pPr lvl="0" eaLnBrk="1" hangingPunct="1"/>
              <a:r>
                <a:rPr lang="en-US" altLang="zh-CN" b="1" dirty="0">
                  <a:solidFill>
                    <a:srgbClr val="FFFFFF"/>
                  </a:solidFill>
                  <a:latin typeface="微软雅黑" panose="020B0503020204020204" pitchFamily="34" charset="-122"/>
                  <a:ea typeface="微软雅黑" panose="020B0503020204020204" pitchFamily="34" charset="-122"/>
                </a:rPr>
                <a:t>03</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12" name="文本框 31"/>
            <p:cNvSpPr txBox="1"/>
            <p:nvPr/>
          </p:nvSpPr>
          <p:spPr>
            <a:xfrm>
              <a:off x="414070" y="10748"/>
              <a:ext cx="1036983" cy="532414"/>
            </a:xfrm>
            <a:prstGeom prst="rect">
              <a:avLst/>
            </a:prstGeom>
            <a:noFill/>
            <a:ln w="9525">
              <a:noFill/>
            </a:ln>
          </p:spPr>
          <p:txBody>
            <a:bodyPr anchor="t">
              <a:spAutoFit/>
            </a:bodyPr>
            <a:p>
              <a:pPr lvl="0" eaLnBrk="1" hangingPunct="1"/>
              <a:r>
                <a:rPr lang="en-US" altLang="zh-CN" sz="1000" dirty="0">
                  <a:solidFill>
                    <a:srgbClr val="FFFFFF"/>
                  </a:solidFill>
                  <a:latin typeface="微软雅黑" panose="020B0503020204020204" pitchFamily="34" charset="-122"/>
                  <a:ea typeface="微软雅黑" panose="020B0503020204020204" pitchFamily="34" charset="-122"/>
                </a:rPr>
                <a:t>hash</a:t>
              </a:r>
              <a:r>
                <a:rPr lang="zh-CN" altLang="en-US" sz="1000" dirty="0">
                  <a:solidFill>
                    <a:srgbClr val="FFFFFF"/>
                  </a:solidFill>
                  <a:latin typeface="微软雅黑" panose="020B0503020204020204" pitchFamily="34" charset="-122"/>
                  <a:ea typeface="微软雅黑" panose="020B0503020204020204" pitchFamily="34" charset="-122"/>
                </a:rPr>
                <a:t>与</a:t>
              </a:r>
              <a:r>
                <a:rPr lang="en-US" altLang="zh-CN" sz="1000" dirty="0">
                  <a:solidFill>
                    <a:srgbClr val="FFFFFF"/>
                  </a:solidFill>
                  <a:latin typeface="微软雅黑" panose="020B0503020204020204" pitchFamily="34" charset="-122"/>
                  <a:ea typeface="微软雅黑" panose="020B0503020204020204" pitchFamily="34" charset="-122"/>
                </a:rPr>
                <a:t>crush</a:t>
              </a:r>
              <a:endParaRPr lang="en-US" altLang="zh-CN" sz="1000" dirty="0">
                <a:solidFill>
                  <a:srgbClr val="FFFFFF"/>
                </a:solidFill>
                <a:latin typeface="微软雅黑" panose="020B0503020204020204" pitchFamily="34" charset="-122"/>
                <a:ea typeface="微软雅黑" panose="020B0503020204020204" pitchFamily="34" charset="-122"/>
              </a:endParaRPr>
            </a:p>
          </p:txBody>
        </p:sp>
      </p:grpSp>
      <p:grpSp>
        <p:nvGrpSpPr>
          <p:cNvPr id="17" name="组合 29"/>
          <p:cNvGrpSpPr/>
          <p:nvPr/>
        </p:nvGrpSpPr>
        <p:grpSpPr>
          <a:xfrm>
            <a:off x="6176025" y="2634285"/>
            <a:ext cx="1224915" cy="398780"/>
            <a:chOff x="0" y="-12717"/>
            <a:chExt cx="1632507" cy="532414"/>
          </a:xfrm>
        </p:grpSpPr>
        <p:sp>
          <p:nvSpPr>
            <p:cNvPr id="18" name="文本框 30"/>
            <p:cNvSpPr txBox="1"/>
            <p:nvPr/>
          </p:nvSpPr>
          <p:spPr>
            <a:xfrm>
              <a:off x="0" y="0"/>
              <a:ext cx="761668" cy="491720"/>
            </a:xfrm>
            <a:prstGeom prst="rect">
              <a:avLst/>
            </a:prstGeom>
            <a:noFill/>
            <a:ln w="9525">
              <a:noFill/>
            </a:ln>
          </p:spPr>
          <p:txBody>
            <a:bodyPr wrap="square" anchor="t">
              <a:spAutoFit/>
            </a:bodyPr>
            <a:p>
              <a:pPr lvl="0" eaLnBrk="1" hangingPunct="1"/>
              <a:r>
                <a:rPr lang="en-US" altLang="zh-CN" b="1" dirty="0">
                  <a:solidFill>
                    <a:srgbClr val="FFFFFF"/>
                  </a:solidFill>
                  <a:latin typeface="微软雅黑" panose="020B0503020204020204" pitchFamily="34" charset="-122"/>
                  <a:ea typeface="微软雅黑" panose="020B0503020204020204" pitchFamily="34" charset="-122"/>
                </a:rPr>
                <a:t>05</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19" name="文本框 31"/>
            <p:cNvSpPr txBox="1"/>
            <p:nvPr/>
          </p:nvSpPr>
          <p:spPr>
            <a:xfrm>
              <a:off x="513702" y="-12717"/>
              <a:ext cx="1118805" cy="532414"/>
            </a:xfrm>
            <a:prstGeom prst="rect">
              <a:avLst/>
            </a:prstGeom>
            <a:noFill/>
            <a:ln w="9525">
              <a:noFill/>
            </a:ln>
          </p:spPr>
          <p:txBody>
            <a:bodyPr wrap="square" anchor="t">
              <a:spAutoFit/>
            </a:bodyPr>
            <a:p>
              <a:pPr lvl="0" eaLnBrk="1" hangingPunct="1"/>
              <a:r>
                <a:rPr lang="en-US" altLang="zh-CN" sz="1000" dirty="0">
                  <a:solidFill>
                    <a:srgbClr val="FFFFFF"/>
                  </a:solidFill>
                  <a:latin typeface="微软雅黑" panose="020B0503020204020204" pitchFamily="34" charset="-122"/>
                  <a:ea typeface="微软雅黑" panose="020B0503020204020204" pitchFamily="34" charset="-122"/>
                </a:rPr>
                <a:t>ceph</a:t>
              </a:r>
              <a:r>
                <a:rPr lang="zh-CN" altLang="en-US" sz="1000" dirty="0">
                  <a:solidFill>
                    <a:srgbClr val="FFFFFF"/>
                  </a:solidFill>
                  <a:latin typeface="微软雅黑" panose="020B0503020204020204" pitchFamily="34" charset="-122"/>
                  <a:ea typeface="微软雅黑" panose="020B0503020204020204" pitchFamily="34" charset="-122"/>
                </a:rPr>
                <a:t>对接</a:t>
              </a:r>
              <a:r>
                <a:rPr lang="en-US" altLang="zh-CN" sz="1000" dirty="0">
                  <a:solidFill>
                    <a:srgbClr val="FFFFFF"/>
                  </a:solidFill>
                  <a:latin typeface="微软雅黑" panose="020B0503020204020204" pitchFamily="34" charset="-122"/>
                  <a:ea typeface="微软雅黑" panose="020B0503020204020204" pitchFamily="34" charset="-122"/>
                </a:rPr>
                <a:t>openstack</a:t>
              </a:r>
              <a:endParaRPr lang="en-US" altLang="zh-CN" sz="1000" dirty="0">
                <a:solidFill>
                  <a:srgbClr val="FFFFFF"/>
                </a:solidFill>
                <a:latin typeface="微软雅黑" panose="020B0503020204020204" pitchFamily="34" charset="-122"/>
                <a:ea typeface="微软雅黑" panose="020B0503020204020204" pitchFamily="34" charset="-122"/>
              </a:endParaRPr>
            </a:p>
          </p:txBody>
        </p:sp>
      </p:grpSp>
      <p:grpSp>
        <p:nvGrpSpPr>
          <p:cNvPr id="20" name="组合 29"/>
          <p:cNvGrpSpPr/>
          <p:nvPr/>
        </p:nvGrpSpPr>
        <p:grpSpPr>
          <a:xfrm>
            <a:off x="4932060" y="2650795"/>
            <a:ext cx="1152265" cy="368300"/>
            <a:chOff x="0" y="-29673"/>
            <a:chExt cx="1535683" cy="491720"/>
          </a:xfrm>
        </p:grpSpPr>
        <p:sp>
          <p:nvSpPr>
            <p:cNvPr id="21" name="文本框 30"/>
            <p:cNvSpPr txBox="1"/>
            <p:nvPr/>
          </p:nvSpPr>
          <p:spPr>
            <a:xfrm>
              <a:off x="0" y="-29673"/>
              <a:ext cx="761668" cy="491720"/>
            </a:xfrm>
            <a:prstGeom prst="rect">
              <a:avLst/>
            </a:prstGeom>
            <a:noFill/>
            <a:ln w="9525">
              <a:noFill/>
            </a:ln>
          </p:spPr>
          <p:txBody>
            <a:bodyPr wrap="square" anchor="t">
              <a:spAutoFit/>
            </a:bodyPr>
            <a:p>
              <a:pPr lvl="0" eaLnBrk="1" hangingPunct="1"/>
              <a:r>
                <a:rPr lang="en-US" altLang="zh-CN" b="1" dirty="0">
                  <a:solidFill>
                    <a:srgbClr val="FFFFFF"/>
                  </a:solidFill>
                  <a:latin typeface="微软雅黑" panose="020B0503020204020204" pitchFamily="34" charset="-122"/>
                  <a:ea typeface="微软雅黑" panose="020B0503020204020204" pitchFamily="34" charset="-122"/>
                </a:rPr>
                <a:t>04</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22" name="文本框 31"/>
            <p:cNvSpPr txBox="1"/>
            <p:nvPr/>
          </p:nvSpPr>
          <p:spPr>
            <a:xfrm>
              <a:off x="498700" y="31096"/>
              <a:ext cx="1036983" cy="327248"/>
            </a:xfrm>
            <a:prstGeom prst="rect">
              <a:avLst/>
            </a:prstGeom>
            <a:noFill/>
            <a:ln w="9525">
              <a:noFill/>
            </a:ln>
          </p:spPr>
          <p:txBody>
            <a:bodyPr anchor="t">
              <a:spAutoFit/>
            </a:bodyPr>
            <a:p>
              <a:pPr lvl="0" eaLnBrk="1" hangingPunct="1"/>
              <a:r>
                <a:rPr lang="en-US" altLang="zh-CN" sz="1000" dirty="0">
                  <a:solidFill>
                    <a:srgbClr val="FFFFFF"/>
                  </a:solidFill>
                  <a:latin typeface="微软雅黑" panose="020B0503020204020204" pitchFamily="34" charset="-122"/>
                  <a:ea typeface="微软雅黑" panose="020B0503020204020204" pitchFamily="34" charset="-122"/>
                </a:rPr>
                <a:t>ceph</a:t>
              </a:r>
              <a:r>
                <a:rPr lang="zh-CN" altLang="en-US" sz="1000" dirty="0">
                  <a:solidFill>
                    <a:srgbClr val="FFFFFF"/>
                  </a:solidFill>
                  <a:latin typeface="微软雅黑" panose="020B0503020204020204" pitchFamily="34" charset="-122"/>
                  <a:ea typeface="微软雅黑" panose="020B0503020204020204" pitchFamily="34" charset="-122"/>
                </a:rPr>
                <a:t>实战</a:t>
              </a:r>
              <a:endParaRPr lang="zh-CN" altLang="en-US" sz="1000"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直角三角形 18"/>
          <p:cNvSpPr/>
          <p:nvPr/>
        </p:nvSpPr>
        <p:spPr>
          <a:xfrm>
            <a:off x="8836819" y="142135"/>
            <a:ext cx="80963" cy="55959"/>
          </a:xfrm>
          <a:prstGeom prst="rtTriangle">
            <a:avLst/>
          </a:prstGeom>
          <a:solidFill>
            <a:srgbClr val="0D348B">
              <a:alpha val="85097"/>
            </a:srgbClr>
          </a:solidFill>
          <a:ln w="9525">
            <a:noFill/>
          </a:ln>
          <a:effectLst>
            <a:outerShdw dist="38100" dir="5400000" algn="ctr" rotWithShape="0">
              <a:srgbClr val="000000">
                <a:alpha val="37999"/>
              </a:srgbClr>
            </a:outerShdw>
          </a:effectLst>
        </p:spPr>
        <p:txBody>
          <a:bodyPr anchor="ctr"/>
          <a:lstStyle/>
          <a:p>
            <a:pPr lvl="0" algn="ctr" eaLnBrk="1" hangingPunct="1">
              <a:lnSpc>
                <a:spcPct val="120000"/>
              </a:lnSpc>
            </a:pPr>
            <a:endParaRPr lang="zh-CN" altLang="en-US" sz="1350" b="1" dirty="0">
              <a:solidFill>
                <a:srgbClr val="F9F9F9"/>
              </a:solidFill>
              <a:latin typeface="微软雅黑" panose="020B0503020204020204" pitchFamily="34" charset="-122"/>
              <a:ea typeface="微软雅黑" panose="020B0503020204020204" pitchFamily="34" charset="-122"/>
            </a:endParaRPr>
          </a:p>
        </p:txBody>
      </p:sp>
      <p:sp>
        <p:nvSpPr>
          <p:cNvPr id="11266" name="矩形 19"/>
          <p:cNvSpPr/>
          <p:nvPr/>
        </p:nvSpPr>
        <p:spPr>
          <a:xfrm>
            <a:off x="0" y="194522"/>
            <a:ext cx="846535" cy="328613"/>
          </a:xfrm>
          <a:prstGeom prst="rect">
            <a:avLst/>
          </a:prstGeom>
          <a:solidFill>
            <a:srgbClr val="0070C0"/>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11267" name="矩形 20"/>
          <p:cNvSpPr/>
          <p:nvPr/>
        </p:nvSpPr>
        <p:spPr>
          <a:xfrm>
            <a:off x="933450" y="194522"/>
            <a:ext cx="8210550" cy="328613"/>
          </a:xfrm>
          <a:prstGeom prst="rect">
            <a:avLst/>
          </a:prstGeom>
          <a:solidFill>
            <a:srgbClr val="7F7F7F"/>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11268" name="Rectangle 5"/>
          <p:cNvSpPr/>
          <p:nvPr/>
        </p:nvSpPr>
        <p:spPr>
          <a:xfrm rot="-5400000">
            <a:off x="8345091" y="134991"/>
            <a:ext cx="475059" cy="504825"/>
          </a:xfrm>
          <a:custGeom>
            <a:avLst/>
            <a:gdLst/>
            <a:ahLst/>
            <a:cxnLst>
              <a:cxn ang="0">
                <a:pos x="10" y="0"/>
              </a:cxn>
              <a:cxn ang="0">
                <a:pos x="1519" y="0"/>
              </a:cxn>
              <a:cxn ang="0">
                <a:pos x="1519" y="729788"/>
              </a:cxn>
              <a:cxn ang="0">
                <a:pos x="0" y="729788"/>
              </a:cxn>
              <a:cxn ang="0">
                <a:pos x="0" y="725856"/>
              </a:cxn>
              <a:cxn ang="0">
                <a:pos x="8" y="725856"/>
              </a:cxn>
              <a:cxn ang="0">
                <a:pos x="126" y="360719"/>
              </a:cxn>
              <a:cxn ang="0">
                <a:pos x="10" y="0"/>
              </a:cxn>
            </a:cxnLst>
            <a:rect l="0" t="0" r="0" b="0"/>
            <a:pathLst>
              <a:path w="4732299" h="655200">
                <a:moveTo>
                  <a:pt x="29842" y="0"/>
                </a:moveTo>
                <a:lnTo>
                  <a:pt x="4732299" y="0"/>
                </a:lnTo>
                <a:lnTo>
                  <a:pt x="4732299" y="655200"/>
                </a:lnTo>
                <a:lnTo>
                  <a:pt x="0" y="655200"/>
                </a:lnTo>
                <a:lnTo>
                  <a:pt x="0" y="651669"/>
                </a:lnTo>
                <a:lnTo>
                  <a:pt x="25384" y="651669"/>
                </a:lnTo>
                <a:lnTo>
                  <a:pt x="393662" y="323851"/>
                </a:lnTo>
                <a:lnTo>
                  <a:pt x="29842" y="0"/>
                </a:lnTo>
                <a:close/>
              </a:path>
            </a:pathLst>
          </a:custGeom>
          <a:solidFill>
            <a:srgbClr val="0070C0"/>
          </a:solidFill>
          <a:ln w="9525">
            <a:noFill/>
          </a:ln>
        </p:spPr>
        <p:txBody>
          <a:bodyPr/>
          <a:lstStyle/>
          <a:p>
            <a:endParaRPr lang="zh-CN" altLang="en-US" sz="1350"/>
          </a:p>
        </p:txBody>
      </p:sp>
      <p:sp>
        <p:nvSpPr>
          <p:cNvPr id="11269" name="TextBox 15"/>
          <p:cNvSpPr txBox="1"/>
          <p:nvPr/>
        </p:nvSpPr>
        <p:spPr>
          <a:xfrm>
            <a:off x="8331994" y="226669"/>
            <a:ext cx="504825" cy="387985"/>
          </a:xfrm>
          <a:prstGeom prst="rect">
            <a:avLst/>
          </a:prstGeom>
          <a:noFill/>
          <a:ln w="9525">
            <a:noFill/>
          </a:ln>
        </p:spPr>
        <p:txBody>
          <a:bodyPr anchor="t">
            <a:spAutoFit/>
          </a:bodyPr>
          <a:lstStyle/>
          <a:p>
            <a:pPr lvl="0" algn="ctr" eaLnBrk="1" hangingPunct="1"/>
            <a:fld id="{9A0DB2DC-4C9A-4742-B13C-FB6460FD3503}" type="slidenum">
              <a:rPr lang="en-US" altLang="zh-CN" dirty="0">
                <a:solidFill>
                  <a:srgbClr val="FFFFFF"/>
                </a:solidFill>
                <a:latin typeface="Arial Unicode MS" panose="020B0604020202020204" pitchFamily="34" charset="-122"/>
                <a:ea typeface="Arial Unicode MS" panose="020B0604020202020204" pitchFamily="34" charset="-122"/>
              </a:rPr>
            </a:fld>
            <a:r>
              <a:rPr lang="zh-CN" altLang="en-US" dirty="0">
                <a:solidFill>
                  <a:srgbClr val="FF8500"/>
                </a:solidFill>
                <a:latin typeface="Arial Unicode MS" panose="020B0604020202020204" pitchFamily="34" charset="-122"/>
                <a:ea typeface="Arial Unicode MS" panose="020B0604020202020204" pitchFamily="34" charset="-122"/>
              </a:rPr>
              <a:t> </a:t>
            </a:r>
            <a:endParaRPr lang="zh-CN" altLang="en-US" dirty="0">
              <a:solidFill>
                <a:srgbClr val="FF8500"/>
              </a:solidFill>
              <a:latin typeface="Arial Unicode MS" panose="020B0604020202020204" pitchFamily="34" charset="-122"/>
              <a:ea typeface="Arial Unicode MS" panose="020B0604020202020204" pitchFamily="34" charset="-122"/>
            </a:endParaRPr>
          </a:p>
        </p:txBody>
      </p:sp>
      <p:sp>
        <p:nvSpPr>
          <p:cNvPr id="11270" name="文本框 23"/>
          <p:cNvSpPr txBox="1"/>
          <p:nvPr/>
        </p:nvSpPr>
        <p:spPr>
          <a:xfrm>
            <a:off x="1320165" y="215900"/>
            <a:ext cx="2680970" cy="321945"/>
          </a:xfrm>
          <a:prstGeom prst="rect">
            <a:avLst/>
          </a:prstGeom>
          <a:noFill/>
          <a:ln w="9525">
            <a:noFill/>
          </a:ln>
        </p:spPr>
        <p:txBody>
          <a:bodyPr wrap="square" anchor="t">
            <a:spAutoFit/>
          </a:bodyPr>
          <a:lstStyle/>
          <a:p>
            <a:pPr lvl="0"/>
            <a:r>
              <a:rPr lang="en-US" sz="1500" b="1" dirty="0">
                <a:solidFill>
                  <a:srgbClr val="FFFFFF"/>
                </a:solidFill>
                <a:latin typeface="微软雅黑" panose="020B0503020204020204" pitchFamily="34" charset="-122"/>
                <a:ea typeface="微软雅黑" panose="020B0503020204020204" pitchFamily="34" charset="-122"/>
              </a:rPr>
              <a:t>CRUSH MAP</a:t>
            </a:r>
            <a:endParaRPr lang="en-US" sz="1500" b="1" dirty="0">
              <a:solidFill>
                <a:srgbClr val="FFFFFF"/>
              </a:solidFill>
              <a:latin typeface="微软雅黑" panose="020B0503020204020204" pitchFamily="34" charset="-122"/>
              <a:ea typeface="微软雅黑" panose="020B0503020204020204" pitchFamily="34" charset="-122"/>
            </a:endParaRPr>
          </a:p>
        </p:txBody>
      </p:sp>
      <p:sp>
        <p:nvSpPr>
          <p:cNvPr id="11271" name="右箭头 24"/>
          <p:cNvSpPr/>
          <p:nvPr/>
        </p:nvSpPr>
        <p:spPr>
          <a:xfrm>
            <a:off x="1072754" y="238575"/>
            <a:ext cx="227409" cy="257175"/>
          </a:xfrm>
          <a:prstGeom prst="rightArrow">
            <a:avLst>
              <a:gd name="adj1" fmla="val 50000"/>
              <a:gd name="adj2" fmla="val 50000"/>
            </a:avLst>
          </a:prstGeom>
          <a:solidFill>
            <a:schemeClr val="bg1"/>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grpSp>
        <p:nvGrpSpPr>
          <p:cNvPr id="13" name="组合 12"/>
          <p:cNvGrpSpPr/>
          <p:nvPr/>
        </p:nvGrpSpPr>
        <p:grpSpPr>
          <a:xfrm>
            <a:off x="933450" y="187960"/>
            <a:ext cx="414655" cy="358775"/>
            <a:chOff x="7867650" y="287030"/>
            <a:chExt cx="2647950" cy="2282716"/>
          </a:xfrm>
        </p:grpSpPr>
        <p:sp>
          <p:nvSpPr>
            <p:cNvPr id="14" name="六边形 13"/>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p:nvSpPr>
          <p:spPr>
            <a:xfrm>
              <a:off x="7867650" y="287030"/>
              <a:ext cx="2647950" cy="2282716"/>
            </a:xfrm>
            <a:prstGeom prst="hexagon">
              <a:avLst/>
            </a:prstGeom>
            <a:gradFill flip="none" rotWithShape="1">
              <a:gsLst>
                <a:gs pos="0">
                  <a:srgbClr val="007BD3"/>
                </a:gs>
                <a:gs pos="100000">
                  <a:srgbClr val="034373"/>
                </a:gs>
              </a:gsLst>
              <a:lin ang="2700000" scaled="0"/>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图片 1"/>
          <p:cNvPicPr>
            <a:picLocks noChangeAspect="1"/>
          </p:cNvPicPr>
          <p:nvPr/>
        </p:nvPicPr>
        <p:blipFill>
          <a:blip r:embed="rId1"/>
          <a:stretch>
            <a:fillRect/>
          </a:stretch>
        </p:blipFill>
        <p:spPr>
          <a:xfrm>
            <a:off x="272415" y="754380"/>
            <a:ext cx="5222240" cy="2357120"/>
          </a:xfrm>
          <a:prstGeom prst="rect">
            <a:avLst/>
          </a:prstGeom>
        </p:spPr>
      </p:pic>
      <p:sp>
        <p:nvSpPr>
          <p:cNvPr id="8" name="TextBox 40"/>
          <p:cNvSpPr txBox="1"/>
          <p:nvPr/>
        </p:nvSpPr>
        <p:spPr>
          <a:xfrm>
            <a:off x="5786755" y="914400"/>
            <a:ext cx="3131185" cy="200025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t>需求如下：</a:t>
            </a:r>
            <a:endParaRPr lang="en-US" altLang="zh-CN" sz="1200" b="1" dirty="0"/>
          </a:p>
          <a:p>
            <a:r>
              <a:rPr lang="en-US" altLang="zh-CN" sz="1200" b="1" dirty="0"/>
              <a:t>· </a:t>
            </a:r>
            <a:r>
              <a:rPr lang="zh-CN" sz="1200" b="1" dirty="0"/>
              <a:t>一共选出三个OSD</a:t>
            </a:r>
            <a:endParaRPr lang="zh-CN" sz="1200" b="1" dirty="0"/>
          </a:p>
          <a:p>
            <a:r>
              <a:rPr lang="en-US" altLang="zh-CN" sz="1200" b="1" dirty="0">
                <a:sym typeface="+mn-ea"/>
              </a:rPr>
              <a:t>· </a:t>
            </a:r>
            <a:r>
              <a:rPr lang="zh-CN" sz="1200" b="1" dirty="0"/>
              <a:t>这三个OSD需要都位于一个row下面</a:t>
            </a:r>
            <a:endParaRPr lang="zh-CN" sz="1200" b="1" dirty="0"/>
          </a:p>
          <a:p>
            <a:r>
              <a:rPr lang="en-US" altLang="zh-CN" sz="1200" b="1" dirty="0">
                <a:sym typeface="+mn-ea"/>
              </a:rPr>
              <a:t>· </a:t>
            </a:r>
            <a:r>
              <a:rPr lang="zh-CN" sz="1200" b="1" dirty="0"/>
              <a:t>每个cabinet内至多有一个OSD</a:t>
            </a:r>
            <a:endParaRPr lang="zh-CN" sz="1200" b="1" dirty="0"/>
          </a:p>
          <a:p>
            <a:endParaRPr lang="zh-CN" sz="1200" b="1" dirty="0"/>
          </a:p>
          <a:p>
            <a:r>
              <a:rPr lang="zh-CN" sz="1200" b="1" dirty="0"/>
              <a:t>这棵树状结构中，每个节点都有了自己的权重，每个节点的权重由下一层节点的权重累加而得，因此根节点root的权重就是这个集群所有的OSD的权重之和，那么有了这么多权重之后，我们怎么选出那三个OSD呢？</a:t>
            </a:r>
            <a:endParaRPr lang="zh-CN" sz="1200" b="1" dirty="0"/>
          </a:p>
          <a:p>
            <a:endParaRPr lang="zh-CN" sz="1200" b="1" dirty="0"/>
          </a:p>
          <a:p>
            <a:endParaRPr lang="zh-CN" sz="1200" b="1" dirty="0"/>
          </a:p>
        </p:txBody>
      </p:sp>
      <p:sp>
        <p:nvSpPr>
          <p:cNvPr id="5" name="TextBox 40"/>
          <p:cNvSpPr txBox="1"/>
          <p:nvPr/>
        </p:nvSpPr>
        <p:spPr>
          <a:xfrm>
            <a:off x="272415" y="3207385"/>
            <a:ext cx="8562340" cy="166687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altLang="zh-CN" sz="1200" b="1" dirty="0"/>
              <a:t>1 </a:t>
            </a:r>
            <a:r>
              <a:rPr lang="zh-CN" altLang="en-US" sz="1200" b="1" dirty="0"/>
              <a:t>CRUSH从root下的所有的row中选出一个row。</a:t>
            </a:r>
            <a:endParaRPr lang="zh-CN" altLang="en-US" sz="1200" b="1" dirty="0"/>
          </a:p>
          <a:p>
            <a:r>
              <a:rPr lang="en-US" altLang="zh-CN" sz="1200" b="1" dirty="0"/>
              <a:t>2</a:t>
            </a:r>
            <a:r>
              <a:rPr lang="zh-CN" altLang="en-US" sz="1200" b="1" dirty="0"/>
              <a:t> 在刚刚的一个row下面的所有cabinet中，CRUSH选出三个cabinet。</a:t>
            </a:r>
            <a:endParaRPr lang="zh-CN" altLang="en-US" sz="1200" b="1" dirty="0"/>
          </a:p>
          <a:p>
            <a:r>
              <a:rPr lang="en-US" altLang="zh-CN" sz="1200" b="1" dirty="0"/>
              <a:t>3 </a:t>
            </a:r>
            <a:r>
              <a:rPr lang="zh-CN" altLang="en-US" sz="1200" b="1" dirty="0"/>
              <a:t>在刚刚的三个cabinet下面的所有OSD中，CRUSH分别选出一个OSD。</a:t>
            </a:r>
            <a:endParaRPr lang="zh-CN" altLang="en-US" sz="1200" b="1" dirty="0"/>
          </a:p>
          <a:p>
            <a:endParaRPr lang="zh-CN" altLang="en-US" sz="1200" b="1" dirty="0"/>
          </a:p>
          <a:p>
            <a:r>
              <a:rPr lang="zh-CN" sz="1200" b="1" dirty="0"/>
              <a:t>take(root) ============&gt; [root]</a:t>
            </a:r>
            <a:endParaRPr lang="zh-CN" sz="1200" b="1" dirty="0"/>
          </a:p>
          <a:p>
            <a:r>
              <a:rPr lang="zh-CN" sz="1200" b="1" dirty="0"/>
              <a:t>choose(1, row) ========&gt; [row2]</a:t>
            </a:r>
            <a:endParaRPr lang="zh-CN" sz="1200" b="1" dirty="0"/>
          </a:p>
          <a:p>
            <a:r>
              <a:rPr lang="zh-CN" sz="1200" b="1" dirty="0"/>
              <a:t>choose(3, cabinet) =====&gt; [cab21, cab23, cab24] 在[row2]下</a:t>
            </a:r>
            <a:endParaRPr lang="zh-CN" sz="1200" b="1" dirty="0"/>
          </a:p>
          <a:p>
            <a:r>
              <a:rPr lang="zh-CN" sz="1200" b="1" dirty="0"/>
              <a:t>choose(1, osd) ========&gt; [osd2107, osd2313, osd2437] 在三个cab下</a:t>
            </a:r>
            <a:endParaRPr lang="zh-CN" sz="1200" b="1" dirty="0"/>
          </a:p>
          <a:p>
            <a:r>
              <a:rPr lang="zh-CN" sz="1200" b="1" dirty="0"/>
              <a:t>emit ================&gt; [osd2107, osd2313, osd2437]</a:t>
            </a:r>
            <a:endParaRPr lang="zh-CN" sz="1200" b="1" dirty="0"/>
          </a:p>
          <a:p>
            <a:endParaRPr lang="zh-CN" sz="1200" b="1"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直角三角形 18"/>
          <p:cNvSpPr/>
          <p:nvPr/>
        </p:nvSpPr>
        <p:spPr>
          <a:xfrm>
            <a:off x="8836819" y="142135"/>
            <a:ext cx="80963" cy="55959"/>
          </a:xfrm>
          <a:prstGeom prst="rtTriangle">
            <a:avLst/>
          </a:prstGeom>
          <a:solidFill>
            <a:srgbClr val="0D348B">
              <a:alpha val="85097"/>
            </a:srgbClr>
          </a:solidFill>
          <a:ln w="9525">
            <a:noFill/>
          </a:ln>
          <a:effectLst>
            <a:outerShdw dist="38100" dir="5400000" algn="ctr" rotWithShape="0">
              <a:srgbClr val="000000">
                <a:alpha val="37999"/>
              </a:srgbClr>
            </a:outerShdw>
          </a:effectLst>
        </p:spPr>
        <p:txBody>
          <a:bodyPr anchor="ctr"/>
          <a:lstStyle/>
          <a:p>
            <a:pPr lvl="0" algn="ctr" eaLnBrk="1" hangingPunct="1">
              <a:lnSpc>
                <a:spcPct val="120000"/>
              </a:lnSpc>
            </a:pPr>
            <a:endParaRPr lang="zh-CN" altLang="en-US" sz="1350" b="1" dirty="0">
              <a:solidFill>
                <a:srgbClr val="F9F9F9"/>
              </a:solidFill>
              <a:latin typeface="微软雅黑" panose="020B0503020204020204" pitchFamily="34" charset="-122"/>
              <a:ea typeface="微软雅黑" panose="020B0503020204020204" pitchFamily="34" charset="-122"/>
            </a:endParaRPr>
          </a:p>
        </p:txBody>
      </p:sp>
      <p:sp>
        <p:nvSpPr>
          <p:cNvPr id="11266" name="矩形 19"/>
          <p:cNvSpPr/>
          <p:nvPr/>
        </p:nvSpPr>
        <p:spPr>
          <a:xfrm>
            <a:off x="0" y="194522"/>
            <a:ext cx="846535" cy="328613"/>
          </a:xfrm>
          <a:prstGeom prst="rect">
            <a:avLst/>
          </a:prstGeom>
          <a:solidFill>
            <a:srgbClr val="0070C0"/>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11267" name="矩形 20"/>
          <p:cNvSpPr/>
          <p:nvPr/>
        </p:nvSpPr>
        <p:spPr>
          <a:xfrm>
            <a:off x="933450" y="194522"/>
            <a:ext cx="8210550" cy="328613"/>
          </a:xfrm>
          <a:prstGeom prst="rect">
            <a:avLst/>
          </a:prstGeom>
          <a:solidFill>
            <a:srgbClr val="7F7F7F"/>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11268" name="Rectangle 5"/>
          <p:cNvSpPr/>
          <p:nvPr/>
        </p:nvSpPr>
        <p:spPr>
          <a:xfrm rot="-5400000">
            <a:off x="8345091" y="134991"/>
            <a:ext cx="475059" cy="504825"/>
          </a:xfrm>
          <a:custGeom>
            <a:avLst/>
            <a:gdLst/>
            <a:ahLst/>
            <a:cxnLst>
              <a:cxn ang="0">
                <a:pos x="10" y="0"/>
              </a:cxn>
              <a:cxn ang="0">
                <a:pos x="1519" y="0"/>
              </a:cxn>
              <a:cxn ang="0">
                <a:pos x="1519" y="729788"/>
              </a:cxn>
              <a:cxn ang="0">
                <a:pos x="0" y="729788"/>
              </a:cxn>
              <a:cxn ang="0">
                <a:pos x="0" y="725856"/>
              </a:cxn>
              <a:cxn ang="0">
                <a:pos x="8" y="725856"/>
              </a:cxn>
              <a:cxn ang="0">
                <a:pos x="126" y="360719"/>
              </a:cxn>
              <a:cxn ang="0">
                <a:pos x="10" y="0"/>
              </a:cxn>
            </a:cxnLst>
            <a:rect l="0" t="0" r="0" b="0"/>
            <a:pathLst>
              <a:path w="4732299" h="655200">
                <a:moveTo>
                  <a:pt x="29842" y="0"/>
                </a:moveTo>
                <a:lnTo>
                  <a:pt x="4732299" y="0"/>
                </a:lnTo>
                <a:lnTo>
                  <a:pt x="4732299" y="655200"/>
                </a:lnTo>
                <a:lnTo>
                  <a:pt x="0" y="655200"/>
                </a:lnTo>
                <a:lnTo>
                  <a:pt x="0" y="651669"/>
                </a:lnTo>
                <a:lnTo>
                  <a:pt x="25384" y="651669"/>
                </a:lnTo>
                <a:lnTo>
                  <a:pt x="393662" y="323851"/>
                </a:lnTo>
                <a:lnTo>
                  <a:pt x="29842" y="0"/>
                </a:lnTo>
                <a:close/>
              </a:path>
            </a:pathLst>
          </a:custGeom>
          <a:solidFill>
            <a:srgbClr val="0070C0"/>
          </a:solidFill>
          <a:ln w="9525">
            <a:noFill/>
          </a:ln>
        </p:spPr>
        <p:txBody>
          <a:bodyPr/>
          <a:lstStyle/>
          <a:p>
            <a:endParaRPr lang="zh-CN" altLang="en-US" sz="1350"/>
          </a:p>
        </p:txBody>
      </p:sp>
      <p:sp>
        <p:nvSpPr>
          <p:cNvPr id="11269" name="TextBox 15"/>
          <p:cNvSpPr txBox="1"/>
          <p:nvPr/>
        </p:nvSpPr>
        <p:spPr>
          <a:xfrm>
            <a:off x="8331994" y="226669"/>
            <a:ext cx="504825" cy="387985"/>
          </a:xfrm>
          <a:prstGeom prst="rect">
            <a:avLst/>
          </a:prstGeom>
          <a:noFill/>
          <a:ln w="9525">
            <a:noFill/>
          </a:ln>
        </p:spPr>
        <p:txBody>
          <a:bodyPr anchor="t">
            <a:spAutoFit/>
          </a:bodyPr>
          <a:lstStyle/>
          <a:p>
            <a:pPr lvl="0" algn="ctr" eaLnBrk="1" hangingPunct="1"/>
            <a:fld id="{9A0DB2DC-4C9A-4742-B13C-FB6460FD3503}" type="slidenum">
              <a:rPr lang="en-US" altLang="zh-CN" dirty="0">
                <a:solidFill>
                  <a:srgbClr val="FFFFFF"/>
                </a:solidFill>
                <a:latin typeface="Arial Unicode MS" panose="020B0604020202020204" pitchFamily="34" charset="-122"/>
                <a:ea typeface="Arial Unicode MS" panose="020B0604020202020204" pitchFamily="34" charset="-122"/>
              </a:rPr>
            </a:fld>
            <a:r>
              <a:rPr lang="zh-CN" altLang="en-US" dirty="0">
                <a:solidFill>
                  <a:srgbClr val="FF8500"/>
                </a:solidFill>
                <a:latin typeface="Arial Unicode MS" panose="020B0604020202020204" pitchFamily="34" charset="-122"/>
                <a:ea typeface="Arial Unicode MS" panose="020B0604020202020204" pitchFamily="34" charset="-122"/>
              </a:rPr>
              <a:t> </a:t>
            </a:r>
            <a:endParaRPr lang="zh-CN" altLang="en-US" dirty="0">
              <a:solidFill>
                <a:srgbClr val="FF8500"/>
              </a:solidFill>
              <a:latin typeface="Arial Unicode MS" panose="020B0604020202020204" pitchFamily="34" charset="-122"/>
              <a:ea typeface="Arial Unicode MS" panose="020B0604020202020204" pitchFamily="34" charset="-122"/>
            </a:endParaRPr>
          </a:p>
        </p:txBody>
      </p:sp>
      <p:sp>
        <p:nvSpPr>
          <p:cNvPr id="11270" name="文本框 23"/>
          <p:cNvSpPr txBox="1"/>
          <p:nvPr/>
        </p:nvSpPr>
        <p:spPr>
          <a:xfrm>
            <a:off x="1320165" y="215900"/>
            <a:ext cx="2680970" cy="321945"/>
          </a:xfrm>
          <a:prstGeom prst="rect">
            <a:avLst/>
          </a:prstGeom>
          <a:noFill/>
          <a:ln w="9525">
            <a:noFill/>
          </a:ln>
        </p:spPr>
        <p:txBody>
          <a:bodyPr wrap="square" anchor="t">
            <a:spAutoFit/>
          </a:bodyPr>
          <a:lstStyle/>
          <a:p>
            <a:pPr lvl="0"/>
            <a:r>
              <a:rPr lang="en-US" sz="1500" b="1" dirty="0">
                <a:solidFill>
                  <a:srgbClr val="FFFFFF"/>
                </a:solidFill>
                <a:latin typeface="微软雅黑" panose="020B0503020204020204" pitchFamily="34" charset="-122"/>
                <a:ea typeface="微软雅黑" panose="020B0503020204020204" pitchFamily="34" charset="-122"/>
                <a:sym typeface="+mn-ea"/>
              </a:rPr>
              <a:t>CRUSH MAP</a:t>
            </a:r>
            <a:endParaRPr lang="zh-CN" altLang="en-US" sz="1500" b="1" dirty="0">
              <a:solidFill>
                <a:srgbClr val="FFFFFF"/>
              </a:solidFill>
              <a:latin typeface="微软雅黑" panose="020B0503020204020204" pitchFamily="34" charset="-122"/>
              <a:ea typeface="微软雅黑" panose="020B0503020204020204" pitchFamily="34" charset="-122"/>
            </a:endParaRPr>
          </a:p>
        </p:txBody>
      </p:sp>
      <p:sp>
        <p:nvSpPr>
          <p:cNvPr id="11271" name="右箭头 24"/>
          <p:cNvSpPr/>
          <p:nvPr/>
        </p:nvSpPr>
        <p:spPr>
          <a:xfrm>
            <a:off x="1072754" y="238575"/>
            <a:ext cx="227409" cy="257175"/>
          </a:xfrm>
          <a:prstGeom prst="rightArrow">
            <a:avLst>
              <a:gd name="adj1" fmla="val 50000"/>
              <a:gd name="adj2" fmla="val 50000"/>
            </a:avLst>
          </a:prstGeom>
          <a:solidFill>
            <a:schemeClr val="bg1"/>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grpSp>
        <p:nvGrpSpPr>
          <p:cNvPr id="13" name="组合 12"/>
          <p:cNvGrpSpPr/>
          <p:nvPr/>
        </p:nvGrpSpPr>
        <p:grpSpPr>
          <a:xfrm>
            <a:off x="933450" y="187960"/>
            <a:ext cx="414655" cy="358775"/>
            <a:chOff x="7867650" y="287030"/>
            <a:chExt cx="2647950" cy="2282716"/>
          </a:xfrm>
        </p:grpSpPr>
        <p:sp>
          <p:nvSpPr>
            <p:cNvPr id="14" name="六边形 13"/>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p:nvSpPr>
          <p:spPr>
            <a:xfrm>
              <a:off x="7867650" y="287030"/>
              <a:ext cx="2647950" cy="2282716"/>
            </a:xfrm>
            <a:prstGeom prst="hexagon">
              <a:avLst/>
            </a:prstGeom>
            <a:gradFill flip="none" rotWithShape="1">
              <a:gsLst>
                <a:gs pos="0">
                  <a:srgbClr val="007BD3"/>
                </a:gs>
                <a:gs pos="100000">
                  <a:srgbClr val="034373"/>
                </a:gs>
              </a:gsLst>
              <a:lin ang="2700000" scaled="0"/>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图片 1"/>
          <p:cNvPicPr>
            <a:picLocks noChangeAspect="1"/>
          </p:cNvPicPr>
          <p:nvPr/>
        </p:nvPicPr>
        <p:blipFill>
          <a:blip r:embed="rId1"/>
          <a:stretch>
            <a:fillRect/>
          </a:stretch>
        </p:blipFill>
        <p:spPr>
          <a:xfrm>
            <a:off x="967740" y="821055"/>
            <a:ext cx="3596005" cy="1838960"/>
          </a:xfrm>
          <a:prstGeom prst="rect">
            <a:avLst/>
          </a:prstGeom>
        </p:spPr>
      </p:pic>
      <p:pic>
        <p:nvPicPr>
          <p:cNvPr id="3" name="图片 2"/>
          <p:cNvPicPr>
            <a:picLocks noChangeAspect="1"/>
          </p:cNvPicPr>
          <p:nvPr/>
        </p:nvPicPr>
        <p:blipFill>
          <a:blip r:embed="rId2"/>
          <a:stretch>
            <a:fillRect/>
          </a:stretch>
        </p:blipFill>
        <p:spPr>
          <a:xfrm>
            <a:off x="299085" y="3409315"/>
            <a:ext cx="4934585" cy="1494155"/>
          </a:xfrm>
          <a:prstGeom prst="rect">
            <a:avLst/>
          </a:prstGeom>
        </p:spPr>
      </p:pic>
      <p:sp>
        <p:nvSpPr>
          <p:cNvPr id="8" name="下箭头 7"/>
          <p:cNvSpPr/>
          <p:nvPr/>
        </p:nvSpPr>
        <p:spPr>
          <a:xfrm>
            <a:off x="2635250" y="2855595"/>
            <a:ext cx="261620" cy="402590"/>
          </a:xfrm>
          <a:prstGeom prst="downArrow">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endParaRPr>
          </a:p>
        </p:txBody>
      </p:sp>
      <p:sp>
        <p:nvSpPr>
          <p:cNvPr id="10" name="TextBox 40"/>
          <p:cNvSpPr txBox="1"/>
          <p:nvPr/>
        </p:nvSpPr>
        <p:spPr>
          <a:xfrm>
            <a:off x="5703570" y="746760"/>
            <a:ext cx="3131185" cy="400113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t>我们可以建立几个Bucket，分别名叫</a:t>
            </a:r>
            <a:endParaRPr lang="zh-CN" altLang="en-US" sz="1200" b="1" dirty="0"/>
          </a:p>
          <a:p>
            <a:endParaRPr lang="zh-CN" altLang="en-US" sz="1200" b="1" dirty="0"/>
          </a:p>
          <a:p>
            <a:r>
              <a:rPr lang="zh-CN" altLang="en-US" sz="1200" b="1" dirty="0"/>
              <a:t>ceph-1-sata,</a:t>
            </a:r>
            <a:r>
              <a:rPr lang="zh-CN" altLang="en-US" sz="1200" b="1" dirty="0">
                <a:sym typeface="+mn-ea"/>
              </a:rPr>
              <a:t>ceph-</a:t>
            </a:r>
            <a:r>
              <a:rPr lang="en-US" altLang="zh-CN" sz="1200" b="1" dirty="0">
                <a:sym typeface="+mn-ea"/>
              </a:rPr>
              <a:t>2</a:t>
            </a:r>
            <a:r>
              <a:rPr lang="zh-CN" altLang="en-US" sz="1200" b="1" dirty="0">
                <a:sym typeface="+mn-ea"/>
              </a:rPr>
              <a:t>-sata，ceph-</a:t>
            </a:r>
            <a:r>
              <a:rPr lang="en-US" altLang="zh-CN" sz="1200" b="1" dirty="0">
                <a:sym typeface="+mn-ea"/>
              </a:rPr>
              <a:t>3</a:t>
            </a:r>
            <a:r>
              <a:rPr lang="zh-CN" altLang="en-US" sz="1200" b="1" dirty="0">
                <a:sym typeface="+mn-ea"/>
              </a:rPr>
              <a:t>-sata</a:t>
            </a:r>
            <a:endParaRPr lang="zh-CN" altLang="en-US" sz="1200" b="1" dirty="0"/>
          </a:p>
          <a:p>
            <a:r>
              <a:rPr lang="zh-CN" altLang="en-US" sz="1200" b="1" dirty="0"/>
              <a:t>root-sata,</a:t>
            </a:r>
            <a:endParaRPr lang="zh-CN" altLang="en-US" sz="1200" b="1" dirty="0"/>
          </a:p>
          <a:p>
            <a:r>
              <a:rPr lang="zh-CN" altLang="en-US" sz="1200" b="1" dirty="0"/>
              <a:t>ceph-1-ssd,</a:t>
            </a:r>
            <a:r>
              <a:rPr lang="zh-CN" altLang="en-US" sz="1200" b="1" dirty="0">
                <a:sym typeface="+mn-ea"/>
              </a:rPr>
              <a:t>ceph-</a:t>
            </a:r>
            <a:r>
              <a:rPr lang="en-US" altLang="zh-CN" sz="1200" b="1" dirty="0">
                <a:sym typeface="+mn-ea"/>
              </a:rPr>
              <a:t>2</a:t>
            </a:r>
            <a:r>
              <a:rPr lang="zh-CN" altLang="en-US" sz="1200" b="1" dirty="0">
                <a:sym typeface="+mn-ea"/>
              </a:rPr>
              <a:t>-ssd，ceph-</a:t>
            </a:r>
            <a:r>
              <a:rPr lang="en-US" altLang="zh-CN" sz="1200" b="1" dirty="0">
                <a:sym typeface="+mn-ea"/>
              </a:rPr>
              <a:t>3</a:t>
            </a:r>
            <a:r>
              <a:rPr lang="zh-CN" altLang="en-US" sz="1200" b="1" dirty="0">
                <a:sym typeface="+mn-ea"/>
              </a:rPr>
              <a:t>-ssd</a:t>
            </a:r>
            <a:endParaRPr lang="zh-CN" altLang="en-US" sz="1200" b="1" dirty="0"/>
          </a:p>
          <a:p>
            <a:r>
              <a:rPr lang="zh-CN" altLang="en-US" sz="1200" b="1" dirty="0"/>
              <a:t>root-ssd</a:t>
            </a:r>
            <a:endParaRPr lang="zh-CN" altLang="en-US" sz="1200" b="1" dirty="0"/>
          </a:p>
          <a:p>
            <a:endParaRPr lang="zh-CN" altLang="en-US" sz="1200" b="1" dirty="0"/>
          </a:p>
          <a:p>
            <a:r>
              <a:rPr lang="zh-CN" altLang="en-US" sz="1200" b="1" dirty="0"/>
              <a:t>而这些Bucket不需要和实际结构有任何关系，可以看成是我们假想出来的结构，为了达到分层的目的，我们可以假象出任意形式的bucket。</a:t>
            </a:r>
            <a:endParaRPr lang="zh-CN" altLang="en-US" sz="1200" b="1" dirty="0"/>
          </a:p>
          <a:p>
            <a:endParaRPr lang="zh-CN" sz="1200" b="1" dirty="0"/>
          </a:p>
          <a:p>
            <a:r>
              <a:rPr lang="zh-CN" altLang="en-US" sz="1200" b="1" dirty="0"/>
              <a:t>所以，既然是虚拟的</a:t>
            </a:r>
            <a:r>
              <a:rPr lang="en-US" altLang="zh-CN" sz="1200" b="1" dirty="0"/>
              <a:t>bucket</a:t>
            </a:r>
            <a:r>
              <a:rPr lang="zh-CN" altLang="en-US" sz="1200" b="1" dirty="0"/>
              <a:t>，我们可以通过定制化</a:t>
            </a:r>
            <a:r>
              <a:rPr lang="en-US" altLang="zh-CN" sz="1200" b="1" dirty="0"/>
              <a:t>crush map</a:t>
            </a:r>
            <a:r>
              <a:rPr lang="zh-CN" altLang="en-US" sz="1200" b="1" dirty="0"/>
              <a:t>来实现任意我们想要的</a:t>
            </a:r>
            <a:r>
              <a:rPr lang="en-US" altLang="zh-CN" sz="1200" b="1" dirty="0"/>
              <a:t>crush</a:t>
            </a:r>
            <a:r>
              <a:rPr lang="zh-CN" altLang="en-US" sz="1200" b="1" dirty="0"/>
              <a:t>结构。</a:t>
            </a:r>
            <a:endParaRPr lang="zh-CN" altLang="en-US" sz="1200" b="1" dirty="0"/>
          </a:p>
          <a:p>
            <a:endParaRPr lang="zh-CN" altLang="en-US" sz="1200" b="1" dirty="0"/>
          </a:p>
          <a:p>
            <a:r>
              <a:rPr lang="zh-CN" altLang="en-US" sz="1200" b="1" dirty="0"/>
              <a:t>让我们来看一下，</a:t>
            </a:r>
            <a:r>
              <a:rPr lang="en-US" altLang="zh-CN" sz="1200" b="1" dirty="0"/>
              <a:t>ceph</a:t>
            </a:r>
            <a:r>
              <a:rPr lang="zh-CN" altLang="en-US" sz="1200" b="1" dirty="0"/>
              <a:t>集群中为我们自动生成的</a:t>
            </a:r>
            <a:r>
              <a:rPr lang="en-US" altLang="zh-CN" sz="1200" b="1" dirty="0"/>
              <a:t>crushmap</a:t>
            </a:r>
            <a:r>
              <a:rPr lang="zh-CN" altLang="en-US" sz="1200" b="1" dirty="0"/>
              <a:t>是怎样的。</a:t>
            </a:r>
            <a:endParaRPr lang="zh-CN" altLang="en-US" sz="1200" b="1" dirty="0"/>
          </a:p>
          <a:p>
            <a:endParaRPr lang="zh-CN" altLang="en-US" sz="1200" b="1" dirty="0"/>
          </a:p>
          <a:p>
            <a:r>
              <a:rPr lang="zh-CN" altLang="en-US" sz="1200" b="1" dirty="0"/>
              <a:t>ceph osd getcrushmap -o /home/ini-c.map</a:t>
            </a:r>
            <a:endParaRPr lang="zh-CN" altLang="en-US" sz="1200" b="1" dirty="0"/>
          </a:p>
          <a:p>
            <a:r>
              <a:rPr lang="zh-CN" altLang="en-US" sz="1200" b="1" dirty="0"/>
              <a:t>crushtool -d /home/ini-c.map -o /home/ini.map</a:t>
            </a:r>
            <a:endParaRPr lang="zh-CN" altLang="en-US" sz="1200" b="1" dirty="0"/>
          </a:p>
          <a:p>
            <a:endParaRPr lang="zh-CN" altLang="en-US" sz="1200" b="1" dirty="0"/>
          </a:p>
          <a:p>
            <a:r>
              <a:rPr lang="zh-CN" altLang="en-US" sz="1200" b="1" dirty="0"/>
              <a:t>详情见附件</a:t>
            </a:r>
            <a:r>
              <a:rPr lang="en-US" altLang="zh-CN" sz="1200" b="1" dirty="0"/>
              <a:t>ini.map</a:t>
            </a:r>
            <a:endParaRPr lang="en-US" altLang="zh-CN" sz="1200" b="1"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直角三角形 18"/>
          <p:cNvSpPr/>
          <p:nvPr/>
        </p:nvSpPr>
        <p:spPr>
          <a:xfrm>
            <a:off x="8836819" y="142135"/>
            <a:ext cx="80963" cy="55959"/>
          </a:xfrm>
          <a:prstGeom prst="rtTriangle">
            <a:avLst/>
          </a:prstGeom>
          <a:solidFill>
            <a:srgbClr val="0D348B">
              <a:alpha val="85097"/>
            </a:srgbClr>
          </a:solidFill>
          <a:ln w="9525">
            <a:noFill/>
          </a:ln>
          <a:effectLst>
            <a:outerShdw dist="38100" dir="5400000" algn="ctr" rotWithShape="0">
              <a:srgbClr val="000000">
                <a:alpha val="37999"/>
              </a:srgbClr>
            </a:outerShdw>
          </a:effectLst>
        </p:spPr>
        <p:txBody>
          <a:bodyPr anchor="ctr"/>
          <a:lstStyle/>
          <a:p>
            <a:pPr lvl="0" algn="ctr" eaLnBrk="1" hangingPunct="1">
              <a:lnSpc>
                <a:spcPct val="120000"/>
              </a:lnSpc>
            </a:pPr>
            <a:endParaRPr lang="zh-CN" altLang="en-US" sz="1350" b="1" dirty="0">
              <a:solidFill>
                <a:srgbClr val="F9F9F9"/>
              </a:solidFill>
              <a:latin typeface="微软雅黑" panose="020B0503020204020204" pitchFamily="34" charset="-122"/>
              <a:ea typeface="微软雅黑" panose="020B0503020204020204" pitchFamily="34" charset="-122"/>
            </a:endParaRPr>
          </a:p>
        </p:txBody>
      </p:sp>
      <p:sp>
        <p:nvSpPr>
          <p:cNvPr id="11266" name="矩形 19"/>
          <p:cNvSpPr/>
          <p:nvPr/>
        </p:nvSpPr>
        <p:spPr>
          <a:xfrm>
            <a:off x="0" y="194522"/>
            <a:ext cx="846535" cy="328613"/>
          </a:xfrm>
          <a:prstGeom prst="rect">
            <a:avLst/>
          </a:prstGeom>
          <a:solidFill>
            <a:srgbClr val="0070C0"/>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11267" name="矩形 20"/>
          <p:cNvSpPr/>
          <p:nvPr/>
        </p:nvSpPr>
        <p:spPr>
          <a:xfrm>
            <a:off x="933450" y="194522"/>
            <a:ext cx="8210550" cy="328613"/>
          </a:xfrm>
          <a:prstGeom prst="rect">
            <a:avLst/>
          </a:prstGeom>
          <a:solidFill>
            <a:srgbClr val="7F7F7F"/>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11268" name="Rectangle 5"/>
          <p:cNvSpPr/>
          <p:nvPr/>
        </p:nvSpPr>
        <p:spPr>
          <a:xfrm rot="-5400000">
            <a:off x="8345091" y="134991"/>
            <a:ext cx="475059" cy="504825"/>
          </a:xfrm>
          <a:custGeom>
            <a:avLst/>
            <a:gdLst/>
            <a:ahLst/>
            <a:cxnLst>
              <a:cxn ang="0">
                <a:pos x="10" y="0"/>
              </a:cxn>
              <a:cxn ang="0">
                <a:pos x="1519" y="0"/>
              </a:cxn>
              <a:cxn ang="0">
                <a:pos x="1519" y="729788"/>
              </a:cxn>
              <a:cxn ang="0">
                <a:pos x="0" y="729788"/>
              </a:cxn>
              <a:cxn ang="0">
                <a:pos x="0" y="725856"/>
              </a:cxn>
              <a:cxn ang="0">
                <a:pos x="8" y="725856"/>
              </a:cxn>
              <a:cxn ang="0">
                <a:pos x="126" y="360719"/>
              </a:cxn>
              <a:cxn ang="0">
                <a:pos x="10" y="0"/>
              </a:cxn>
            </a:cxnLst>
            <a:rect l="0" t="0" r="0" b="0"/>
            <a:pathLst>
              <a:path w="4732299" h="655200">
                <a:moveTo>
                  <a:pt x="29842" y="0"/>
                </a:moveTo>
                <a:lnTo>
                  <a:pt x="4732299" y="0"/>
                </a:lnTo>
                <a:lnTo>
                  <a:pt x="4732299" y="655200"/>
                </a:lnTo>
                <a:lnTo>
                  <a:pt x="0" y="655200"/>
                </a:lnTo>
                <a:lnTo>
                  <a:pt x="0" y="651669"/>
                </a:lnTo>
                <a:lnTo>
                  <a:pt x="25384" y="651669"/>
                </a:lnTo>
                <a:lnTo>
                  <a:pt x="393662" y="323851"/>
                </a:lnTo>
                <a:lnTo>
                  <a:pt x="29842" y="0"/>
                </a:lnTo>
                <a:close/>
              </a:path>
            </a:pathLst>
          </a:custGeom>
          <a:solidFill>
            <a:srgbClr val="0070C0"/>
          </a:solidFill>
          <a:ln w="9525">
            <a:noFill/>
          </a:ln>
        </p:spPr>
        <p:txBody>
          <a:bodyPr/>
          <a:lstStyle/>
          <a:p>
            <a:endParaRPr lang="zh-CN" altLang="en-US" sz="1350"/>
          </a:p>
        </p:txBody>
      </p:sp>
      <p:sp>
        <p:nvSpPr>
          <p:cNvPr id="11269" name="TextBox 15"/>
          <p:cNvSpPr txBox="1"/>
          <p:nvPr/>
        </p:nvSpPr>
        <p:spPr>
          <a:xfrm>
            <a:off x="8331994" y="226669"/>
            <a:ext cx="504825" cy="387985"/>
          </a:xfrm>
          <a:prstGeom prst="rect">
            <a:avLst/>
          </a:prstGeom>
          <a:noFill/>
          <a:ln w="9525">
            <a:noFill/>
          </a:ln>
        </p:spPr>
        <p:txBody>
          <a:bodyPr anchor="t">
            <a:spAutoFit/>
          </a:bodyPr>
          <a:lstStyle/>
          <a:p>
            <a:pPr lvl="0" algn="ctr" eaLnBrk="1" hangingPunct="1"/>
            <a:fld id="{9A0DB2DC-4C9A-4742-B13C-FB6460FD3503}" type="slidenum">
              <a:rPr lang="en-US" altLang="zh-CN" dirty="0">
                <a:solidFill>
                  <a:srgbClr val="FFFFFF"/>
                </a:solidFill>
                <a:latin typeface="Arial Unicode MS" panose="020B0604020202020204" pitchFamily="34" charset="-122"/>
                <a:ea typeface="Arial Unicode MS" panose="020B0604020202020204" pitchFamily="34" charset="-122"/>
              </a:rPr>
            </a:fld>
            <a:r>
              <a:rPr lang="zh-CN" altLang="en-US" dirty="0">
                <a:solidFill>
                  <a:srgbClr val="FF8500"/>
                </a:solidFill>
                <a:latin typeface="Arial Unicode MS" panose="020B0604020202020204" pitchFamily="34" charset="-122"/>
                <a:ea typeface="Arial Unicode MS" panose="020B0604020202020204" pitchFamily="34" charset="-122"/>
              </a:rPr>
              <a:t> </a:t>
            </a:r>
            <a:endParaRPr lang="zh-CN" altLang="en-US" dirty="0">
              <a:solidFill>
                <a:srgbClr val="FF8500"/>
              </a:solidFill>
              <a:latin typeface="Arial Unicode MS" panose="020B0604020202020204" pitchFamily="34" charset="-122"/>
              <a:ea typeface="Arial Unicode MS" panose="020B0604020202020204" pitchFamily="34" charset="-122"/>
            </a:endParaRPr>
          </a:p>
        </p:txBody>
      </p:sp>
      <p:sp>
        <p:nvSpPr>
          <p:cNvPr id="11270" name="文本框 23"/>
          <p:cNvSpPr txBox="1"/>
          <p:nvPr/>
        </p:nvSpPr>
        <p:spPr>
          <a:xfrm>
            <a:off x="1320165" y="215900"/>
            <a:ext cx="2680970" cy="321945"/>
          </a:xfrm>
          <a:prstGeom prst="rect">
            <a:avLst/>
          </a:prstGeom>
          <a:noFill/>
          <a:ln w="9525">
            <a:noFill/>
          </a:ln>
        </p:spPr>
        <p:txBody>
          <a:bodyPr wrap="square" anchor="t">
            <a:spAutoFit/>
          </a:bodyPr>
          <a:lstStyle/>
          <a:p>
            <a:pPr lvl="0"/>
            <a:r>
              <a:rPr lang="en-US" sz="1500" b="1" dirty="0">
                <a:solidFill>
                  <a:srgbClr val="FFFFFF"/>
                </a:solidFill>
                <a:latin typeface="微软雅黑" panose="020B0503020204020204" pitchFamily="34" charset="-122"/>
                <a:ea typeface="微软雅黑" panose="020B0503020204020204" pitchFamily="34" charset="-122"/>
                <a:sym typeface="+mn-ea"/>
              </a:rPr>
              <a:t>CRUSH MAP</a:t>
            </a:r>
            <a:endParaRPr lang="zh-CN" altLang="en-US" sz="1500" b="1" dirty="0">
              <a:solidFill>
                <a:srgbClr val="FFFFFF"/>
              </a:solidFill>
              <a:latin typeface="微软雅黑" panose="020B0503020204020204" pitchFamily="34" charset="-122"/>
              <a:ea typeface="微软雅黑" panose="020B0503020204020204" pitchFamily="34" charset="-122"/>
            </a:endParaRPr>
          </a:p>
        </p:txBody>
      </p:sp>
      <p:sp>
        <p:nvSpPr>
          <p:cNvPr id="11271" name="右箭头 24"/>
          <p:cNvSpPr/>
          <p:nvPr/>
        </p:nvSpPr>
        <p:spPr>
          <a:xfrm>
            <a:off x="1072754" y="238575"/>
            <a:ext cx="227409" cy="257175"/>
          </a:xfrm>
          <a:prstGeom prst="rightArrow">
            <a:avLst>
              <a:gd name="adj1" fmla="val 50000"/>
              <a:gd name="adj2" fmla="val 50000"/>
            </a:avLst>
          </a:prstGeom>
          <a:solidFill>
            <a:schemeClr val="bg1"/>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grpSp>
        <p:nvGrpSpPr>
          <p:cNvPr id="13" name="组合 12"/>
          <p:cNvGrpSpPr/>
          <p:nvPr/>
        </p:nvGrpSpPr>
        <p:grpSpPr>
          <a:xfrm>
            <a:off x="933450" y="187960"/>
            <a:ext cx="414655" cy="358775"/>
            <a:chOff x="7867650" y="287030"/>
            <a:chExt cx="2647950" cy="2282716"/>
          </a:xfrm>
        </p:grpSpPr>
        <p:sp>
          <p:nvSpPr>
            <p:cNvPr id="14" name="六边形 13"/>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p:nvSpPr>
          <p:spPr>
            <a:xfrm>
              <a:off x="7867650" y="287030"/>
              <a:ext cx="2647950" cy="2282716"/>
            </a:xfrm>
            <a:prstGeom prst="hexagon">
              <a:avLst/>
            </a:prstGeom>
            <a:gradFill flip="none" rotWithShape="1">
              <a:gsLst>
                <a:gs pos="0">
                  <a:srgbClr val="007BD3"/>
                </a:gs>
                <a:gs pos="100000">
                  <a:srgbClr val="034373"/>
                </a:gs>
              </a:gsLst>
              <a:lin ang="2700000" scaled="0"/>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TextBox 40"/>
          <p:cNvSpPr txBox="1"/>
          <p:nvPr/>
        </p:nvSpPr>
        <p:spPr>
          <a:xfrm>
            <a:off x="456565" y="805180"/>
            <a:ext cx="8378190" cy="133350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sz="1200" b="1" dirty="0"/>
              <a:t>定制化后的</a:t>
            </a:r>
            <a:r>
              <a:rPr lang="en-US" altLang="zh-CN" sz="1200" b="1" dirty="0"/>
              <a:t>crushmap</a:t>
            </a:r>
            <a:r>
              <a:rPr lang="zh-CN" altLang="en-US" sz="1200" b="1" dirty="0"/>
              <a:t>见附件ini2.map</a:t>
            </a:r>
            <a:endParaRPr lang="zh-CN" altLang="en-US" sz="1200" b="1" dirty="0"/>
          </a:p>
          <a:p>
            <a:r>
              <a:rPr lang="zh-CN" altLang="en-US" sz="1200" b="1" dirty="0"/>
              <a:t>我们来测试新的</a:t>
            </a:r>
            <a:r>
              <a:rPr lang="en-US" altLang="zh-CN" sz="1200" b="1" dirty="0"/>
              <a:t>crush rule</a:t>
            </a:r>
            <a:r>
              <a:rPr lang="zh-CN" altLang="en-US" sz="1200" b="1" dirty="0"/>
              <a:t>是否生效</a:t>
            </a:r>
            <a:endParaRPr lang="zh-CN" altLang="en-US" sz="1200" b="1" dirty="0"/>
          </a:p>
          <a:p>
            <a:r>
              <a:rPr lang="zh-CN" altLang="en-US" sz="1200" b="1" dirty="0"/>
              <a:t>首先编译修改后的</a:t>
            </a:r>
            <a:r>
              <a:rPr lang="en-US" altLang="zh-CN" sz="1200" b="1" dirty="0"/>
              <a:t>ini2.map </a:t>
            </a:r>
            <a:endParaRPr lang="en-US" altLang="zh-CN" sz="1200" b="1" dirty="0"/>
          </a:p>
          <a:p>
            <a:r>
              <a:rPr lang="zh-CN" altLang="en-US" sz="1200" b="1" dirty="0"/>
              <a:t>crushtool -c /home/ini2.map -o /home/ini-final-c2.map</a:t>
            </a:r>
            <a:endParaRPr lang="zh-CN" altLang="en-US" sz="1200" b="1" dirty="0"/>
          </a:p>
          <a:p>
            <a:r>
              <a:rPr lang="zh-CN" altLang="en-US" sz="1200" b="1" dirty="0"/>
              <a:t>测试规则</a:t>
            </a:r>
            <a:r>
              <a:rPr lang="en-US" altLang="zh-CN" sz="1200" b="1" dirty="0"/>
              <a:t>1</a:t>
            </a:r>
            <a:endParaRPr lang="zh-CN" altLang="en-US" sz="1200" b="1" dirty="0"/>
          </a:p>
          <a:p>
            <a:r>
              <a:rPr lang="en-US" altLang="zh-CN" sz="1200" b="1" dirty="0"/>
              <a:t>crushtool -i ini-final-c2.map --test --min-x 0 --max-x 9 --num-rep 3 --ruleset 1 --show_mappings</a:t>
            </a:r>
            <a:endParaRPr lang="en-US" altLang="zh-CN" sz="1200" b="1" dirty="0"/>
          </a:p>
          <a:p>
            <a:endParaRPr lang="en-US" altLang="zh-CN" sz="1200" b="1" dirty="0"/>
          </a:p>
          <a:p>
            <a:endParaRPr lang="en-US" altLang="zh-CN" sz="1200" b="1" dirty="0"/>
          </a:p>
        </p:txBody>
      </p:sp>
      <p:pic>
        <p:nvPicPr>
          <p:cNvPr id="5" name="图片 4"/>
          <p:cNvPicPr>
            <a:picLocks noChangeAspect="1"/>
          </p:cNvPicPr>
          <p:nvPr/>
        </p:nvPicPr>
        <p:blipFill>
          <a:blip r:embed="rId1"/>
          <a:stretch>
            <a:fillRect/>
          </a:stretch>
        </p:blipFill>
        <p:spPr>
          <a:xfrm>
            <a:off x="456565" y="1886585"/>
            <a:ext cx="5161280" cy="996315"/>
          </a:xfrm>
          <a:prstGeom prst="rect">
            <a:avLst/>
          </a:prstGeom>
        </p:spPr>
      </p:pic>
      <p:sp>
        <p:nvSpPr>
          <p:cNvPr id="6" name="TextBox 40"/>
          <p:cNvSpPr txBox="1"/>
          <p:nvPr/>
        </p:nvSpPr>
        <p:spPr>
          <a:xfrm>
            <a:off x="458470" y="2970530"/>
            <a:ext cx="8378190" cy="66675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t>测试规则</a:t>
            </a:r>
            <a:r>
              <a:rPr lang="en-US" altLang="zh-CN" sz="1200" b="1" dirty="0"/>
              <a:t>2</a:t>
            </a:r>
            <a:endParaRPr lang="zh-CN" altLang="en-US" sz="1200" b="1" dirty="0"/>
          </a:p>
          <a:p>
            <a:r>
              <a:rPr lang="en-US" altLang="zh-CN" sz="1200" b="1" dirty="0"/>
              <a:t>crushtool -i ini-final-c2.map --test --min-x 0 --max-x 9 --num-rep 3 --ruleset 2 --show_mappings</a:t>
            </a:r>
            <a:endParaRPr lang="en-US" altLang="zh-CN" sz="1200" b="1" dirty="0"/>
          </a:p>
          <a:p>
            <a:endParaRPr lang="en-US" altLang="zh-CN" sz="1200" b="1" dirty="0"/>
          </a:p>
          <a:p>
            <a:endParaRPr lang="en-US" altLang="zh-CN" sz="1200" b="1" dirty="0"/>
          </a:p>
        </p:txBody>
      </p:sp>
      <p:pic>
        <p:nvPicPr>
          <p:cNvPr id="7" name="图片 6"/>
          <p:cNvPicPr>
            <a:picLocks noChangeAspect="1"/>
          </p:cNvPicPr>
          <p:nvPr/>
        </p:nvPicPr>
        <p:blipFill>
          <a:blip r:embed="rId2"/>
          <a:stretch>
            <a:fillRect/>
          </a:stretch>
        </p:blipFill>
        <p:spPr>
          <a:xfrm>
            <a:off x="458470" y="3387725"/>
            <a:ext cx="5159375" cy="960120"/>
          </a:xfrm>
          <a:prstGeom prst="rect">
            <a:avLst/>
          </a:prstGeom>
        </p:spPr>
      </p:pic>
      <p:sp>
        <p:nvSpPr>
          <p:cNvPr id="8" name="TextBox 40"/>
          <p:cNvSpPr txBox="1"/>
          <p:nvPr/>
        </p:nvSpPr>
        <p:spPr>
          <a:xfrm>
            <a:off x="458470" y="4471670"/>
            <a:ext cx="8333740" cy="66675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t>导入</a:t>
            </a:r>
            <a:r>
              <a:rPr lang="en-US" altLang="zh-CN" sz="1200" b="1" dirty="0"/>
              <a:t>ceushmap</a:t>
            </a:r>
            <a:r>
              <a:rPr lang="zh-CN" altLang="en-US" sz="1200" b="1" dirty="0"/>
              <a:t>使之生效</a:t>
            </a:r>
            <a:endParaRPr lang="zh-CN" altLang="en-US" sz="1200" b="1" dirty="0"/>
          </a:p>
          <a:p>
            <a:r>
              <a:rPr lang="en-US" altLang="zh-CN" sz="1200" b="1" dirty="0"/>
              <a:t>ceph osd setcrushmap -i /home/ini-final-c2.map</a:t>
            </a:r>
            <a:endParaRPr lang="en-US" altLang="zh-CN" sz="1200" b="1" dirty="0"/>
          </a:p>
          <a:p>
            <a:endParaRPr lang="en-US" altLang="zh-CN" sz="1200" b="1" dirty="0"/>
          </a:p>
          <a:p>
            <a:endParaRPr lang="en-US" altLang="zh-CN" sz="1200" b="1"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矩形 5"/>
          <p:cNvSpPr/>
          <p:nvPr/>
        </p:nvSpPr>
        <p:spPr>
          <a:xfrm>
            <a:off x="-69056" y="2134050"/>
            <a:ext cx="9284494" cy="789385"/>
          </a:xfrm>
          <a:prstGeom prst="rect">
            <a:avLst/>
          </a:prstGeom>
          <a:solidFill>
            <a:srgbClr val="757070">
              <a:alpha val="50195"/>
            </a:srgbClr>
          </a:solidFill>
          <a:ln w="38100" cap="flat" cmpd="sng">
            <a:solidFill>
              <a:srgbClr val="757070"/>
            </a:solidFill>
            <a:prstDash val="solid"/>
            <a:miter/>
            <a:headEnd type="none" w="med" len="med"/>
            <a:tailEnd type="none" w="med" len="med"/>
          </a:ln>
        </p:spPr>
        <p:txBody>
          <a:bodyPr anchor="ctr"/>
          <a:lstStyle/>
          <a:p>
            <a:pPr lvl="0" algn="ctr"/>
            <a:endParaRPr lang="zh-CN" altLang="zh-CN" sz="135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4098" name="组合 26"/>
          <p:cNvGrpSpPr/>
          <p:nvPr/>
        </p:nvGrpSpPr>
        <p:grpSpPr>
          <a:xfrm>
            <a:off x="-69056" y="1765750"/>
            <a:ext cx="9284494" cy="1157288"/>
            <a:chOff x="0" y="-847"/>
            <a:chExt cx="12382501" cy="1543050"/>
          </a:xfrm>
        </p:grpSpPr>
        <p:sp>
          <p:nvSpPr>
            <p:cNvPr id="4099" name="矩形 4"/>
            <p:cNvSpPr/>
            <p:nvPr/>
          </p:nvSpPr>
          <p:spPr>
            <a:xfrm>
              <a:off x="0" y="44453"/>
              <a:ext cx="12382501" cy="1367971"/>
            </a:xfrm>
            <a:prstGeom prst="rect">
              <a:avLst/>
            </a:prstGeom>
            <a:solidFill>
              <a:srgbClr val="757070">
                <a:alpha val="50195"/>
              </a:srgbClr>
            </a:solidFill>
            <a:ln w="38100" cap="flat" cmpd="sng">
              <a:solidFill>
                <a:srgbClr val="757070"/>
              </a:solidFill>
              <a:prstDash val="solid"/>
              <a:miter/>
              <a:headEnd type="none" w="med" len="med"/>
              <a:tailEnd type="none" w="med" len="med"/>
            </a:ln>
          </p:spPr>
          <p:txBody>
            <a:bodyPr anchor="ctr"/>
            <a:lstStyle/>
            <a:p>
              <a:pPr lvl="0" algn="ctr"/>
              <a:endParaRPr lang="zh-CN" altLang="zh-CN" sz="135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00" name="矩形 6"/>
            <p:cNvSpPr/>
            <p:nvPr/>
          </p:nvSpPr>
          <p:spPr>
            <a:xfrm>
              <a:off x="1" y="-847"/>
              <a:ext cx="12382500" cy="1543050"/>
            </a:xfrm>
            <a:prstGeom prst="rect">
              <a:avLst/>
            </a:prstGeom>
            <a:solidFill>
              <a:srgbClr val="D8D8D8"/>
            </a:solidFill>
            <a:ln w="19050" cap="flat" cmpd="sng">
              <a:solidFill>
                <a:srgbClr val="FFFFFF"/>
              </a:solidFill>
              <a:prstDash val="solid"/>
              <a:miter/>
              <a:headEnd type="none" w="med" len="med"/>
              <a:tailEnd type="none" w="med" len="med"/>
            </a:ln>
          </p:spPr>
          <p:txBody>
            <a:bodyPr anchor="ctr"/>
            <a:lstStyle/>
            <a:p>
              <a:pPr lvl="0" algn="ctr"/>
              <a:endParaRPr lang="zh-CN" altLang="zh-CN" sz="135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01" name="文本框 9"/>
            <p:cNvSpPr/>
            <p:nvPr/>
          </p:nvSpPr>
          <p:spPr>
            <a:xfrm>
              <a:off x="4303017" y="434339"/>
              <a:ext cx="7064705" cy="675640"/>
            </a:xfrm>
            <a:prstGeom prst="rect">
              <a:avLst/>
            </a:prstGeom>
            <a:noFill/>
            <a:ln w="9525">
              <a:noFill/>
            </a:ln>
          </p:spPr>
          <p:txBody>
            <a:bodyPr wrap="square" anchor="t">
              <a:spAutoFit/>
            </a:bodyPr>
            <a:lstStyle/>
            <a:p>
              <a:pPr lvl="0"/>
              <a:r>
                <a:rPr lang="en-US" sz="27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ceph</a:t>
              </a:r>
              <a:r>
                <a:rPr lang="zh-CN" altLang="en-US" sz="27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实战</a:t>
              </a:r>
              <a:r>
                <a:rPr lang="en-US" sz="27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7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3" name="组合 12"/>
          <p:cNvGrpSpPr/>
          <p:nvPr/>
        </p:nvGrpSpPr>
        <p:grpSpPr>
          <a:xfrm>
            <a:off x="887095" y="1558925"/>
            <a:ext cx="1819910" cy="1572260"/>
            <a:chOff x="7867650" y="287030"/>
            <a:chExt cx="2647950" cy="2282716"/>
          </a:xfrm>
        </p:grpSpPr>
        <p:sp>
          <p:nvSpPr>
            <p:cNvPr id="14" name="六边形 13"/>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p:nvSpPr>
          <p:spPr>
            <a:xfrm>
              <a:off x="7867650" y="287030"/>
              <a:ext cx="2647950" cy="2282716"/>
            </a:xfrm>
            <a:prstGeom prst="hexagon">
              <a:avLst/>
            </a:prstGeom>
            <a:gradFill flip="none" rotWithShape="1">
              <a:gsLst>
                <a:gs pos="0">
                  <a:srgbClr val="007BD3"/>
                </a:gs>
                <a:gs pos="100000">
                  <a:srgbClr val="034373"/>
                </a:gs>
              </a:gsLst>
              <a:lin ang="2700000" scaled="0"/>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2101215" y="2825750"/>
            <a:ext cx="531495" cy="459105"/>
            <a:chOff x="7867650" y="287030"/>
            <a:chExt cx="2647950" cy="2282716"/>
          </a:xfrm>
        </p:grpSpPr>
        <p:sp>
          <p:nvSpPr>
            <p:cNvPr id="3" name="六边形 2"/>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六边形 3"/>
            <p:cNvSpPr/>
            <p:nvPr/>
          </p:nvSpPr>
          <p:spPr>
            <a:xfrm>
              <a:off x="7867650" y="287030"/>
              <a:ext cx="2647950" cy="2282716"/>
            </a:xfrm>
            <a:prstGeom prst="hexagon">
              <a:avLst/>
            </a:prstGeom>
            <a:gradFill flip="none" rotWithShape="1">
              <a:gsLst>
                <a:gs pos="0">
                  <a:srgbClr val="FBFB11"/>
                </a:gs>
                <a:gs pos="100000">
                  <a:srgbClr val="838309"/>
                </a:gs>
              </a:gsLst>
              <a:lin ang="2700000" scaled="0"/>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03" name="文本框 8"/>
          <p:cNvSpPr/>
          <p:nvPr/>
        </p:nvSpPr>
        <p:spPr>
          <a:xfrm>
            <a:off x="1445975" y="1687513"/>
            <a:ext cx="872728" cy="1245235"/>
          </a:xfrm>
          <a:prstGeom prst="rect">
            <a:avLst/>
          </a:prstGeom>
          <a:noFill/>
          <a:ln w="9525">
            <a:noFill/>
          </a:ln>
        </p:spPr>
        <p:txBody>
          <a:bodyPr anchor="t">
            <a:spAutoFit/>
          </a:bodyPr>
          <a:lstStyle/>
          <a:p>
            <a:pPr lvl="0"/>
            <a:r>
              <a:rPr lang="en-US" altLang="zh-CN" sz="7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a:t>
            </a:r>
            <a:endParaRPr lang="en-US" altLang="zh-CN" sz="7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直角三角形 18"/>
          <p:cNvSpPr/>
          <p:nvPr/>
        </p:nvSpPr>
        <p:spPr>
          <a:xfrm>
            <a:off x="8836819" y="142135"/>
            <a:ext cx="80963" cy="55959"/>
          </a:xfrm>
          <a:prstGeom prst="rtTriangle">
            <a:avLst/>
          </a:prstGeom>
          <a:solidFill>
            <a:srgbClr val="0D348B">
              <a:alpha val="85097"/>
            </a:srgbClr>
          </a:solidFill>
          <a:ln w="9525">
            <a:noFill/>
          </a:ln>
          <a:effectLst>
            <a:outerShdw dist="38100" dir="5400000" algn="ctr" rotWithShape="0">
              <a:srgbClr val="000000">
                <a:alpha val="37999"/>
              </a:srgbClr>
            </a:outerShdw>
          </a:effectLst>
        </p:spPr>
        <p:txBody>
          <a:bodyPr anchor="ctr"/>
          <a:lstStyle/>
          <a:p>
            <a:pPr lvl="0" algn="ctr" eaLnBrk="1" hangingPunct="1">
              <a:lnSpc>
                <a:spcPct val="120000"/>
              </a:lnSpc>
            </a:pPr>
            <a:endParaRPr lang="zh-CN" altLang="en-US" sz="1350" b="1" dirty="0">
              <a:solidFill>
                <a:srgbClr val="F9F9F9"/>
              </a:solidFill>
              <a:latin typeface="微软雅黑" panose="020B0503020204020204" pitchFamily="34" charset="-122"/>
              <a:ea typeface="微软雅黑" panose="020B0503020204020204" pitchFamily="34" charset="-122"/>
            </a:endParaRPr>
          </a:p>
        </p:txBody>
      </p:sp>
      <p:sp>
        <p:nvSpPr>
          <p:cNvPr id="11266" name="矩形 19"/>
          <p:cNvSpPr/>
          <p:nvPr/>
        </p:nvSpPr>
        <p:spPr>
          <a:xfrm>
            <a:off x="0" y="194522"/>
            <a:ext cx="846535" cy="328613"/>
          </a:xfrm>
          <a:prstGeom prst="rect">
            <a:avLst/>
          </a:prstGeom>
          <a:solidFill>
            <a:srgbClr val="0070C0"/>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11267" name="矩形 20"/>
          <p:cNvSpPr/>
          <p:nvPr/>
        </p:nvSpPr>
        <p:spPr>
          <a:xfrm>
            <a:off x="933450" y="194522"/>
            <a:ext cx="8210550" cy="328613"/>
          </a:xfrm>
          <a:prstGeom prst="rect">
            <a:avLst/>
          </a:prstGeom>
          <a:solidFill>
            <a:srgbClr val="7F7F7F"/>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11268" name="Rectangle 5"/>
          <p:cNvSpPr/>
          <p:nvPr/>
        </p:nvSpPr>
        <p:spPr>
          <a:xfrm rot="-5400000">
            <a:off x="8345091" y="134991"/>
            <a:ext cx="475059" cy="504825"/>
          </a:xfrm>
          <a:custGeom>
            <a:avLst/>
            <a:gdLst/>
            <a:ahLst/>
            <a:cxnLst>
              <a:cxn ang="0">
                <a:pos x="10" y="0"/>
              </a:cxn>
              <a:cxn ang="0">
                <a:pos x="1519" y="0"/>
              </a:cxn>
              <a:cxn ang="0">
                <a:pos x="1519" y="729788"/>
              </a:cxn>
              <a:cxn ang="0">
                <a:pos x="0" y="729788"/>
              </a:cxn>
              <a:cxn ang="0">
                <a:pos x="0" y="725856"/>
              </a:cxn>
              <a:cxn ang="0">
                <a:pos x="8" y="725856"/>
              </a:cxn>
              <a:cxn ang="0">
                <a:pos x="126" y="360719"/>
              </a:cxn>
              <a:cxn ang="0">
                <a:pos x="10" y="0"/>
              </a:cxn>
            </a:cxnLst>
            <a:rect l="0" t="0" r="0" b="0"/>
            <a:pathLst>
              <a:path w="4732299" h="655200">
                <a:moveTo>
                  <a:pt x="29842" y="0"/>
                </a:moveTo>
                <a:lnTo>
                  <a:pt x="4732299" y="0"/>
                </a:lnTo>
                <a:lnTo>
                  <a:pt x="4732299" y="655200"/>
                </a:lnTo>
                <a:lnTo>
                  <a:pt x="0" y="655200"/>
                </a:lnTo>
                <a:lnTo>
                  <a:pt x="0" y="651669"/>
                </a:lnTo>
                <a:lnTo>
                  <a:pt x="25384" y="651669"/>
                </a:lnTo>
                <a:lnTo>
                  <a:pt x="393662" y="323851"/>
                </a:lnTo>
                <a:lnTo>
                  <a:pt x="29842" y="0"/>
                </a:lnTo>
                <a:close/>
              </a:path>
            </a:pathLst>
          </a:custGeom>
          <a:solidFill>
            <a:srgbClr val="0070C0"/>
          </a:solidFill>
          <a:ln w="9525">
            <a:noFill/>
          </a:ln>
        </p:spPr>
        <p:txBody>
          <a:bodyPr/>
          <a:lstStyle/>
          <a:p>
            <a:endParaRPr lang="zh-CN" altLang="en-US" sz="1350"/>
          </a:p>
        </p:txBody>
      </p:sp>
      <p:sp>
        <p:nvSpPr>
          <p:cNvPr id="11269" name="TextBox 15"/>
          <p:cNvSpPr txBox="1"/>
          <p:nvPr/>
        </p:nvSpPr>
        <p:spPr>
          <a:xfrm>
            <a:off x="8331994" y="226669"/>
            <a:ext cx="504825" cy="387985"/>
          </a:xfrm>
          <a:prstGeom prst="rect">
            <a:avLst/>
          </a:prstGeom>
          <a:noFill/>
          <a:ln w="9525">
            <a:noFill/>
          </a:ln>
        </p:spPr>
        <p:txBody>
          <a:bodyPr anchor="t">
            <a:spAutoFit/>
          </a:bodyPr>
          <a:lstStyle/>
          <a:p>
            <a:pPr lvl="0" algn="ctr" eaLnBrk="1" hangingPunct="1"/>
            <a:fld id="{9A0DB2DC-4C9A-4742-B13C-FB6460FD3503}" type="slidenum">
              <a:rPr lang="en-US" altLang="zh-CN" dirty="0">
                <a:solidFill>
                  <a:srgbClr val="FFFFFF"/>
                </a:solidFill>
                <a:latin typeface="Arial Unicode MS" panose="020B0604020202020204" pitchFamily="34" charset="-122"/>
                <a:ea typeface="Arial Unicode MS" panose="020B0604020202020204" pitchFamily="34" charset="-122"/>
              </a:rPr>
            </a:fld>
            <a:r>
              <a:rPr lang="zh-CN" altLang="en-US" dirty="0">
                <a:solidFill>
                  <a:srgbClr val="FF8500"/>
                </a:solidFill>
                <a:latin typeface="Arial Unicode MS" panose="020B0604020202020204" pitchFamily="34" charset="-122"/>
                <a:ea typeface="Arial Unicode MS" panose="020B0604020202020204" pitchFamily="34" charset="-122"/>
              </a:rPr>
              <a:t> </a:t>
            </a:r>
            <a:endParaRPr lang="zh-CN" altLang="en-US" dirty="0">
              <a:solidFill>
                <a:srgbClr val="FF8500"/>
              </a:solidFill>
              <a:latin typeface="Arial Unicode MS" panose="020B0604020202020204" pitchFamily="34" charset="-122"/>
              <a:ea typeface="Arial Unicode MS" panose="020B0604020202020204" pitchFamily="34" charset="-122"/>
            </a:endParaRPr>
          </a:p>
        </p:txBody>
      </p:sp>
      <p:sp>
        <p:nvSpPr>
          <p:cNvPr id="11270" name="文本框 23"/>
          <p:cNvSpPr txBox="1"/>
          <p:nvPr/>
        </p:nvSpPr>
        <p:spPr>
          <a:xfrm>
            <a:off x="1320165" y="215900"/>
            <a:ext cx="2680970" cy="321945"/>
          </a:xfrm>
          <a:prstGeom prst="rect">
            <a:avLst/>
          </a:prstGeom>
          <a:noFill/>
          <a:ln w="9525">
            <a:noFill/>
          </a:ln>
        </p:spPr>
        <p:txBody>
          <a:bodyPr wrap="square" anchor="t">
            <a:spAutoFit/>
          </a:bodyPr>
          <a:lstStyle/>
          <a:p>
            <a:pPr lvl="0"/>
            <a:r>
              <a:rPr lang="en-US" altLang="zh-CN" sz="1500" b="1" dirty="0">
                <a:solidFill>
                  <a:srgbClr val="FFFFFF"/>
                </a:solidFill>
                <a:latin typeface="微软雅黑" panose="020B0503020204020204" pitchFamily="34" charset="-122"/>
                <a:ea typeface="微软雅黑" panose="020B0503020204020204" pitchFamily="34" charset="-122"/>
              </a:rPr>
              <a:t>ceph.conf</a:t>
            </a:r>
            <a:endParaRPr lang="en-US" altLang="zh-CN" sz="1500" b="1" dirty="0">
              <a:solidFill>
                <a:srgbClr val="FFFFFF"/>
              </a:solidFill>
              <a:latin typeface="微软雅黑" panose="020B0503020204020204" pitchFamily="34" charset="-122"/>
              <a:ea typeface="微软雅黑" panose="020B0503020204020204" pitchFamily="34" charset="-122"/>
            </a:endParaRPr>
          </a:p>
        </p:txBody>
      </p:sp>
      <p:sp>
        <p:nvSpPr>
          <p:cNvPr id="11271" name="右箭头 24"/>
          <p:cNvSpPr/>
          <p:nvPr/>
        </p:nvSpPr>
        <p:spPr>
          <a:xfrm>
            <a:off x="1072754" y="238575"/>
            <a:ext cx="227409" cy="257175"/>
          </a:xfrm>
          <a:prstGeom prst="rightArrow">
            <a:avLst>
              <a:gd name="adj1" fmla="val 50000"/>
              <a:gd name="adj2" fmla="val 50000"/>
            </a:avLst>
          </a:prstGeom>
          <a:solidFill>
            <a:schemeClr val="bg1"/>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grpSp>
        <p:nvGrpSpPr>
          <p:cNvPr id="13" name="组合 12"/>
          <p:cNvGrpSpPr/>
          <p:nvPr/>
        </p:nvGrpSpPr>
        <p:grpSpPr>
          <a:xfrm>
            <a:off x="933450" y="187960"/>
            <a:ext cx="414655" cy="358775"/>
            <a:chOff x="7867650" y="287030"/>
            <a:chExt cx="2647950" cy="2282716"/>
          </a:xfrm>
        </p:grpSpPr>
        <p:sp>
          <p:nvSpPr>
            <p:cNvPr id="14" name="六边形 13"/>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p:nvSpPr>
          <p:spPr>
            <a:xfrm>
              <a:off x="7867650" y="287030"/>
              <a:ext cx="2647950" cy="2282716"/>
            </a:xfrm>
            <a:prstGeom prst="hexagon">
              <a:avLst/>
            </a:prstGeom>
            <a:gradFill flip="none" rotWithShape="1">
              <a:gsLst>
                <a:gs pos="0">
                  <a:srgbClr val="007BD3"/>
                </a:gs>
                <a:gs pos="100000">
                  <a:srgbClr val="034373"/>
                </a:gs>
              </a:gsLst>
              <a:lin ang="2700000" scaled="0"/>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TextBox 40"/>
          <p:cNvSpPr txBox="1"/>
          <p:nvPr/>
        </p:nvSpPr>
        <p:spPr>
          <a:xfrm>
            <a:off x="4337685" y="988060"/>
            <a:ext cx="4408170" cy="316738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altLang="zh-CN" sz="1200" b="1" dirty="0"/>
              <a:t>global:</a:t>
            </a:r>
            <a:endParaRPr lang="en-US" altLang="zh-CN" sz="1200" b="1" dirty="0"/>
          </a:p>
          <a:p>
            <a:r>
              <a:rPr lang="en-US" altLang="zh-CN" sz="1200" b="1" dirty="0"/>
              <a:t>	</a:t>
            </a:r>
            <a:r>
              <a:rPr lang="zh-CN" altLang="en-US" sz="1200" b="1" dirty="0"/>
              <a:t>该配置将应用在所有</a:t>
            </a:r>
            <a:r>
              <a:rPr lang="en-US" altLang="zh-CN" sz="1200" b="1" dirty="0"/>
              <a:t>ceph</a:t>
            </a:r>
            <a:r>
              <a:rPr lang="zh-CN" altLang="en-US" sz="1200" b="1" dirty="0"/>
              <a:t>的守护进程中</a:t>
            </a:r>
            <a:endParaRPr lang="zh-CN" altLang="en-US" sz="1200" b="1" dirty="0"/>
          </a:p>
          <a:p>
            <a:endParaRPr lang="zh-CN" altLang="en-US" sz="1200" b="1" dirty="0"/>
          </a:p>
          <a:p>
            <a:r>
              <a:rPr lang="en-US" altLang="zh-CN" sz="1200" b="1" dirty="0"/>
              <a:t>monitor</a:t>
            </a:r>
            <a:r>
              <a:rPr lang="zh-CN" altLang="en-US" sz="1200" b="1" dirty="0"/>
              <a:t>：</a:t>
            </a:r>
            <a:endParaRPr lang="zh-CN" altLang="en-US" sz="1200" b="1" dirty="0"/>
          </a:p>
          <a:p>
            <a:r>
              <a:rPr lang="en-US" altLang="zh-CN" sz="1200" b="1" dirty="0"/>
              <a:t>	</a:t>
            </a:r>
            <a:r>
              <a:rPr lang="zh-CN" altLang="en-US" sz="1200" b="1" dirty="0"/>
              <a:t>应用在所有</a:t>
            </a:r>
            <a:r>
              <a:rPr lang="en-US" altLang="zh-CN" sz="1200" b="1" dirty="0"/>
              <a:t>monitor</a:t>
            </a:r>
            <a:r>
              <a:rPr lang="zh-CN" altLang="en-US" sz="1200" b="1" dirty="0"/>
              <a:t>守护进程，重载了</a:t>
            </a:r>
            <a:r>
              <a:rPr lang="en-US" altLang="zh-CN" sz="1200" b="1" dirty="0"/>
              <a:t>global</a:t>
            </a:r>
            <a:r>
              <a:rPr lang="zh-CN" altLang="en-US" sz="1200" b="1" dirty="0"/>
              <a:t>下的</a:t>
            </a:r>
            <a:r>
              <a:rPr lang="en-US" altLang="zh-CN" sz="1200" b="1" dirty="0"/>
              <a:t>	</a:t>
            </a:r>
            <a:r>
              <a:rPr lang="zh-CN" altLang="en-US" sz="1200" b="1" dirty="0"/>
              <a:t>参数。</a:t>
            </a:r>
            <a:endParaRPr lang="zh-CN" altLang="en-US" sz="1200" b="1" dirty="0"/>
          </a:p>
          <a:p>
            <a:endParaRPr lang="zh-CN" altLang="en-US" sz="1200" b="1" dirty="0"/>
          </a:p>
          <a:p>
            <a:r>
              <a:rPr lang="en-US" altLang="zh-CN" sz="1200" b="1" dirty="0"/>
              <a:t>osd</a:t>
            </a:r>
            <a:r>
              <a:rPr lang="zh-CN" altLang="en-US" sz="1200" b="1" dirty="0"/>
              <a:t>：</a:t>
            </a:r>
            <a:endParaRPr lang="zh-CN" altLang="en-US" sz="1200" b="1" dirty="0"/>
          </a:p>
          <a:p>
            <a:r>
              <a:rPr lang="en-US" altLang="zh-CN" sz="1200" b="1" dirty="0"/>
              <a:t>	</a:t>
            </a:r>
            <a:r>
              <a:rPr lang="zh-CN" altLang="en-US" sz="1200" b="1" dirty="0"/>
              <a:t>应用在所有的</a:t>
            </a:r>
            <a:r>
              <a:rPr lang="en-US" altLang="zh-CN" sz="1200" b="1" dirty="0"/>
              <a:t>ceph osd</a:t>
            </a:r>
            <a:r>
              <a:rPr lang="zh-CN" altLang="en-US" sz="1200" b="1" dirty="0"/>
              <a:t>守护进程，重载了</a:t>
            </a:r>
            <a:r>
              <a:rPr lang="en-US" altLang="zh-CN" sz="1200" b="1" dirty="0"/>
              <a:t>global</a:t>
            </a:r>
            <a:r>
              <a:rPr lang="zh-CN" altLang="en-US" sz="1200" b="1" dirty="0"/>
              <a:t>下</a:t>
            </a:r>
            <a:r>
              <a:rPr lang="en-US" altLang="zh-CN" sz="1200" b="1" dirty="0"/>
              <a:t>	</a:t>
            </a:r>
            <a:r>
              <a:rPr lang="zh-CN" altLang="en-US" sz="1200" b="1" dirty="0"/>
              <a:t>的参数。</a:t>
            </a:r>
            <a:endParaRPr lang="zh-CN" altLang="en-US" sz="1200" b="1" dirty="0"/>
          </a:p>
          <a:p>
            <a:endParaRPr lang="zh-CN" altLang="en-US" sz="1200" b="1" dirty="0"/>
          </a:p>
          <a:p>
            <a:r>
              <a:rPr lang="en-US" altLang="zh-CN" sz="1200" b="1" dirty="0"/>
              <a:t>mds</a:t>
            </a:r>
            <a:r>
              <a:rPr lang="zh-CN" altLang="en-US" sz="1200" b="1" dirty="0"/>
              <a:t>：</a:t>
            </a:r>
            <a:endParaRPr lang="zh-CN" altLang="en-US" sz="1200" b="1" dirty="0"/>
          </a:p>
          <a:p>
            <a:r>
              <a:rPr lang="en-US" altLang="zh-CN" sz="1200" b="1" dirty="0"/>
              <a:t>	</a:t>
            </a:r>
            <a:r>
              <a:rPr lang="zh-CN" altLang="en-US" sz="1200" b="1" dirty="0">
                <a:sym typeface="+mn-ea"/>
              </a:rPr>
              <a:t>应用在所有的</a:t>
            </a:r>
            <a:r>
              <a:rPr lang="en-US" altLang="zh-CN" sz="1200" b="1" dirty="0">
                <a:sym typeface="+mn-ea"/>
              </a:rPr>
              <a:t>ceph mds</a:t>
            </a:r>
            <a:r>
              <a:rPr lang="zh-CN" altLang="en-US" sz="1200" b="1" dirty="0">
                <a:sym typeface="+mn-ea"/>
              </a:rPr>
              <a:t>守护进程，重载了</a:t>
            </a:r>
            <a:r>
              <a:rPr lang="en-US" altLang="zh-CN" sz="1200" b="1" dirty="0">
                <a:sym typeface="+mn-ea"/>
              </a:rPr>
              <a:t>global	</a:t>
            </a:r>
            <a:r>
              <a:rPr lang="zh-CN" altLang="en-US" sz="1200" b="1" dirty="0">
                <a:sym typeface="+mn-ea"/>
              </a:rPr>
              <a:t>下的参数。</a:t>
            </a:r>
            <a:endParaRPr lang="zh-CN" altLang="en-US" sz="1200" b="1" dirty="0"/>
          </a:p>
          <a:p>
            <a:endParaRPr lang="en-US" altLang="zh-CN" sz="1200" b="1" dirty="0"/>
          </a:p>
          <a:p>
            <a:r>
              <a:rPr lang="en-US" altLang="zh-CN" sz="1200" b="1" dirty="0"/>
              <a:t>client</a:t>
            </a:r>
            <a:r>
              <a:rPr lang="zh-CN" altLang="en-US" sz="1200" b="1" dirty="0"/>
              <a:t>：</a:t>
            </a:r>
            <a:endParaRPr lang="zh-CN" altLang="en-US" sz="1200" b="1" dirty="0"/>
          </a:p>
          <a:p>
            <a:r>
              <a:rPr lang="en-US" altLang="zh-CN" sz="1200" b="1" dirty="0"/>
              <a:t>	</a:t>
            </a:r>
            <a:r>
              <a:rPr lang="zh-CN" altLang="en-US" sz="1200" b="1" dirty="0">
                <a:sym typeface="+mn-ea"/>
              </a:rPr>
              <a:t>应用在所有的客户端守护进程，重载了</a:t>
            </a:r>
            <a:r>
              <a:rPr lang="en-US" altLang="zh-CN" sz="1200" b="1" dirty="0">
                <a:sym typeface="+mn-ea"/>
              </a:rPr>
              <a:t>global</a:t>
            </a:r>
            <a:r>
              <a:rPr lang="zh-CN" altLang="en-US" sz="1200" b="1" dirty="0">
                <a:sym typeface="+mn-ea"/>
              </a:rPr>
              <a:t>下的</a:t>
            </a:r>
            <a:r>
              <a:rPr lang="en-US" altLang="zh-CN" sz="1200" b="1" dirty="0">
                <a:sym typeface="+mn-ea"/>
              </a:rPr>
              <a:t>	</a:t>
            </a:r>
            <a:r>
              <a:rPr lang="zh-CN" altLang="en-US" sz="1200" b="1" dirty="0">
                <a:sym typeface="+mn-ea"/>
              </a:rPr>
              <a:t>参数。</a:t>
            </a:r>
            <a:endParaRPr lang="zh-CN" altLang="en-US" sz="1200" b="1" dirty="0"/>
          </a:p>
          <a:p>
            <a:endParaRPr lang="en-US" altLang="zh-CN" sz="1200" b="1" dirty="0"/>
          </a:p>
        </p:txBody>
      </p:sp>
      <p:pic>
        <p:nvPicPr>
          <p:cNvPr id="2" name="图片 1"/>
          <p:cNvPicPr>
            <a:picLocks noChangeAspect="1"/>
          </p:cNvPicPr>
          <p:nvPr/>
        </p:nvPicPr>
        <p:blipFill>
          <a:blip r:embed="rId1"/>
          <a:stretch>
            <a:fillRect/>
          </a:stretch>
        </p:blipFill>
        <p:spPr>
          <a:xfrm>
            <a:off x="390525" y="742315"/>
            <a:ext cx="3345815" cy="3835400"/>
          </a:xfrm>
          <a:prstGeom prst="rect">
            <a:avLst/>
          </a:prstGeom>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直角三角形 18"/>
          <p:cNvSpPr/>
          <p:nvPr/>
        </p:nvSpPr>
        <p:spPr>
          <a:xfrm>
            <a:off x="8836819" y="142135"/>
            <a:ext cx="80963" cy="55959"/>
          </a:xfrm>
          <a:prstGeom prst="rtTriangle">
            <a:avLst/>
          </a:prstGeom>
          <a:solidFill>
            <a:srgbClr val="0D348B">
              <a:alpha val="85097"/>
            </a:srgbClr>
          </a:solidFill>
          <a:ln w="9525">
            <a:noFill/>
          </a:ln>
          <a:effectLst>
            <a:outerShdw dist="38100" dir="5400000" algn="ctr" rotWithShape="0">
              <a:srgbClr val="000000">
                <a:alpha val="37999"/>
              </a:srgbClr>
            </a:outerShdw>
          </a:effectLst>
        </p:spPr>
        <p:txBody>
          <a:bodyPr anchor="ctr"/>
          <a:lstStyle/>
          <a:p>
            <a:pPr lvl="0" algn="ctr" eaLnBrk="1" hangingPunct="1">
              <a:lnSpc>
                <a:spcPct val="120000"/>
              </a:lnSpc>
            </a:pPr>
            <a:endParaRPr lang="zh-CN" altLang="en-US" sz="1350" b="1" dirty="0">
              <a:solidFill>
                <a:srgbClr val="F9F9F9"/>
              </a:solidFill>
              <a:latin typeface="微软雅黑" panose="020B0503020204020204" pitchFamily="34" charset="-122"/>
              <a:ea typeface="微软雅黑" panose="020B0503020204020204" pitchFamily="34" charset="-122"/>
            </a:endParaRPr>
          </a:p>
        </p:txBody>
      </p:sp>
      <p:sp>
        <p:nvSpPr>
          <p:cNvPr id="11266" name="矩形 19"/>
          <p:cNvSpPr/>
          <p:nvPr/>
        </p:nvSpPr>
        <p:spPr>
          <a:xfrm>
            <a:off x="0" y="194522"/>
            <a:ext cx="846535" cy="328613"/>
          </a:xfrm>
          <a:prstGeom prst="rect">
            <a:avLst/>
          </a:prstGeom>
          <a:solidFill>
            <a:srgbClr val="0070C0"/>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11267" name="矩形 20"/>
          <p:cNvSpPr/>
          <p:nvPr/>
        </p:nvSpPr>
        <p:spPr>
          <a:xfrm>
            <a:off x="933450" y="194522"/>
            <a:ext cx="8210550" cy="328613"/>
          </a:xfrm>
          <a:prstGeom prst="rect">
            <a:avLst/>
          </a:prstGeom>
          <a:solidFill>
            <a:srgbClr val="7F7F7F"/>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11268" name="Rectangle 5"/>
          <p:cNvSpPr/>
          <p:nvPr/>
        </p:nvSpPr>
        <p:spPr>
          <a:xfrm rot="-5400000">
            <a:off x="8345091" y="134991"/>
            <a:ext cx="475059" cy="504825"/>
          </a:xfrm>
          <a:custGeom>
            <a:avLst/>
            <a:gdLst/>
            <a:ahLst/>
            <a:cxnLst>
              <a:cxn ang="0">
                <a:pos x="10" y="0"/>
              </a:cxn>
              <a:cxn ang="0">
                <a:pos x="1519" y="0"/>
              </a:cxn>
              <a:cxn ang="0">
                <a:pos x="1519" y="729788"/>
              </a:cxn>
              <a:cxn ang="0">
                <a:pos x="0" y="729788"/>
              </a:cxn>
              <a:cxn ang="0">
                <a:pos x="0" y="725856"/>
              </a:cxn>
              <a:cxn ang="0">
                <a:pos x="8" y="725856"/>
              </a:cxn>
              <a:cxn ang="0">
                <a:pos x="126" y="360719"/>
              </a:cxn>
              <a:cxn ang="0">
                <a:pos x="10" y="0"/>
              </a:cxn>
            </a:cxnLst>
            <a:rect l="0" t="0" r="0" b="0"/>
            <a:pathLst>
              <a:path w="4732299" h="655200">
                <a:moveTo>
                  <a:pt x="29842" y="0"/>
                </a:moveTo>
                <a:lnTo>
                  <a:pt x="4732299" y="0"/>
                </a:lnTo>
                <a:lnTo>
                  <a:pt x="4732299" y="655200"/>
                </a:lnTo>
                <a:lnTo>
                  <a:pt x="0" y="655200"/>
                </a:lnTo>
                <a:lnTo>
                  <a:pt x="0" y="651669"/>
                </a:lnTo>
                <a:lnTo>
                  <a:pt x="25384" y="651669"/>
                </a:lnTo>
                <a:lnTo>
                  <a:pt x="393662" y="323851"/>
                </a:lnTo>
                <a:lnTo>
                  <a:pt x="29842" y="0"/>
                </a:lnTo>
                <a:close/>
              </a:path>
            </a:pathLst>
          </a:custGeom>
          <a:solidFill>
            <a:srgbClr val="0070C0"/>
          </a:solidFill>
          <a:ln w="9525">
            <a:noFill/>
          </a:ln>
        </p:spPr>
        <p:txBody>
          <a:bodyPr/>
          <a:lstStyle/>
          <a:p>
            <a:endParaRPr lang="zh-CN" altLang="en-US" sz="1350"/>
          </a:p>
        </p:txBody>
      </p:sp>
      <p:sp>
        <p:nvSpPr>
          <p:cNvPr id="11269" name="TextBox 15"/>
          <p:cNvSpPr txBox="1"/>
          <p:nvPr/>
        </p:nvSpPr>
        <p:spPr>
          <a:xfrm>
            <a:off x="8331994" y="226669"/>
            <a:ext cx="504825" cy="387985"/>
          </a:xfrm>
          <a:prstGeom prst="rect">
            <a:avLst/>
          </a:prstGeom>
          <a:noFill/>
          <a:ln w="9525">
            <a:noFill/>
          </a:ln>
        </p:spPr>
        <p:txBody>
          <a:bodyPr anchor="t">
            <a:spAutoFit/>
          </a:bodyPr>
          <a:lstStyle/>
          <a:p>
            <a:pPr lvl="0" algn="ctr" eaLnBrk="1" hangingPunct="1"/>
            <a:fld id="{9A0DB2DC-4C9A-4742-B13C-FB6460FD3503}" type="slidenum">
              <a:rPr lang="en-US" altLang="zh-CN" dirty="0">
                <a:solidFill>
                  <a:srgbClr val="FFFFFF"/>
                </a:solidFill>
                <a:latin typeface="Arial Unicode MS" panose="020B0604020202020204" pitchFamily="34" charset="-122"/>
                <a:ea typeface="Arial Unicode MS" panose="020B0604020202020204" pitchFamily="34" charset="-122"/>
              </a:rPr>
            </a:fld>
            <a:r>
              <a:rPr lang="zh-CN" altLang="en-US" dirty="0">
                <a:solidFill>
                  <a:srgbClr val="FF8500"/>
                </a:solidFill>
                <a:latin typeface="Arial Unicode MS" panose="020B0604020202020204" pitchFamily="34" charset="-122"/>
                <a:ea typeface="Arial Unicode MS" panose="020B0604020202020204" pitchFamily="34" charset="-122"/>
              </a:rPr>
              <a:t> </a:t>
            </a:r>
            <a:endParaRPr lang="zh-CN" altLang="en-US" dirty="0">
              <a:solidFill>
                <a:srgbClr val="FF8500"/>
              </a:solidFill>
              <a:latin typeface="Arial Unicode MS" panose="020B0604020202020204" pitchFamily="34" charset="-122"/>
              <a:ea typeface="Arial Unicode MS" panose="020B0604020202020204" pitchFamily="34" charset="-122"/>
            </a:endParaRPr>
          </a:p>
        </p:txBody>
      </p:sp>
      <p:sp>
        <p:nvSpPr>
          <p:cNvPr id="11270" name="文本框 23"/>
          <p:cNvSpPr txBox="1"/>
          <p:nvPr/>
        </p:nvSpPr>
        <p:spPr>
          <a:xfrm>
            <a:off x="1348105" y="206375"/>
            <a:ext cx="2680970" cy="321945"/>
          </a:xfrm>
          <a:prstGeom prst="rect">
            <a:avLst/>
          </a:prstGeom>
          <a:noFill/>
          <a:ln w="9525">
            <a:noFill/>
          </a:ln>
        </p:spPr>
        <p:txBody>
          <a:bodyPr wrap="square" anchor="t">
            <a:spAutoFit/>
          </a:bodyPr>
          <a:lstStyle/>
          <a:p>
            <a:pPr lvl="0"/>
            <a:r>
              <a:rPr lang="en-US" altLang="zh-CN" sz="1500" b="1" dirty="0">
                <a:solidFill>
                  <a:srgbClr val="FFFFFF"/>
                </a:solidFill>
                <a:latin typeface="微软雅黑" panose="020B0503020204020204" pitchFamily="34" charset="-122"/>
                <a:ea typeface="微软雅黑" panose="020B0503020204020204" pitchFamily="34" charset="-122"/>
              </a:rPr>
              <a:t>SSD</a:t>
            </a:r>
            <a:r>
              <a:rPr lang="zh-CN" altLang="en-US" sz="1500" b="1" dirty="0">
                <a:solidFill>
                  <a:srgbClr val="FFFFFF"/>
                </a:solidFill>
                <a:latin typeface="微软雅黑" panose="020B0503020204020204" pitchFamily="34" charset="-122"/>
                <a:ea typeface="微软雅黑" panose="020B0503020204020204" pitchFamily="34" charset="-122"/>
              </a:rPr>
              <a:t>缓存池简介</a:t>
            </a:r>
            <a:endParaRPr lang="zh-CN" altLang="en-US" sz="1500" b="1" dirty="0">
              <a:solidFill>
                <a:srgbClr val="FFFFFF"/>
              </a:solidFill>
              <a:latin typeface="微软雅黑" panose="020B0503020204020204" pitchFamily="34" charset="-122"/>
              <a:ea typeface="微软雅黑" panose="020B0503020204020204" pitchFamily="34" charset="-122"/>
            </a:endParaRPr>
          </a:p>
        </p:txBody>
      </p:sp>
      <p:sp>
        <p:nvSpPr>
          <p:cNvPr id="11271" name="右箭头 24"/>
          <p:cNvSpPr/>
          <p:nvPr/>
        </p:nvSpPr>
        <p:spPr>
          <a:xfrm>
            <a:off x="1072754" y="238575"/>
            <a:ext cx="227409" cy="257175"/>
          </a:xfrm>
          <a:prstGeom prst="rightArrow">
            <a:avLst>
              <a:gd name="adj1" fmla="val 50000"/>
              <a:gd name="adj2" fmla="val 50000"/>
            </a:avLst>
          </a:prstGeom>
          <a:solidFill>
            <a:schemeClr val="bg1"/>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grpSp>
        <p:nvGrpSpPr>
          <p:cNvPr id="13" name="组合 12"/>
          <p:cNvGrpSpPr/>
          <p:nvPr/>
        </p:nvGrpSpPr>
        <p:grpSpPr>
          <a:xfrm>
            <a:off x="933450" y="187960"/>
            <a:ext cx="414655" cy="358775"/>
            <a:chOff x="7867650" y="287030"/>
            <a:chExt cx="2647950" cy="2282716"/>
          </a:xfrm>
        </p:grpSpPr>
        <p:sp>
          <p:nvSpPr>
            <p:cNvPr id="14" name="六边形 13"/>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p:nvSpPr>
          <p:spPr>
            <a:xfrm>
              <a:off x="7867650" y="287030"/>
              <a:ext cx="2647950" cy="2282716"/>
            </a:xfrm>
            <a:prstGeom prst="hexagon">
              <a:avLst/>
            </a:prstGeom>
            <a:gradFill flip="none" rotWithShape="1">
              <a:gsLst>
                <a:gs pos="0">
                  <a:srgbClr val="007BD3"/>
                </a:gs>
                <a:gs pos="100000">
                  <a:srgbClr val="034373"/>
                </a:gs>
              </a:gsLst>
              <a:lin ang="2700000" scaled="0"/>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图片 2"/>
          <p:cNvPicPr>
            <a:picLocks noChangeAspect="1"/>
          </p:cNvPicPr>
          <p:nvPr/>
        </p:nvPicPr>
        <p:blipFill>
          <a:blip r:embed="rId1"/>
          <a:stretch>
            <a:fillRect/>
          </a:stretch>
        </p:blipFill>
        <p:spPr>
          <a:xfrm>
            <a:off x="254000" y="624840"/>
            <a:ext cx="3192780" cy="2471420"/>
          </a:xfrm>
          <a:prstGeom prst="rect">
            <a:avLst/>
          </a:prstGeom>
        </p:spPr>
      </p:pic>
      <p:sp>
        <p:nvSpPr>
          <p:cNvPr id="6" name="TextBox 40"/>
          <p:cNvSpPr txBox="1"/>
          <p:nvPr/>
        </p:nvSpPr>
        <p:spPr>
          <a:xfrm>
            <a:off x="3679190" y="734695"/>
            <a:ext cx="5023485" cy="23336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altLang="zh-CN" sz="1200" b="1" dirty="0"/>
              <a:t>cache</a:t>
            </a:r>
            <a:r>
              <a:rPr lang="zh-CN" altLang="en-US" sz="1200" b="1" dirty="0"/>
              <a:t>：</a:t>
            </a:r>
            <a:endParaRPr lang="zh-CN" altLang="en-US" sz="1200" b="1" dirty="0"/>
          </a:p>
          <a:p>
            <a:r>
              <a:rPr lang="zh-CN" altLang="en-US" sz="1200" b="1" dirty="0"/>
              <a:t>       Cache的设计原理是把读取过的数据保存起来，如果在以后的操作中重新读取时则命中就不要去读较慢的设备，若没有命中就读较慢的设备。</a:t>
            </a:r>
            <a:endParaRPr lang="zh-CN" altLang="en-US" sz="1200" b="1" dirty="0"/>
          </a:p>
          <a:p>
            <a:endParaRPr lang="zh-CN" altLang="en-US" sz="1200" b="1" dirty="0"/>
          </a:p>
          <a:p>
            <a:r>
              <a:rPr lang="en-US" altLang="zh-CN" sz="1200" b="1" dirty="0"/>
              <a:t>buffer</a:t>
            </a:r>
            <a:r>
              <a:rPr lang="zh-CN" altLang="en-US" sz="1200" b="1" dirty="0"/>
              <a:t>：</a:t>
            </a:r>
            <a:endParaRPr lang="zh-CN" altLang="en-US" sz="1200" b="1" dirty="0"/>
          </a:p>
          <a:p>
            <a:r>
              <a:rPr lang="zh-CN" altLang="en-US" sz="1200" b="1" dirty="0"/>
              <a:t>       Buffer的设计原理是把分散的写数据内容集中进行，按照一定周期写到目标设备。典型的应用场景是磁盘写，通过Buffer机制，写数据时候减少磁盘碎片和硬盘的反复寻道过程，从而提高系统的性能。</a:t>
            </a:r>
            <a:endParaRPr lang="zh-CN" altLang="en-US" sz="1200" b="1" dirty="0"/>
          </a:p>
          <a:p>
            <a:endParaRPr lang="en-US" altLang="zh-CN" sz="1200" b="1" dirty="0"/>
          </a:p>
          <a:p>
            <a:r>
              <a:rPr lang="en-US" altLang="zh-CN" sz="1200" b="1" dirty="0"/>
              <a:t>我们可以暂且认为Cache是针对读优化，而Buffer是针对写优化。</a:t>
            </a:r>
            <a:endParaRPr lang="en-US" altLang="zh-CN" sz="1200" b="1" dirty="0"/>
          </a:p>
          <a:p>
            <a:endParaRPr lang="en-US" altLang="zh-CN" sz="1200" b="1" dirty="0"/>
          </a:p>
          <a:p>
            <a:r>
              <a:rPr lang="zh-CN" altLang="en-US" sz="1200" b="1" dirty="0"/>
              <a:t>传统的缓存和缓冲，都用的是服务器内存实现，但是对于</a:t>
            </a:r>
            <a:r>
              <a:rPr lang="en-US" altLang="zh-CN" sz="1200" b="1" dirty="0"/>
              <a:t>ceph</a:t>
            </a:r>
            <a:r>
              <a:rPr lang="zh-CN" altLang="en-US" sz="1200" b="1" dirty="0"/>
              <a:t>来说缺点太明显，那就是无法保证安全性，尤其是</a:t>
            </a:r>
            <a:r>
              <a:rPr lang="en-US" altLang="zh-CN" sz="1200" b="1" dirty="0"/>
              <a:t>buffer</a:t>
            </a:r>
            <a:r>
              <a:rPr lang="zh-CN" altLang="en-US" sz="1200" b="1" dirty="0"/>
              <a:t>，内存没有持久化保存能力，</a:t>
            </a:r>
            <a:endParaRPr lang="en-US" altLang="zh-CN" sz="1200" b="1" dirty="0"/>
          </a:p>
          <a:p>
            <a:r>
              <a:rPr lang="zh-CN" altLang="en-US" sz="1200" b="1" dirty="0"/>
              <a:t>所以最好的方案就是通过高速</a:t>
            </a:r>
            <a:r>
              <a:rPr lang="en-US" altLang="zh-CN" sz="1200" b="1" dirty="0"/>
              <a:t>ssd</a:t>
            </a:r>
            <a:r>
              <a:rPr lang="zh-CN" altLang="en-US" sz="1200" b="1" dirty="0"/>
              <a:t>硬盘的高速</a:t>
            </a:r>
            <a:r>
              <a:rPr lang="en-US" altLang="zh-CN" sz="1200" b="1" dirty="0"/>
              <a:t>IO</a:t>
            </a:r>
            <a:r>
              <a:rPr lang="zh-CN" altLang="en-US" sz="1200" b="1" dirty="0"/>
              <a:t>来实现</a:t>
            </a:r>
            <a:r>
              <a:rPr lang="en-US" altLang="zh-CN" sz="1200" b="1" dirty="0"/>
              <a:t>cache</a:t>
            </a:r>
            <a:r>
              <a:rPr lang="zh-CN" altLang="en-US" sz="1200" b="1" dirty="0"/>
              <a:t>和</a:t>
            </a:r>
            <a:r>
              <a:rPr lang="en-US" altLang="zh-CN" sz="1200" b="1" dirty="0"/>
              <a:t>buffer</a:t>
            </a:r>
            <a:r>
              <a:rPr lang="zh-CN" altLang="en-US" sz="1200" b="1" dirty="0"/>
              <a:t>。</a:t>
            </a:r>
            <a:endParaRPr lang="zh-CN" altLang="en-US" sz="1200" b="1" dirty="0"/>
          </a:p>
        </p:txBody>
      </p:sp>
      <p:sp>
        <p:nvSpPr>
          <p:cNvPr id="7" name="TextBox 40"/>
          <p:cNvSpPr txBox="1"/>
          <p:nvPr/>
        </p:nvSpPr>
        <p:spPr>
          <a:xfrm>
            <a:off x="324485" y="3200400"/>
            <a:ext cx="8378190" cy="149987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sz="1200" b="1" dirty="0"/>
              <a:t>1）写回模式： 当用户配置了写回模式，所有来自客户端的写入请求都会在抵达前端高速缓冲池后收到ACK确认，之后由高速缓冲池按照一定的策略将数据写入后端低速存储池，完成数据的最终写入。在这个模式下，前端高速缓冲池充当整个写入操作的前端缓存。当客户端需要读取数据时，读取请求先到达高速缓冲池，之后高速缓冲池从低速存储池中加载相应数据加载完毕再由高速缓冲池返回客户端所需的数据。当客户端请求相同的数据，则直接由高速缓冲池返回之前已经加载的数据，如果数据长时间没有被访问，则会从高速缓存池清除。这个模式比较适合数据经常发生变更，又需要经常被访问的情况。</a:t>
            </a:r>
            <a:endParaRPr sz="1200" b="1" dirty="0"/>
          </a:p>
          <a:p>
            <a:endParaRPr sz="1200" b="1" dirty="0"/>
          </a:p>
          <a:p>
            <a:r>
              <a:rPr lang="en-US" altLang="zh-CN" sz="1200" b="1" dirty="0"/>
              <a:t>2）读取转发模式： 这个模式下读操作在前端高速缓冲池进行，如果客户端需要读取的数据不在高速缓冲池中，则读取请求会被转发到后端。这种方式针对</a:t>
            </a:r>
            <a:r>
              <a:rPr lang="zh-CN" altLang="en-US" sz="1200" b="1" dirty="0"/>
              <a:t>读密集并且</a:t>
            </a:r>
            <a:r>
              <a:rPr lang="en-US" altLang="zh-CN" sz="1200" b="1" dirty="0"/>
              <a:t>不经常变动数据</a:t>
            </a:r>
            <a:r>
              <a:rPr lang="zh-CN" altLang="en-US" sz="1200" b="1" dirty="0"/>
              <a:t>的场景</a:t>
            </a:r>
            <a:r>
              <a:rPr lang="zh-CN" altLang="en-US" sz="1200" b="1" dirty="0"/>
              <a:t>比较有效</a:t>
            </a:r>
            <a:r>
              <a:rPr lang="en-US" altLang="zh-CN" sz="1200" b="1" dirty="0"/>
              <a:t>。</a:t>
            </a:r>
            <a:endParaRPr lang="en-US" altLang="zh-CN" sz="1200" b="1" dirty="0"/>
          </a:p>
          <a:p>
            <a:endParaRPr lang="en-US" altLang="zh-CN" sz="1200" b="1"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直角三角形 18"/>
          <p:cNvSpPr/>
          <p:nvPr/>
        </p:nvSpPr>
        <p:spPr>
          <a:xfrm>
            <a:off x="8836819" y="142135"/>
            <a:ext cx="80963" cy="55959"/>
          </a:xfrm>
          <a:prstGeom prst="rtTriangle">
            <a:avLst/>
          </a:prstGeom>
          <a:solidFill>
            <a:srgbClr val="0D348B">
              <a:alpha val="85097"/>
            </a:srgbClr>
          </a:solidFill>
          <a:ln w="9525">
            <a:noFill/>
          </a:ln>
          <a:effectLst>
            <a:outerShdw dist="38100" dir="5400000" algn="ctr" rotWithShape="0">
              <a:srgbClr val="000000">
                <a:alpha val="37999"/>
              </a:srgbClr>
            </a:outerShdw>
          </a:effectLst>
        </p:spPr>
        <p:txBody>
          <a:bodyPr anchor="ctr"/>
          <a:lstStyle/>
          <a:p>
            <a:pPr lvl="0" algn="ctr" eaLnBrk="1" hangingPunct="1">
              <a:lnSpc>
                <a:spcPct val="120000"/>
              </a:lnSpc>
            </a:pPr>
            <a:endParaRPr lang="zh-CN" altLang="en-US" sz="1350" b="1" dirty="0">
              <a:solidFill>
                <a:srgbClr val="F9F9F9"/>
              </a:solidFill>
              <a:latin typeface="微软雅黑" panose="020B0503020204020204" pitchFamily="34" charset="-122"/>
              <a:ea typeface="微软雅黑" panose="020B0503020204020204" pitchFamily="34" charset="-122"/>
            </a:endParaRPr>
          </a:p>
        </p:txBody>
      </p:sp>
      <p:sp>
        <p:nvSpPr>
          <p:cNvPr id="11266" name="矩形 19"/>
          <p:cNvSpPr/>
          <p:nvPr/>
        </p:nvSpPr>
        <p:spPr>
          <a:xfrm>
            <a:off x="0" y="194522"/>
            <a:ext cx="846535" cy="328613"/>
          </a:xfrm>
          <a:prstGeom prst="rect">
            <a:avLst/>
          </a:prstGeom>
          <a:solidFill>
            <a:srgbClr val="0070C0"/>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11267" name="矩形 20"/>
          <p:cNvSpPr/>
          <p:nvPr/>
        </p:nvSpPr>
        <p:spPr>
          <a:xfrm>
            <a:off x="933450" y="194522"/>
            <a:ext cx="8210550" cy="328613"/>
          </a:xfrm>
          <a:prstGeom prst="rect">
            <a:avLst/>
          </a:prstGeom>
          <a:solidFill>
            <a:srgbClr val="7F7F7F"/>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11268" name="Rectangle 5"/>
          <p:cNvSpPr/>
          <p:nvPr/>
        </p:nvSpPr>
        <p:spPr>
          <a:xfrm rot="-5400000">
            <a:off x="8345091" y="134991"/>
            <a:ext cx="475059" cy="504825"/>
          </a:xfrm>
          <a:custGeom>
            <a:avLst/>
            <a:gdLst/>
            <a:ahLst/>
            <a:cxnLst>
              <a:cxn ang="0">
                <a:pos x="10" y="0"/>
              </a:cxn>
              <a:cxn ang="0">
                <a:pos x="1519" y="0"/>
              </a:cxn>
              <a:cxn ang="0">
                <a:pos x="1519" y="729788"/>
              </a:cxn>
              <a:cxn ang="0">
                <a:pos x="0" y="729788"/>
              </a:cxn>
              <a:cxn ang="0">
                <a:pos x="0" y="725856"/>
              </a:cxn>
              <a:cxn ang="0">
                <a:pos x="8" y="725856"/>
              </a:cxn>
              <a:cxn ang="0">
                <a:pos x="126" y="360719"/>
              </a:cxn>
              <a:cxn ang="0">
                <a:pos x="10" y="0"/>
              </a:cxn>
            </a:cxnLst>
            <a:rect l="0" t="0" r="0" b="0"/>
            <a:pathLst>
              <a:path w="4732299" h="655200">
                <a:moveTo>
                  <a:pt x="29842" y="0"/>
                </a:moveTo>
                <a:lnTo>
                  <a:pt x="4732299" y="0"/>
                </a:lnTo>
                <a:lnTo>
                  <a:pt x="4732299" y="655200"/>
                </a:lnTo>
                <a:lnTo>
                  <a:pt x="0" y="655200"/>
                </a:lnTo>
                <a:lnTo>
                  <a:pt x="0" y="651669"/>
                </a:lnTo>
                <a:lnTo>
                  <a:pt x="25384" y="651669"/>
                </a:lnTo>
                <a:lnTo>
                  <a:pt x="393662" y="323851"/>
                </a:lnTo>
                <a:lnTo>
                  <a:pt x="29842" y="0"/>
                </a:lnTo>
                <a:close/>
              </a:path>
            </a:pathLst>
          </a:custGeom>
          <a:solidFill>
            <a:srgbClr val="0070C0"/>
          </a:solidFill>
          <a:ln w="9525">
            <a:noFill/>
          </a:ln>
        </p:spPr>
        <p:txBody>
          <a:bodyPr/>
          <a:lstStyle/>
          <a:p>
            <a:endParaRPr lang="zh-CN" altLang="en-US" sz="1350"/>
          </a:p>
        </p:txBody>
      </p:sp>
      <p:sp>
        <p:nvSpPr>
          <p:cNvPr id="11269" name="TextBox 15"/>
          <p:cNvSpPr txBox="1"/>
          <p:nvPr/>
        </p:nvSpPr>
        <p:spPr>
          <a:xfrm>
            <a:off x="8331994" y="226669"/>
            <a:ext cx="504825" cy="387985"/>
          </a:xfrm>
          <a:prstGeom prst="rect">
            <a:avLst/>
          </a:prstGeom>
          <a:noFill/>
          <a:ln w="9525">
            <a:noFill/>
          </a:ln>
        </p:spPr>
        <p:txBody>
          <a:bodyPr anchor="t">
            <a:spAutoFit/>
          </a:bodyPr>
          <a:lstStyle/>
          <a:p>
            <a:pPr lvl="0" algn="ctr" eaLnBrk="1" hangingPunct="1"/>
            <a:fld id="{9A0DB2DC-4C9A-4742-B13C-FB6460FD3503}" type="slidenum">
              <a:rPr lang="en-US" altLang="zh-CN" dirty="0">
                <a:solidFill>
                  <a:srgbClr val="FFFFFF"/>
                </a:solidFill>
                <a:latin typeface="Arial Unicode MS" panose="020B0604020202020204" pitchFamily="34" charset="-122"/>
                <a:ea typeface="Arial Unicode MS" panose="020B0604020202020204" pitchFamily="34" charset="-122"/>
              </a:rPr>
            </a:fld>
            <a:r>
              <a:rPr lang="zh-CN" altLang="en-US" dirty="0">
                <a:solidFill>
                  <a:srgbClr val="FF8500"/>
                </a:solidFill>
                <a:latin typeface="Arial Unicode MS" panose="020B0604020202020204" pitchFamily="34" charset="-122"/>
                <a:ea typeface="Arial Unicode MS" panose="020B0604020202020204" pitchFamily="34" charset="-122"/>
              </a:rPr>
              <a:t> </a:t>
            </a:r>
            <a:endParaRPr lang="zh-CN" altLang="en-US" dirty="0">
              <a:solidFill>
                <a:srgbClr val="FF8500"/>
              </a:solidFill>
              <a:latin typeface="Arial Unicode MS" panose="020B0604020202020204" pitchFamily="34" charset="-122"/>
              <a:ea typeface="Arial Unicode MS" panose="020B0604020202020204" pitchFamily="34" charset="-122"/>
            </a:endParaRPr>
          </a:p>
        </p:txBody>
      </p:sp>
      <p:sp>
        <p:nvSpPr>
          <p:cNvPr id="11270" name="文本框 23"/>
          <p:cNvSpPr txBox="1"/>
          <p:nvPr/>
        </p:nvSpPr>
        <p:spPr>
          <a:xfrm>
            <a:off x="1320165" y="215900"/>
            <a:ext cx="2680970" cy="321945"/>
          </a:xfrm>
          <a:prstGeom prst="rect">
            <a:avLst/>
          </a:prstGeom>
          <a:noFill/>
          <a:ln w="9525">
            <a:noFill/>
          </a:ln>
        </p:spPr>
        <p:txBody>
          <a:bodyPr wrap="square" anchor="t">
            <a:spAutoFit/>
          </a:bodyPr>
          <a:lstStyle/>
          <a:p>
            <a:pPr lvl="0"/>
            <a:r>
              <a:rPr lang="en-US" sz="1500" b="1" dirty="0">
                <a:solidFill>
                  <a:srgbClr val="FFFFFF"/>
                </a:solidFill>
                <a:latin typeface="微软雅黑" panose="020B0503020204020204" pitchFamily="34" charset="-122"/>
                <a:ea typeface="微软雅黑" panose="020B0503020204020204" pitchFamily="34" charset="-122"/>
              </a:rPr>
              <a:t>SSD</a:t>
            </a:r>
            <a:r>
              <a:rPr lang="zh-CN" altLang="en-US" sz="1500" b="1" dirty="0">
                <a:solidFill>
                  <a:srgbClr val="FFFFFF"/>
                </a:solidFill>
                <a:latin typeface="微软雅黑" panose="020B0503020204020204" pitchFamily="34" charset="-122"/>
                <a:ea typeface="微软雅黑" panose="020B0503020204020204" pitchFamily="34" charset="-122"/>
              </a:rPr>
              <a:t>缓存池实战</a:t>
            </a:r>
            <a:endParaRPr lang="zh-CN" altLang="en-US" sz="1500" b="1" dirty="0">
              <a:solidFill>
                <a:srgbClr val="FFFFFF"/>
              </a:solidFill>
              <a:latin typeface="微软雅黑" panose="020B0503020204020204" pitchFamily="34" charset="-122"/>
              <a:ea typeface="微软雅黑" panose="020B0503020204020204" pitchFamily="34" charset="-122"/>
            </a:endParaRPr>
          </a:p>
        </p:txBody>
      </p:sp>
      <p:sp>
        <p:nvSpPr>
          <p:cNvPr id="11271" name="右箭头 24"/>
          <p:cNvSpPr/>
          <p:nvPr/>
        </p:nvSpPr>
        <p:spPr>
          <a:xfrm>
            <a:off x="1072754" y="238575"/>
            <a:ext cx="227409" cy="257175"/>
          </a:xfrm>
          <a:prstGeom prst="rightArrow">
            <a:avLst>
              <a:gd name="adj1" fmla="val 50000"/>
              <a:gd name="adj2" fmla="val 50000"/>
            </a:avLst>
          </a:prstGeom>
          <a:solidFill>
            <a:schemeClr val="bg1"/>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grpSp>
        <p:nvGrpSpPr>
          <p:cNvPr id="13" name="组合 12"/>
          <p:cNvGrpSpPr/>
          <p:nvPr/>
        </p:nvGrpSpPr>
        <p:grpSpPr>
          <a:xfrm>
            <a:off x="933450" y="187960"/>
            <a:ext cx="414655" cy="358775"/>
            <a:chOff x="7867650" y="287030"/>
            <a:chExt cx="2647950" cy="2282716"/>
          </a:xfrm>
        </p:grpSpPr>
        <p:sp>
          <p:nvSpPr>
            <p:cNvPr id="14" name="六边形 13"/>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p:nvSpPr>
          <p:spPr>
            <a:xfrm>
              <a:off x="7867650" y="287030"/>
              <a:ext cx="2647950" cy="2282716"/>
            </a:xfrm>
            <a:prstGeom prst="hexagon">
              <a:avLst/>
            </a:prstGeom>
            <a:gradFill flip="none" rotWithShape="1">
              <a:gsLst>
                <a:gs pos="0">
                  <a:srgbClr val="007BD3"/>
                </a:gs>
                <a:gs pos="100000">
                  <a:srgbClr val="034373"/>
                </a:gs>
              </a:gsLst>
              <a:lin ang="2700000" scaled="0"/>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0"/>
          <p:cNvSpPr txBox="1"/>
          <p:nvPr/>
        </p:nvSpPr>
        <p:spPr>
          <a:xfrm>
            <a:off x="380365" y="793115"/>
            <a:ext cx="7701915" cy="383413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sz="1200" b="1" dirty="0"/>
              <a:t>想要配置</a:t>
            </a:r>
            <a:r>
              <a:rPr lang="en-US" altLang="zh-CN" sz="1200" b="1" dirty="0"/>
              <a:t>ssd</a:t>
            </a:r>
            <a:r>
              <a:rPr lang="zh-CN" altLang="en-US" sz="1200" b="1" dirty="0"/>
              <a:t>缓存池，</a:t>
            </a:r>
            <a:r>
              <a:rPr lang="zh-CN" sz="1200" b="1" dirty="0"/>
              <a:t>在上一章讲过的</a:t>
            </a:r>
            <a:r>
              <a:rPr lang="en-US" altLang="zh-CN" sz="1200" b="1" dirty="0"/>
              <a:t>crushmap</a:t>
            </a:r>
            <a:r>
              <a:rPr lang="zh-CN" altLang="en-US" sz="1200" b="1" dirty="0"/>
              <a:t>就派上用场了，我们首先要将</a:t>
            </a:r>
            <a:r>
              <a:rPr lang="en-US" altLang="zh-CN" sz="1200" b="1" dirty="0"/>
              <a:t>ssd</a:t>
            </a:r>
            <a:r>
              <a:rPr lang="zh-CN" altLang="en-US" sz="1200" b="1" dirty="0"/>
              <a:t>池和普通硬盘池分割开，用</a:t>
            </a:r>
            <a:r>
              <a:rPr lang="en-US" altLang="zh-CN" sz="1200" b="1" dirty="0"/>
              <a:t>crushmap</a:t>
            </a:r>
            <a:r>
              <a:rPr lang="zh-CN" altLang="en-US" sz="1200" b="1" dirty="0"/>
              <a:t>表示例如</a:t>
            </a:r>
            <a:r>
              <a:rPr lang="en-US" altLang="zh-CN" sz="1200" b="1" dirty="0"/>
              <a:t>ini2.map</a:t>
            </a:r>
            <a:r>
              <a:rPr lang="zh-CN" altLang="en-US" sz="1200" b="1" dirty="0"/>
              <a:t>，将其导入</a:t>
            </a:r>
            <a:r>
              <a:rPr lang="en-US" altLang="zh-CN" sz="1200" b="1" dirty="0"/>
              <a:t>ceph</a:t>
            </a:r>
            <a:r>
              <a:rPr lang="zh-CN" altLang="en-US" sz="1200" b="1" dirty="0"/>
              <a:t>集群生效。</a:t>
            </a:r>
            <a:endParaRPr lang="zh-CN" altLang="en-US" sz="1200" b="1" dirty="0"/>
          </a:p>
          <a:p>
            <a:r>
              <a:rPr lang="zh-CN" altLang="en-US" sz="1200" b="1" dirty="0"/>
              <a:t>crushtool -c /home/ini</a:t>
            </a:r>
            <a:r>
              <a:rPr lang="en-US" altLang="zh-CN" sz="1200" b="1" dirty="0"/>
              <a:t>2</a:t>
            </a:r>
            <a:r>
              <a:rPr lang="zh-CN" altLang="en-US" sz="1200" b="1" dirty="0"/>
              <a:t>.map -o /home/ini-final-c.map</a:t>
            </a:r>
            <a:endParaRPr lang="zh-CN" altLang="en-US" sz="1200" b="1" dirty="0"/>
          </a:p>
          <a:p>
            <a:r>
              <a:rPr lang="zh-CN" altLang="en-US" sz="1200" b="1" dirty="0"/>
              <a:t>ceph osd setcrushmap -i /home/ini-final-c.map</a:t>
            </a:r>
            <a:endParaRPr lang="zh-CN" altLang="en-US" sz="1200" b="1" dirty="0"/>
          </a:p>
          <a:p>
            <a:endParaRPr lang="en-US" altLang="zh-CN" sz="1200" b="1" dirty="0"/>
          </a:p>
          <a:p>
            <a:r>
              <a:rPr lang="en-US" altLang="zh-CN" sz="1200" b="1" dirty="0"/>
              <a:t>创建ssd cache pool</a:t>
            </a:r>
            <a:endParaRPr lang="en-US" altLang="zh-CN" sz="1200" b="1" dirty="0"/>
          </a:p>
          <a:p>
            <a:r>
              <a:rPr lang="en-US" altLang="zh-CN" sz="1200" b="1" dirty="0"/>
              <a:t>每个缓存池pg和pgp数量计算公式：(集群ssd数量*100)/副本数/数据池数量</a:t>
            </a:r>
            <a:endParaRPr lang="en-US" altLang="zh-CN" sz="1200" b="1" dirty="0"/>
          </a:p>
          <a:p>
            <a:r>
              <a:rPr lang="en-US" altLang="zh-CN" sz="1200" b="1" dirty="0"/>
              <a:t>ceph osd pool create images-cache 64 64</a:t>
            </a:r>
            <a:endParaRPr lang="en-US" altLang="zh-CN" sz="1200" b="1" dirty="0"/>
          </a:p>
          <a:p>
            <a:endParaRPr lang="en-US" altLang="zh-CN" sz="1200" b="1" dirty="0"/>
          </a:p>
          <a:p>
            <a:r>
              <a:rPr lang="en-US" altLang="zh-CN" sz="1200" b="1" dirty="0"/>
              <a:t>每个数据池pg和pgp数量计算公式：(集群osd数量*100)/副本数/数据池数量</a:t>
            </a:r>
            <a:endParaRPr lang="en-US" altLang="zh-CN" sz="1200" b="1" dirty="0"/>
          </a:p>
          <a:p>
            <a:r>
              <a:rPr lang="en-US" altLang="zh-CN" sz="1200" b="1" dirty="0"/>
              <a:t>ceph osd pool create images 256 256</a:t>
            </a:r>
            <a:endParaRPr lang="en-US" altLang="zh-CN" sz="1200" b="1" dirty="0"/>
          </a:p>
          <a:p>
            <a:endParaRPr lang="en-US" altLang="zh-CN" sz="1200" b="1" dirty="0"/>
          </a:p>
          <a:p>
            <a:r>
              <a:rPr lang="en-US" altLang="zh-CN" sz="1200" b="1" dirty="0"/>
              <a:t>为每个pool enable rbd</a:t>
            </a:r>
            <a:endParaRPr lang="en-US" altLang="zh-CN" sz="1200" b="1" dirty="0"/>
          </a:p>
          <a:p>
            <a:r>
              <a:rPr lang="en-US" altLang="zh-CN" sz="1200" b="1" dirty="0"/>
              <a:t>ceph osd pool application enable images rbd</a:t>
            </a:r>
            <a:endParaRPr lang="en-US" altLang="zh-CN" sz="1200" b="1" dirty="0"/>
          </a:p>
          <a:p>
            <a:r>
              <a:rPr lang="en-US" altLang="zh-CN" sz="1200" b="1" dirty="0"/>
              <a:t>ceph osd pool application enable images-cache rbd</a:t>
            </a:r>
            <a:endParaRPr lang="en-US" altLang="zh-CN" sz="1200" b="1" dirty="0"/>
          </a:p>
          <a:p>
            <a:endParaRPr lang="en-US" altLang="zh-CN" sz="1200" b="1" dirty="0"/>
          </a:p>
          <a:p>
            <a:r>
              <a:rPr lang="en-US" altLang="zh-CN" sz="1200" b="1" dirty="0"/>
              <a:t>设置cache pool和date pool的crush rule</a:t>
            </a:r>
            <a:endParaRPr lang="en-US" altLang="zh-CN" sz="1200" b="1" dirty="0"/>
          </a:p>
          <a:p>
            <a:r>
              <a:rPr lang="en-US" altLang="zh-CN" sz="1200" b="1" dirty="0"/>
              <a:t>ceph osd pool set images crush_rule hdd-pool </a:t>
            </a:r>
            <a:endParaRPr lang="en-US" altLang="zh-CN" sz="1200" b="1" dirty="0"/>
          </a:p>
          <a:p>
            <a:r>
              <a:rPr lang="en-US" altLang="zh-CN" sz="1200" b="1" dirty="0"/>
              <a:t>ceph osd pool set images-cache crush_rule ssd-pool</a:t>
            </a:r>
            <a:endParaRPr lang="en-US" altLang="zh-CN" sz="1200" b="1" dirty="0"/>
          </a:p>
          <a:p>
            <a:endParaRPr lang="en-US" altLang="zh-CN" sz="1200" b="1" dirty="0"/>
          </a:p>
          <a:p>
            <a:r>
              <a:rPr lang="en-US" altLang="zh-CN" sz="1200" b="1" dirty="0"/>
              <a:t>绑定cache pool和date pool</a:t>
            </a:r>
            <a:endParaRPr lang="en-US" altLang="zh-CN" sz="1200" b="1" dirty="0"/>
          </a:p>
          <a:p>
            <a:r>
              <a:rPr lang="en-US" altLang="zh-CN" sz="1200" b="1" dirty="0"/>
              <a:t>将cache pool作为dade pool前端缓冲池</a:t>
            </a:r>
            <a:endParaRPr lang="en-US" altLang="zh-CN" sz="1200" b="1" dirty="0"/>
          </a:p>
          <a:p>
            <a:r>
              <a:rPr lang="en-US" altLang="zh-CN" sz="1200" b="1" dirty="0"/>
              <a:t>ceph osd tier add images images-cache</a:t>
            </a:r>
            <a:endParaRPr lang="en-US" altLang="zh-CN" sz="1200" b="1"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直角三角形 18"/>
          <p:cNvSpPr/>
          <p:nvPr/>
        </p:nvSpPr>
        <p:spPr>
          <a:xfrm>
            <a:off x="8836819" y="142135"/>
            <a:ext cx="80963" cy="55959"/>
          </a:xfrm>
          <a:prstGeom prst="rtTriangle">
            <a:avLst/>
          </a:prstGeom>
          <a:solidFill>
            <a:srgbClr val="0D348B">
              <a:alpha val="85097"/>
            </a:srgbClr>
          </a:solidFill>
          <a:ln w="9525">
            <a:noFill/>
          </a:ln>
          <a:effectLst>
            <a:outerShdw dist="38100" dir="5400000" algn="ctr" rotWithShape="0">
              <a:srgbClr val="000000">
                <a:alpha val="37999"/>
              </a:srgbClr>
            </a:outerShdw>
          </a:effectLst>
        </p:spPr>
        <p:txBody>
          <a:bodyPr anchor="ctr"/>
          <a:lstStyle/>
          <a:p>
            <a:pPr lvl="0" algn="ctr" eaLnBrk="1" hangingPunct="1">
              <a:lnSpc>
                <a:spcPct val="120000"/>
              </a:lnSpc>
            </a:pPr>
            <a:endParaRPr lang="zh-CN" altLang="en-US" sz="1350" b="1" dirty="0">
              <a:solidFill>
                <a:srgbClr val="F9F9F9"/>
              </a:solidFill>
              <a:latin typeface="微软雅黑" panose="020B0503020204020204" pitchFamily="34" charset="-122"/>
              <a:ea typeface="微软雅黑" panose="020B0503020204020204" pitchFamily="34" charset="-122"/>
            </a:endParaRPr>
          </a:p>
        </p:txBody>
      </p:sp>
      <p:sp>
        <p:nvSpPr>
          <p:cNvPr id="11266" name="矩形 19"/>
          <p:cNvSpPr/>
          <p:nvPr/>
        </p:nvSpPr>
        <p:spPr>
          <a:xfrm>
            <a:off x="0" y="194522"/>
            <a:ext cx="846535" cy="328613"/>
          </a:xfrm>
          <a:prstGeom prst="rect">
            <a:avLst/>
          </a:prstGeom>
          <a:solidFill>
            <a:srgbClr val="0070C0"/>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11267" name="矩形 20"/>
          <p:cNvSpPr/>
          <p:nvPr/>
        </p:nvSpPr>
        <p:spPr>
          <a:xfrm>
            <a:off x="933450" y="194522"/>
            <a:ext cx="8210550" cy="328613"/>
          </a:xfrm>
          <a:prstGeom prst="rect">
            <a:avLst/>
          </a:prstGeom>
          <a:solidFill>
            <a:srgbClr val="7F7F7F"/>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11268" name="Rectangle 5"/>
          <p:cNvSpPr/>
          <p:nvPr/>
        </p:nvSpPr>
        <p:spPr>
          <a:xfrm rot="-5400000">
            <a:off x="8345091" y="134991"/>
            <a:ext cx="475059" cy="504825"/>
          </a:xfrm>
          <a:custGeom>
            <a:avLst/>
            <a:gdLst/>
            <a:ahLst/>
            <a:cxnLst>
              <a:cxn ang="0">
                <a:pos x="10" y="0"/>
              </a:cxn>
              <a:cxn ang="0">
                <a:pos x="1519" y="0"/>
              </a:cxn>
              <a:cxn ang="0">
                <a:pos x="1519" y="729788"/>
              </a:cxn>
              <a:cxn ang="0">
                <a:pos x="0" y="729788"/>
              </a:cxn>
              <a:cxn ang="0">
                <a:pos x="0" y="725856"/>
              </a:cxn>
              <a:cxn ang="0">
                <a:pos x="8" y="725856"/>
              </a:cxn>
              <a:cxn ang="0">
                <a:pos x="126" y="360719"/>
              </a:cxn>
              <a:cxn ang="0">
                <a:pos x="10" y="0"/>
              </a:cxn>
            </a:cxnLst>
            <a:rect l="0" t="0" r="0" b="0"/>
            <a:pathLst>
              <a:path w="4732299" h="655200">
                <a:moveTo>
                  <a:pt x="29842" y="0"/>
                </a:moveTo>
                <a:lnTo>
                  <a:pt x="4732299" y="0"/>
                </a:lnTo>
                <a:lnTo>
                  <a:pt x="4732299" y="655200"/>
                </a:lnTo>
                <a:lnTo>
                  <a:pt x="0" y="655200"/>
                </a:lnTo>
                <a:lnTo>
                  <a:pt x="0" y="651669"/>
                </a:lnTo>
                <a:lnTo>
                  <a:pt x="25384" y="651669"/>
                </a:lnTo>
                <a:lnTo>
                  <a:pt x="393662" y="323851"/>
                </a:lnTo>
                <a:lnTo>
                  <a:pt x="29842" y="0"/>
                </a:lnTo>
                <a:close/>
              </a:path>
            </a:pathLst>
          </a:custGeom>
          <a:solidFill>
            <a:srgbClr val="0070C0"/>
          </a:solidFill>
          <a:ln w="9525">
            <a:noFill/>
          </a:ln>
        </p:spPr>
        <p:txBody>
          <a:bodyPr/>
          <a:lstStyle/>
          <a:p>
            <a:endParaRPr lang="zh-CN" altLang="en-US" sz="1350"/>
          </a:p>
        </p:txBody>
      </p:sp>
      <p:sp>
        <p:nvSpPr>
          <p:cNvPr id="11269" name="TextBox 15"/>
          <p:cNvSpPr txBox="1"/>
          <p:nvPr/>
        </p:nvSpPr>
        <p:spPr>
          <a:xfrm>
            <a:off x="8331994" y="226669"/>
            <a:ext cx="504825" cy="387985"/>
          </a:xfrm>
          <a:prstGeom prst="rect">
            <a:avLst/>
          </a:prstGeom>
          <a:noFill/>
          <a:ln w="9525">
            <a:noFill/>
          </a:ln>
        </p:spPr>
        <p:txBody>
          <a:bodyPr anchor="t">
            <a:spAutoFit/>
          </a:bodyPr>
          <a:lstStyle/>
          <a:p>
            <a:pPr lvl="0" algn="ctr" eaLnBrk="1" hangingPunct="1"/>
            <a:fld id="{9A0DB2DC-4C9A-4742-B13C-FB6460FD3503}" type="slidenum">
              <a:rPr lang="en-US" altLang="zh-CN" dirty="0">
                <a:solidFill>
                  <a:srgbClr val="FFFFFF"/>
                </a:solidFill>
                <a:latin typeface="Arial Unicode MS" panose="020B0604020202020204" pitchFamily="34" charset="-122"/>
                <a:ea typeface="Arial Unicode MS" panose="020B0604020202020204" pitchFamily="34" charset="-122"/>
              </a:rPr>
            </a:fld>
            <a:r>
              <a:rPr lang="zh-CN" altLang="en-US" dirty="0">
                <a:solidFill>
                  <a:srgbClr val="FF8500"/>
                </a:solidFill>
                <a:latin typeface="Arial Unicode MS" panose="020B0604020202020204" pitchFamily="34" charset="-122"/>
                <a:ea typeface="Arial Unicode MS" panose="020B0604020202020204" pitchFamily="34" charset="-122"/>
              </a:rPr>
              <a:t> </a:t>
            </a:r>
            <a:endParaRPr lang="zh-CN" altLang="en-US" dirty="0">
              <a:solidFill>
                <a:srgbClr val="FF8500"/>
              </a:solidFill>
              <a:latin typeface="Arial Unicode MS" panose="020B0604020202020204" pitchFamily="34" charset="-122"/>
              <a:ea typeface="Arial Unicode MS" panose="020B0604020202020204" pitchFamily="34" charset="-122"/>
            </a:endParaRPr>
          </a:p>
        </p:txBody>
      </p:sp>
      <p:sp>
        <p:nvSpPr>
          <p:cNvPr id="11270" name="文本框 23"/>
          <p:cNvSpPr txBox="1"/>
          <p:nvPr/>
        </p:nvSpPr>
        <p:spPr>
          <a:xfrm>
            <a:off x="1320165" y="215900"/>
            <a:ext cx="2680970" cy="321945"/>
          </a:xfrm>
          <a:prstGeom prst="rect">
            <a:avLst/>
          </a:prstGeom>
          <a:noFill/>
          <a:ln w="9525">
            <a:noFill/>
          </a:ln>
        </p:spPr>
        <p:txBody>
          <a:bodyPr wrap="square" anchor="t">
            <a:spAutoFit/>
          </a:bodyPr>
          <a:lstStyle/>
          <a:p>
            <a:pPr lvl="0"/>
            <a:r>
              <a:rPr lang="en-US" sz="1500" b="1" dirty="0">
                <a:solidFill>
                  <a:srgbClr val="FFFFFF"/>
                </a:solidFill>
                <a:latin typeface="微软雅黑" panose="020B0503020204020204" pitchFamily="34" charset="-122"/>
                <a:ea typeface="微软雅黑" panose="020B0503020204020204" pitchFamily="34" charset="-122"/>
                <a:sym typeface="+mn-ea"/>
              </a:rPr>
              <a:t>SSD</a:t>
            </a:r>
            <a:r>
              <a:rPr lang="zh-CN" altLang="en-US" sz="1500" b="1" dirty="0">
                <a:solidFill>
                  <a:srgbClr val="FFFFFF"/>
                </a:solidFill>
                <a:latin typeface="微软雅黑" panose="020B0503020204020204" pitchFamily="34" charset="-122"/>
                <a:ea typeface="微软雅黑" panose="020B0503020204020204" pitchFamily="34" charset="-122"/>
                <a:sym typeface="+mn-ea"/>
              </a:rPr>
              <a:t>缓存池实战</a:t>
            </a:r>
            <a:endParaRPr lang="zh-CN" altLang="en-US" sz="1500" b="1" dirty="0">
              <a:solidFill>
                <a:srgbClr val="FFFFFF"/>
              </a:solidFill>
              <a:latin typeface="微软雅黑" panose="020B0503020204020204" pitchFamily="34" charset="-122"/>
              <a:ea typeface="微软雅黑" panose="020B0503020204020204" pitchFamily="34" charset="-122"/>
            </a:endParaRPr>
          </a:p>
        </p:txBody>
      </p:sp>
      <p:sp>
        <p:nvSpPr>
          <p:cNvPr id="11271" name="右箭头 24"/>
          <p:cNvSpPr/>
          <p:nvPr/>
        </p:nvSpPr>
        <p:spPr>
          <a:xfrm>
            <a:off x="1072754" y="238575"/>
            <a:ext cx="227409" cy="257175"/>
          </a:xfrm>
          <a:prstGeom prst="rightArrow">
            <a:avLst>
              <a:gd name="adj1" fmla="val 50000"/>
              <a:gd name="adj2" fmla="val 50000"/>
            </a:avLst>
          </a:prstGeom>
          <a:solidFill>
            <a:schemeClr val="bg1"/>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grpSp>
        <p:nvGrpSpPr>
          <p:cNvPr id="13" name="组合 12"/>
          <p:cNvGrpSpPr/>
          <p:nvPr/>
        </p:nvGrpSpPr>
        <p:grpSpPr>
          <a:xfrm>
            <a:off x="933450" y="187960"/>
            <a:ext cx="414655" cy="358775"/>
            <a:chOff x="7867650" y="287030"/>
            <a:chExt cx="2647950" cy="2282716"/>
          </a:xfrm>
        </p:grpSpPr>
        <p:sp>
          <p:nvSpPr>
            <p:cNvPr id="14" name="六边形 13"/>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p:nvSpPr>
          <p:spPr>
            <a:xfrm>
              <a:off x="7867650" y="287030"/>
              <a:ext cx="2647950" cy="2282716"/>
            </a:xfrm>
            <a:prstGeom prst="hexagon">
              <a:avLst/>
            </a:prstGeom>
            <a:gradFill flip="none" rotWithShape="1">
              <a:gsLst>
                <a:gs pos="0">
                  <a:srgbClr val="007BD3"/>
                </a:gs>
                <a:gs pos="100000">
                  <a:srgbClr val="034373"/>
                </a:gs>
              </a:gsLst>
              <a:lin ang="2700000" scaled="0"/>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0"/>
          <p:cNvSpPr txBox="1"/>
          <p:nvPr/>
        </p:nvSpPr>
        <p:spPr>
          <a:xfrm>
            <a:off x="412115" y="799465"/>
            <a:ext cx="7701915" cy="300037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sz="1200" b="1" dirty="0"/>
              <a:t>设置缓冲池读写策略为写回模式</a:t>
            </a:r>
            <a:endParaRPr sz="1200" b="1" dirty="0"/>
          </a:p>
          <a:p>
            <a:r>
              <a:rPr sz="1200" b="1" dirty="0"/>
              <a:t>ceph osd tier cache-mode images-cache writeback</a:t>
            </a:r>
            <a:endParaRPr sz="1200" b="1" dirty="0"/>
          </a:p>
          <a:p>
            <a:endParaRPr sz="1200" b="1" dirty="0"/>
          </a:p>
          <a:p>
            <a:r>
              <a:rPr sz="1200" b="1" dirty="0"/>
              <a:t>配置缓冲池</a:t>
            </a:r>
            <a:endParaRPr sz="1200" b="1" dirty="0"/>
          </a:p>
          <a:p>
            <a:endParaRPr sz="1200" b="1" dirty="0"/>
          </a:p>
          <a:p>
            <a:r>
              <a:rPr sz="1200" b="1" dirty="0"/>
              <a:t>ceph osd pool set images-cache hit_set_type bloom </a:t>
            </a:r>
            <a:r>
              <a:rPr lang="en-US" sz="1200" b="1" dirty="0"/>
              <a:t>//布隆过滤器</a:t>
            </a:r>
            <a:endParaRPr lang="en-US" sz="1200" b="1" dirty="0"/>
          </a:p>
          <a:p>
            <a:r>
              <a:rPr sz="1200" b="1" dirty="0"/>
              <a:t>ceph osd pool set images-cache hit_set_count 1 </a:t>
            </a:r>
            <a:r>
              <a:rPr lang="en-US" sz="1200" b="1" dirty="0"/>
              <a:t>//</a:t>
            </a:r>
            <a:r>
              <a:rPr lang="zh-CN" altLang="en-US" sz="1200" b="1" dirty="0"/>
              <a:t>存储池保留的命中集数量，</a:t>
            </a:r>
            <a:r>
              <a:rPr lang="en-US" altLang="zh-CN" sz="1200" b="1" dirty="0"/>
              <a:t>1</a:t>
            </a:r>
            <a:r>
              <a:rPr lang="zh-CN" altLang="en-US" sz="1200" b="1" dirty="0"/>
              <a:t>为不限制</a:t>
            </a:r>
            <a:endParaRPr lang="zh-CN" altLang="en-US" sz="1200" b="1" dirty="0"/>
          </a:p>
          <a:p>
            <a:r>
              <a:rPr sz="1200" b="1" dirty="0"/>
              <a:t>ceph osd pool set images-cache hit_set_period 3600 </a:t>
            </a:r>
            <a:r>
              <a:rPr lang="en-US" sz="1200" b="1" dirty="0"/>
              <a:t>//存储池保留的命中集有效期</a:t>
            </a:r>
            <a:endParaRPr lang="en-US" sz="1200" b="1" dirty="0"/>
          </a:p>
          <a:p>
            <a:r>
              <a:rPr sz="1200" b="1" dirty="0"/>
              <a:t>ceph osd pool set images-cache target_max_bytes 1</a:t>
            </a:r>
            <a:r>
              <a:rPr lang="en-US" sz="1200" b="1" dirty="0"/>
              <a:t>0</a:t>
            </a:r>
            <a:r>
              <a:rPr sz="1200" b="1" dirty="0"/>
              <a:t>0000000000</a:t>
            </a:r>
            <a:r>
              <a:rPr lang="en-US" sz="1200" b="1" dirty="0"/>
              <a:t>0</a:t>
            </a:r>
            <a:r>
              <a:rPr sz="1200" b="1" dirty="0"/>
              <a:t> </a:t>
            </a:r>
            <a:r>
              <a:rPr lang="en-US" sz="1200" b="1" dirty="0"/>
              <a:t>//1T</a:t>
            </a:r>
            <a:endParaRPr sz="1200" b="1" dirty="0"/>
          </a:p>
          <a:p>
            <a:r>
              <a:rPr lang="en-US" sz="1200" b="1" dirty="0"/>
              <a:t>//达到 max_bytes 阀值时</a:t>
            </a:r>
            <a:r>
              <a:rPr lang="zh-CN" altLang="en-US" sz="1200" b="1" dirty="0"/>
              <a:t>缓存池</a:t>
            </a:r>
            <a:r>
              <a:rPr lang="en-US" sz="1200" b="1" dirty="0"/>
              <a:t>就</a:t>
            </a:r>
            <a:r>
              <a:rPr lang="zh-CN" altLang="en-US" sz="1200" b="1" dirty="0"/>
              <a:t>会回</a:t>
            </a:r>
            <a:r>
              <a:rPr lang="en-US" sz="1200" b="1" dirty="0"/>
              <a:t>写或赶出对象</a:t>
            </a:r>
            <a:endParaRPr lang="en-US" sz="1200" b="1" dirty="0"/>
          </a:p>
          <a:p>
            <a:r>
              <a:rPr sz="1200" b="1" dirty="0"/>
              <a:t>ceph osd pool set images-cache min_read_recency_for_promote 1 </a:t>
            </a:r>
            <a:r>
              <a:rPr lang="en-US" sz="1200" b="1" dirty="0"/>
              <a:t>//0</a:t>
            </a:r>
            <a:r>
              <a:rPr lang="zh-CN" altLang="en-US" sz="1200" b="1" dirty="0"/>
              <a:t>永久提升，</a:t>
            </a:r>
            <a:r>
              <a:rPr lang="en-US" altLang="zh-CN" sz="1200" b="1" dirty="0"/>
              <a:t>1</a:t>
            </a:r>
            <a:r>
              <a:rPr lang="zh-CN" altLang="en-US" sz="1200" b="1" dirty="0"/>
              <a:t>命中提升</a:t>
            </a:r>
            <a:endParaRPr sz="1200" b="1" dirty="0"/>
          </a:p>
          <a:p>
            <a:r>
              <a:rPr sz="1200" b="1" dirty="0"/>
              <a:t>ceph osd pool set images-cache min_write_recency_for_promote 1 </a:t>
            </a:r>
            <a:r>
              <a:rPr lang="en-US" sz="1200" b="1" dirty="0">
                <a:sym typeface="+mn-ea"/>
              </a:rPr>
              <a:t>//0</a:t>
            </a:r>
            <a:r>
              <a:rPr lang="zh-CN" altLang="en-US" sz="1200" b="1" dirty="0">
                <a:sym typeface="+mn-ea"/>
              </a:rPr>
              <a:t>永久提升，</a:t>
            </a:r>
            <a:r>
              <a:rPr lang="en-US" altLang="zh-CN" sz="1200" b="1" dirty="0">
                <a:sym typeface="+mn-ea"/>
              </a:rPr>
              <a:t>1</a:t>
            </a:r>
            <a:r>
              <a:rPr lang="zh-CN" altLang="en-US" sz="1200" b="1" dirty="0">
                <a:sym typeface="+mn-ea"/>
              </a:rPr>
              <a:t>命中提升</a:t>
            </a:r>
            <a:endParaRPr sz="1200" b="1" dirty="0"/>
          </a:p>
          <a:p>
            <a:r>
              <a:rPr sz="1200" b="1" dirty="0"/>
              <a:t>ceph osd pool set images-cache cache_target_dirty_ratio 0.4 </a:t>
            </a:r>
            <a:r>
              <a:rPr lang="en-US" sz="1200" b="1" dirty="0"/>
              <a:t>//</a:t>
            </a:r>
            <a:r>
              <a:rPr lang="zh-CN" altLang="en-US" sz="1200" b="1" dirty="0"/>
              <a:t>刷回对象比例</a:t>
            </a:r>
            <a:endParaRPr sz="1200" b="1" dirty="0"/>
          </a:p>
          <a:p>
            <a:r>
              <a:rPr sz="1200" b="1" dirty="0"/>
              <a:t>ceph osd pool set images-cache cache_target_dirty_high_ratio 0.6 </a:t>
            </a:r>
            <a:r>
              <a:rPr lang="en-US" sz="1200" b="1" dirty="0"/>
              <a:t>//</a:t>
            </a:r>
            <a:r>
              <a:rPr lang="zh-CN" altLang="en-US" sz="1200" b="1" dirty="0"/>
              <a:t>快速刷回对象比例</a:t>
            </a:r>
            <a:endParaRPr sz="1200" b="1" dirty="0"/>
          </a:p>
          <a:p>
            <a:r>
              <a:rPr sz="1200" b="1" dirty="0"/>
              <a:t>ceph osd pool set images-cache cache_target_full_ratio 0.8 </a:t>
            </a:r>
            <a:r>
              <a:rPr lang="en-US" sz="1200" b="1" dirty="0"/>
              <a:t>//</a:t>
            </a:r>
            <a:r>
              <a:rPr lang="zh-CN" altLang="en-US" sz="1200" b="1" dirty="0"/>
              <a:t>强制刷回对象比例</a:t>
            </a:r>
            <a:endParaRPr sz="1200" b="1" dirty="0"/>
          </a:p>
          <a:p>
            <a:r>
              <a:rPr sz="1200" b="1" dirty="0"/>
              <a:t>ceph osd pool set images-cache cache_min_flush_age 300</a:t>
            </a:r>
            <a:endParaRPr sz="1200" b="1" dirty="0"/>
          </a:p>
          <a:p>
            <a:r>
              <a:rPr lang="en-US" sz="1200" b="1" dirty="0"/>
              <a:t>//缓存层代理必须延迟多久才能把某个已修改（脏）对象刷回后端存储池</a:t>
            </a:r>
            <a:endParaRPr lang="en-US" sz="1200" b="1" dirty="0"/>
          </a:p>
          <a:p>
            <a:r>
              <a:rPr sz="1200" b="1" dirty="0"/>
              <a:t>ceph osd pool set images-cache cache_min_evict_age 600 </a:t>
            </a:r>
            <a:r>
              <a:rPr lang="en-US" sz="1200" b="1" dirty="0"/>
              <a:t>//</a:t>
            </a:r>
            <a:r>
              <a:rPr lang="en-US" sz="1200" b="1" dirty="0">
                <a:sym typeface="+mn-ea"/>
              </a:rPr>
              <a:t>对象在缓存层至少放置多长时间才能被赶出</a:t>
            </a:r>
            <a:endParaRPr lang="en-US" sz="1200" b="1"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直角三角形 18"/>
          <p:cNvSpPr/>
          <p:nvPr/>
        </p:nvSpPr>
        <p:spPr>
          <a:xfrm>
            <a:off x="8836819" y="142135"/>
            <a:ext cx="80963" cy="55959"/>
          </a:xfrm>
          <a:prstGeom prst="rtTriangle">
            <a:avLst/>
          </a:prstGeom>
          <a:solidFill>
            <a:srgbClr val="0D348B">
              <a:alpha val="85097"/>
            </a:srgbClr>
          </a:solidFill>
          <a:ln w="9525">
            <a:noFill/>
          </a:ln>
          <a:effectLst>
            <a:outerShdw dist="38100" dir="5400000" algn="ctr" rotWithShape="0">
              <a:srgbClr val="000000">
                <a:alpha val="37999"/>
              </a:srgbClr>
            </a:outerShdw>
          </a:effectLst>
        </p:spPr>
        <p:txBody>
          <a:bodyPr anchor="ctr"/>
          <a:lstStyle/>
          <a:p>
            <a:pPr lvl="0" algn="ctr" eaLnBrk="1" hangingPunct="1">
              <a:lnSpc>
                <a:spcPct val="120000"/>
              </a:lnSpc>
            </a:pPr>
            <a:endParaRPr lang="zh-CN" altLang="en-US" sz="1350" b="1" dirty="0">
              <a:solidFill>
                <a:srgbClr val="F9F9F9"/>
              </a:solidFill>
              <a:latin typeface="微软雅黑" panose="020B0503020204020204" pitchFamily="34" charset="-122"/>
              <a:ea typeface="微软雅黑" panose="020B0503020204020204" pitchFamily="34" charset="-122"/>
            </a:endParaRPr>
          </a:p>
        </p:txBody>
      </p:sp>
      <p:sp>
        <p:nvSpPr>
          <p:cNvPr id="11266" name="矩形 19"/>
          <p:cNvSpPr/>
          <p:nvPr/>
        </p:nvSpPr>
        <p:spPr>
          <a:xfrm>
            <a:off x="0" y="194522"/>
            <a:ext cx="846535" cy="328613"/>
          </a:xfrm>
          <a:prstGeom prst="rect">
            <a:avLst/>
          </a:prstGeom>
          <a:solidFill>
            <a:srgbClr val="0070C0"/>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11267" name="矩形 20"/>
          <p:cNvSpPr/>
          <p:nvPr/>
        </p:nvSpPr>
        <p:spPr>
          <a:xfrm>
            <a:off x="933450" y="194522"/>
            <a:ext cx="8210550" cy="328613"/>
          </a:xfrm>
          <a:prstGeom prst="rect">
            <a:avLst/>
          </a:prstGeom>
          <a:solidFill>
            <a:srgbClr val="7F7F7F"/>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11268" name="Rectangle 5"/>
          <p:cNvSpPr/>
          <p:nvPr/>
        </p:nvSpPr>
        <p:spPr>
          <a:xfrm rot="-5400000">
            <a:off x="8345091" y="134991"/>
            <a:ext cx="475059" cy="504825"/>
          </a:xfrm>
          <a:custGeom>
            <a:avLst/>
            <a:gdLst/>
            <a:ahLst/>
            <a:cxnLst>
              <a:cxn ang="0">
                <a:pos x="10" y="0"/>
              </a:cxn>
              <a:cxn ang="0">
                <a:pos x="1519" y="0"/>
              </a:cxn>
              <a:cxn ang="0">
                <a:pos x="1519" y="729788"/>
              </a:cxn>
              <a:cxn ang="0">
                <a:pos x="0" y="729788"/>
              </a:cxn>
              <a:cxn ang="0">
                <a:pos x="0" y="725856"/>
              </a:cxn>
              <a:cxn ang="0">
                <a:pos x="8" y="725856"/>
              </a:cxn>
              <a:cxn ang="0">
                <a:pos x="126" y="360719"/>
              </a:cxn>
              <a:cxn ang="0">
                <a:pos x="10" y="0"/>
              </a:cxn>
            </a:cxnLst>
            <a:rect l="0" t="0" r="0" b="0"/>
            <a:pathLst>
              <a:path w="4732299" h="655200">
                <a:moveTo>
                  <a:pt x="29842" y="0"/>
                </a:moveTo>
                <a:lnTo>
                  <a:pt x="4732299" y="0"/>
                </a:lnTo>
                <a:lnTo>
                  <a:pt x="4732299" y="655200"/>
                </a:lnTo>
                <a:lnTo>
                  <a:pt x="0" y="655200"/>
                </a:lnTo>
                <a:lnTo>
                  <a:pt x="0" y="651669"/>
                </a:lnTo>
                <a:lnTo>
                  <a:pt x="25384" y="651669"/>
                </a:lnTo>
                <a:lnTo>
                  <a:pt x="393662" y="323851"/>
                </a:lnTo>
                <a:lnTo>
                  <a:pt x="29842" y="0"/>
                </a:lnTo>
                <a:close/>
              </a:path>
            </a:pathLst>
          </a:custGeom>
          <a:solidFill>
            <a:srgbClr val="0070C0"/>
          </a:solidFill>
          <a:ln w="9525">
            <a:noFill/>
          </a:ln>
        </p:spPr>
        <p:txBody>
          <a:bodyPr/>
          <a:lstStyle/>
          <a:p>
            <a:endParaRPr lang="zh-CN" altLang="en-US" sz="1350"/>
          </a:p>
        </p:txBody>
      </p:sp>
      <p:sp>
        <p:nvSpPr>
          <p:cNvPr id="11269" name="TextBox 15"/>
          <p:cNvSpPr txBox="1"/>
          <p:nvPr/>
        </p:nvSpPr>
        <p:spPr>
          <a:xfrm>
            <a:off x="8331994" y="226669"/>
            <a:ext cx="504825" cy="387985"/>
          </a:xfrm>
          <a:prstGeom prst="rect">
            <a:avLst/>
          </a:prstGeom>
          <a:noFill/>
          <a:ln w="9525">
            <a:noFill/>
          </a:ln>
        </p:spPr>
        <p:txBody>
          <a:bodyPr anchor="t">
            <a:spAutoFit/>
          </a:bodyPr>
          <a:lstStyle/>
          <a:p>
            <a:pPr lvl="0" algn="ctr" eaLnBrk="1" hangingPunct="1"/>
            <a:fld id="{9A0DB2DC-4C9A-4742-B13C-FB6460FD3503}" type="slidenum">
              <a:rPr lang="en-US" altLang="zh-CN" dirty="0">
                <a:solidFill>
                  <a:srgbClr val="FFFFFF"/>
                </a:solidFill>
                <a:latin typeface="Arial Unicode MS" panose="020B0604020202020204" pitchFamily="34" charset="-122"/>
                <a:ea typeface="Arial Unicode MS" panose="020B0604020202020204" pitchFamily="34" charset="-122"/>
              </a:rPr>
            </a:fld>
            <a:r>
              <a:rPr lang="zh-CN" altLang="en-US" dirty="0">
                <a:solidFill>
                  <a:srgbClr val="FF8500"/>
                </a:solidFill>
                <a:latin typeface="Arial Unicode MS" panose="020B0604020202020204" pitchFamily="34" charset="-122"/>
                <a:ea typeface="Arial Unicode MS" panose="020B0604020202020204" pitchFamily="34" charset="-122"/>
              </a:rPr>
              <a:t> </a:t>
            </a:r>
            <a:endParaRPr lang="zh-CN" altLang="en-US" dirty="0">
              <a:solidFill>
                <a:srgbClr val="FF8500"/>
              </a:solidFill>
              <a:latin typeface="Arial Unicode MS" panose="020B0604020202020204" pitchFamily="34" charset="-122"/>
              <a:ea typeface="Arial Unicode MS" panose="020B0604020202020204" pitchFamily="34" charset="-122"/>
            </a:endParaRPr>
          </a:p>
        </p:txBody>
      </p:sp>
      <p:sp>
        <p:nvSpPr>
          <p:cNvPr id="11270" name="文本框 23"/>
          <p:cNvSpPr txBox="1"/>
          <p:nvPr/>
        </p:nvSpPr>
        <p:spPr>
          <a:xfrm>
            <a:off x="1320165" y="215900"/>
            <a:ext cx="2680970" cy="321945"/>
          </a:xfrm>
          <a:prstGeom prst="rect">
            <a:avLst/>
          </a:prstGeom>
          <a:noFill/>
          <a:ln w="9525">
            <a:noFill/>
          </a:ln>
        </p:spPr>
        <p:txBody>
          <a:bodyPr wrap="square" anchor="t">
            <a:spAutoFit/>
          </a:bodyPr>
          <a:lstStyle/>
          <a:p>
            <a:pPr lvl="0"/>
            <a:r>
              <a:rPr lang="zh-CN" altLang="en-US" sz="1500" b="1" dirty="0">
                <a:solidFill>
                  <a:srgbClr val="FFFFFF"/>
                </a:solidFill>
                <a:latin typeface="微软雅黑" panose="020B0503020204020204" pitchFamily="34" charset="-122"/>
                <a:ea typeface="微软雅黑" panose="020B0503020204020204" pitchFamily="34" charset="-122"/>
              </a:rPr>
              <a:t>基础操作示例</a:t>
            </a:r>
            <a:endParaRPr lang="zh-CN" altLang="en-US" sz="1500" b="1" dirty="0">
              <a:solidFill>
                <a:srgbClr val="FFFFFF"/>
              </a:solidFill>
              <a:latin typeface="微软雅黑" panose="020B0503020204020204" pitchFamily="34" charset="-122"/>
              <a:ea typeface="微软雅黑" panose="020B0503020204020204" pitchFamily="34" charset="-122"/>
            </a:endParaRPr>
          </a:p>
        </p:txBody>
      </p:sp>
      <p:sp>
        <p:nvSpPr>
          <p:cNvPr id="11271" name="右箭头 24"/>
          <p:cNvSpPr/>
          <p:nvPr/>
        </p:nvSpPr>
        <p:spPr>
          <a:xfrm>
            <a:off x="1072754" y="238575"/>
            <a:ext cx="227409" cy="257175"/>
          </a:xfrm>
          <a:prstGeom prst="rightArrow">
            <a:avLst>
              <a:gd name="adj1" fmla="val 50000"/>
              <a:gd name="adj2" fmla="val 50000"/>
            </a:avLst>
          </a:prstGeom>
          <a:solidFill>
            <a:schemeClr val="bg1"/>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grpSp>
        <p:nvGrpSpPr>
          <p:cNvPr id="13" name="组合 12"/>
          <p:cNvGrpSpPr/>
          <p:nvPr/>
        </p:nvGrpSpPr>
        <p:grpSpPr>
          <a:xfrm>
            <a:off x="933450" y="187960"/>
            <a:ext cx="414655" cy="358775"/>
            <a:chOff x="7867650" y="287030"/>
            <a:chExt cx="2647950" cy="2282716"/>
          </a:xfrm>
        </p:grpSpPr>
        <p:sp>
          <p:nvSpPr>
            <p:cNvPr id="14" name="六边形 13"/>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p:nvSpPr>
          <p:spPr>
            <a:xfrm>
              <a:off x="7867650" y="287030"/>
              <a:ext cx="2647950" cy="2282716"/>
            </a:xfrm>
            <a:prstGeom prst="hexagon">
              <a:avLst/>
            </a:prstGeom>
            <a:gradFill flip="none" rotWithShape="1">
              <a:gsLst>
                <a:gs pos="0">
                  <a:srgbClr val="007BD3"/>
                </a:gs>
                <a:gs pos="100000">
                  <a:srgbClr val="034373"/>
                </a:gs>
              </a:gsLst>
              <a:lin ang="2700000" scaled="0"/>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0"/>
          <p:cNvSpPr txBox="1"/>
          <p:nvPr/>
        </p:nvSpPr>
        <p:spPr>
          <a:xfrm>
            <a:off x="456565" y="880745"/>
            <a:ext cx="8378825" cy="366776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altLang="zh-CN" sz="1200" b="1" dirty="0"/>
              <a:t>ceph -s | ceph health | ceph health detail | ceph -w  //</a:t>
            </a:r>
            <a:r>
              <a:rPr lang="zh-CN" altLang="en-US" sz="1200" b="1" dirty="0"/>
              <a:t>都是查看</a:t>
            </a:r>
            <a:r>
              <a:rPr lang="en-US" altLang="zh-CN" sz="1200" b="1" dirty="0"/>
              <a:t>ceph</a:t>
            </a:r>
            <a:r>
              <a:rPr lang="zh-CN" altLang="en-US" sz="1200" b="1" dirty="0"/>
              <a:t>集群状态的指令</a:t>
            </a:r>
            <a:endParaRPr lang="zh-CN" altLang="en-US" sz="1200" b="1" dirty="0"/>
          </a:p>
          <a:p>
            <a:endParaRPr lang="zh-CN" altLang="en-US" sz="1200" b="1" dirty="0"/>
          </a:p>
          <a:p>
            <a:r>
              <a:rPr lang="zh-CN" altLang="en-US" sz="1200" b="1" dirty="0"/>
              <a:t>ceph osd pool create </a:t>
            </a:r>
            <a:r>
              <a:rPr lang="en-US" altLang="zh-CN" sz="1200" b="1" dirty="0"/>
              <a:t>test 64 64 //</a:t>
            </a:r>
            <a:r>
              <a:rPr lang="zh-CN" altLang="en-US" sz="1200" b="1" dirty="0"/>
              <a:t>创建</a:t>
            </a:r>
            <a:r>
              <a:rPr lang="en-US" altLang="zh-CN" sz="1200" b="1" dirty="0"/>
              <a:t>pool</a:t>
            </a:r>
            <a:r>
              <a:rPr lang="zh-CN" altLang="en-US" sz="1200" b="1" dirty="0"/>
              <a:t>池，并且指定</a:t>
            </a:r>
            <a:r>
              <a:rPr lang="en-US" altLang="zh-CN" sz="1200" b="1" dirty="0"/>
              <a:t>pg</a:t>
            </a:r>
            <a:r>
              <a:rPr lang="zh-CN" altLang="en-US" sz="1200" b="1" dirty="0"/>
              <a:t>和</a:t>
            </a:r>
            <a:r>
              <a:rPr lang="en-US" altLang="zh-CN" sz="1200" b="1" dirty="0"/>
              <a:t>pgp</a:t>
            </a:r>
            <a:r>
              <a:rPr lang="zh-CN" altLang="en-US" sz="1200" b="1" dirty="0"/>
              <a:t>数量</a:t>
            </a:r>
            <a:endParaRPr lang="zh-CN" altLang="en-US" sz="1200" b="1" dirty="0"/>
          </a:p>
          <a:p>
            <a:endParaRPr lang="zh-CN" altLang="en-US" sz="1200" b="1" dirty="0"/>
          </a:p>
          <a:p>
            <a:r>
              <a:rPr lang="zh-CN" altLang="en-US" sz="1200" b="1" dirty="0"/>
              <a:t>ceph osd pool ls </a:t>
            </a:r>
            <a:r>
              <a:rPr lang="en-US" altLang="zh-CN" sz="1200" b="1" dirty="0"/>
              <a:t>//pool</a:t>
            </a:r>
            <a:r>
              <a:rPr lang="zh-CN" altLang="en-US" sz="1200" b="1" dirty="0"/>
              <a:t>列表</a:t>
            </a:r>
            <a:endParaRPr lang="zh-CN" altLang="en-US" sz="1200" b="1" dirty="0"/>
          </a:p>
          <a:p>
            <a:endParaRPr lang="zh-CN" altLang="en-US" sz="1200" b="1" dirty="0"/>
          </a:p>
          <a:p>
            <a:r>
              <a:rPr lang="zh-CN" altLang="en-US" sz="1200" b="1" dirty="0"/>
              <a:t>echo {Test-data} &gt; testfile.txt</a:t>
            </a:r>
            <a:endParaRPr lang="zh-CN" altLang="en-US" sz="1200" b="1" dirty="0"/>
          </a:p>
          <a:p>
            <a:r>
              <a:rPr lang="zh-CN" altLang="en-US" sz="1200" b="1" dirty="0"/>
              <a:t>rados put test-object-1 testfile.txt --pool=</a:t>
            </a:r>
            <a:r>
              <a:rPr lang="en-US" altLang="zh-CN" sz="1200" b="1" dirty="0"/>
              <a:t>test</a:t>
            </a:r>
            <a:r>
              <a:rPr lang="zh-CN" altLang="en-US" sz="1200" b="1" dirty="0"/>
              <a:t> </a:t>
            </a:r>
            <a:r>
              <a:rPr lang="en-US" altLang="zh-CN" sz="1200" b="1" dirty="0"/>
              <a:t>//</a:t>
            </a:r>
            <a:r>
              <a:rPr lang="zh-CN" altLang="en-US" sz="1200" b="1" dirty="0"/>
              <a:t>向</a:t>
            </a:r>
            <a:r>
              <a:rPr lang="en-US" altLang="zh-CN" sz="1200" b="1" dirty="0"/>
              <a:t>testpool</a:t>
            </a:r>
            <a:r>
              <a:rPr lang="zh-CN" altLang="en-US" sz="1200" b="1" dirty="0"/>
              <a:t>中存入数据</a:t>
            </a:r>
            <a:endParaRPr lang="zh-CN" altLang="en-US" sz="1200" b="1" dirty="0"/>
          </a:p>
          <a:p>
            <a:endParaRPr lang="zh-CN" altLang="en-US" sz="1200" b="1" dirty="0"/>
          </a:p>
          <a:p>
            <a:r>
              <a:rPr lang="zh-CN" altLang="en-US" sz="1200" b="1" dirty="0"/>
              <a:t>ceph osd map </a:t>
            </a:r>
            <a:r>
              <a:rPr lang="en-US" altLang="zh-CN" sz="1200" b="1" dirty="0">
                <a:sym typeface="+mn-ea"/>
              </a:rPr>
              <a:t>test</a:t>
            </a:r>
            <a:r>
              <a:rPr lang="zh-CN" altLang="en-US" sz="1200" b="1" dirty="0">
                <a:sym typeface="+mn-ea"/>
              </a:rPr>
              <a:t> </a:t>
            </a:r>
            <a:r>
              <a:rPr lang="zh-CN" altLang="en-US" sz="1200" b="1" dirty="0"/>
              <a:t>test-object-1 </a:t>
            </a:r>
            <a:r>
              <a:rPr lang="en-US" altLang="zh-CN" sz="1200" b="1" dirty="0"/>
              <a:t>//</a:t>
            </a:r>
            <a:r>
              <a:rPr lang="zh-CN" altLang="en-US" sz="1200" b="1" dirty="0"/>
              <a:t>查看某数据分布情况</a:t>
            </a:r>
            <a:endParaRPr lang="zh-CN" altLang="en-US" sz="1200" b="1" dirty="0"/>
          </a:p>
          <a:p>
            <a:endParaRPr lang="zh-CN" altLang="en-US" sz="1200" b="1" dirty="0"/>
          </a:p>
          <a:p>
            <a:r>
              <a:rPr lang="zh-CN" altLang="en-US" sz="1200" b="1" dirty="0"/>
              <a:t>ceph pg 7.142 query </a:t>
            </a:r>
            <a:r>
              <a:rPr lang="en-US" altLang="zh-CN" sz="1200" b="1" dirty="0"/>
              <a:t>//</a:t>
            </a:r>
            <a:r>
              <a:rPr lang="zh-CN" altLang="en-US" sz="1200" b="1" dirty="0"/>
              <a:t>查看某</a:t>
            </a:r>
            <a:r>
              <a:rPr lang="en-US" altLang="zh-CN" sz="1200" b="1" dirty="0"/>
              <a:t>pg</a:t>
            </a:r>
            <a:r>
              <a:rPr lang="zh-CN" altLang="en-US" sz="1200" b="1" dirty="0"/>
              <a:t>详细信息</a:t>
            </a:r>
            <a:endParaRPr lang="zh-CN" altLang="en-US" sz="1200" b="1" dirty="0"/>
          </a:p>
          <a:p>
            <a:endParaRPr lang="zh-CN" altLang="en-US" sz="1200" b="1" dirty="0"/>
          </a:p>
          <a:p>
            <a:r>
              <a:rPr lang="en-US" altLang="zh-CN" sz="1200" b="1" dirty="0"/>
              <a:t>//</a:t>
            </a:r>
            <a:r>
              <a:rPr lang="zh-CN" altLang="en-US" sz="1200" b="1" dirty="0"/>
              <a:t>删除pool</a:t>
            </a:r>
            <a:endParaRPr lang="zh-CN" altLang="en-US" sz="1200" b="1" dirty="0"/>
          </a:p>
          <a:p>
            <a:r>
              <a:rPr lang="zh-CN" altLang="en-US" sz="1200" b="1" dirty="0"/>
              <a:t>首先打开ceph.conf中：</a:t>
            </a:r>
            <a:endParaRPr lang="zh-CN" altLang="en-US" sz="1200" b="1" dirty="0"/>
          </a:p>
          <a:p>
            <a:r>
              <a:rPr lang="zh-CN" altLang="en-US" sz="1200" b="1" dirty="0"/>
              <a:t>[mon]</a:t>
            </a:r>
            <a:endParaRPr lang="zh-CN" altLang="en-US" sz="1200" b="1" dirty="0"/>
          </a:p>
          <a:p>
            <a:r>
              <a:rPr lang="zh-CN" altLang="en-US" sz="1200" b="1" dirty="0"/>
              <a:t>mon allow pool delete      = true</a:t>
            </a:r>
            <a:endParaRPr lang="zh-CN" altLang="en-US" sz="1200" b="1" dirty="0"/>
          </a:p>
          <a:p>
            <a:r>
              <a:rPr lang="zh-CN" altLang="en-US" sz="1200" b="1" dirty="0"/>
              <a:t>执行</a:t>
            </a:r>
            <a:endParaRPr lang="zh-CN" altLang="en-US" sz="1200" b="1" dirty="0"/>
          </a:p>
          <a:p>
            <a:r>
              <a:rPr lang="zh-CN" altLang="en-US" sz="1200" b="1" dirty="0"/>
              <a:t>ceph osd pool delete test test --yes-i-really-really-mean-it</a:t>
            </a:r>
            <a:endParaRPr lang="zh-CN" altLang="en-US" sz="1200" b="1" dirty="0"/>
          </a:p>
          <a:p>
            <a:endParaRPr lang="zh-CN" altLang="en-US" sz="1200" b="1" dirty="0"/>
          </a:p>
          <a:p>
            <a:endParaRPr lang="zh-CN" altLang="en-US" sz="1200" b="1" dirty="0"/>
          </a:p>
          <a:p>
            <a:endParaRPr lang="zh-CN" altLang="en-US" sz="1200" b="1"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直角三角形 18"/>
          <p:cNvSpPr/>
          <p:nvPr/>
        </p:nvSpPr>
        <p:spPr>
          <a:xfrm>
            <a:off x="8836819" y="142135"/>
            <a:ext cx="80963" cy="55959"/>
          </a:xfrm>
          <a:prstGeom prst="rtTriangle">
            <a:avLst/>
          </a:prstGeom>
          <a:solidFill>
            <a:srgbClr val="0D348B">
              <a:alpha val="85097"/>
            </a:srgbClr>
          </a:solidFill>
          <a:ln w="9525">
            <a:noFill/>
          </a:ln>
          <a:effectLst>
            <a:outerShdw dist="38100" dir="5400000" algn="ctr" rotWithShape="0">
              <a:srgbClr val="000000">
                <a:alpha val="37999"/>
              </a:srgbClr>
            </a:outerShdw>
          </a:effectLst>
        </p:spPr>
        <p:txBody>
          <a:bodyPr anchor="ctr"/>
          <a:lstStyle/>
          <a:p>
            <a:pPr lvl="0" algn="ctr" eaLnBrk="1" hangingPunct="1">
              <a:lnSpc>
                <a:spcPct val="120000"/>
              </a:lnSpc>
            </a:pPr>
            <a:endParaRPr lang="zh-CN" altLang="en-US" sz="1350" b="1" dirty="0">
              <a:solidFill>
                <a:srgbClr val="F9F9F9"/>
              </a:solidFill>
              <a:latin typeface="微软雅黑" panose="020B0503020204020204" pitchFamily="34" charset="-122"/>
              <a:ea typeface="微软雅黑" panose="020B0503020204020204" pitchFamily="34" charset="-122"/>
            </a:endParaRPr>
          </a:p>
        </p:txBody>
      </p:sp>
      <p:sp>
        <p:nvSpPr>
          <p:cNvPr id="11266" name="矩形 19"/>
          <p:cNvSpPr/>
          <p:nvPr/>
        </p:nvSpPr>
        <p:spPr>
          <a:xfrm>
            <a:off x="0" y="194522"/>
            <a:ext cx="846535" cy="328613"/>
          </a:xfrm>
          <a:prstGeom prst="rect">
            <a:avLst/>
          </a:prstGeom>
          <a:solidFill>
            <a:srgbClr val="0070C0"/>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11267" name="矩形 20"/>
          <p:cNvSpPr/>
          <p:nvPr/>
        </p:nvSpPr>
        <p:spPr>
          <a:xfrm>
            <a:off x="933450" y="194522"/>
            <a:ext cx="8210550" cy="328613"/>
          </a:xfrm>
          <a:prstGeom prst="rect">
            <a:avLst/>
          </a:prstGeom>
          <a:solidFill>
            <a:srgbClr val="7F7F7F"/>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11268" name="Rectangle 5"/>
          <p:cNvSpPr/>
          <p:nvPr/>
        </p:nvSpPr>
        <p:spPr>
          <a:xfrm rot="-5400000">
            <a:off x="8345091" y="134991"/>
            <a:ext cx="475059" cy="504825"/>
          </a:xfrm>
          <a:custGeom>
            <a:avLst/>
            <a:gdLst/>
            <a:ahLst/>
            <a:cxnLst>
              <a:cxn ang="0">
                <a:pos x="10" y="0"/>
              </a:cxn>
              <a:cxn ang="0">
                <a:pos x="1519" y="0"/>
              </a:cxn>
              <a:cxn ang="0">
                <a:pos x="1519" y="729788"/>
              </a:cxn>
              <a:cxn ang="0">
                <a:pos x="0" y="729788"/>
              </a:cxn>
              <a:cxn ang="0">
                <a:pos x="0" y="725856"/>
              </a:cxn>
              <a:cxn ang="0">
                <a:pos x="8" y="725856"/>
              </a:cxn>
              <a:cxn ang="0">
                <a:pos x="126" y="360719"/>
              </a:cxn>
              <a:cxn ang="0">
                <a:pos x="10" y="0"/>
              </a:cxn>
            </a:cxnLst>
            <a:rect l="0" t="0" r="0" b="0"/>
            <a:pathLst>
              <a:path w="4732299" h="655200">
                <a:moveTo>
                  <a:pt x="29842" y="0"/>
                </a:moveTo>
                <a:lnTo>
                  <a:pt x="4732299" y="0"/>
                </a:lnTo>
                <a:lnTo>
                  <a:pt x="4732299" y="655200"/>
                </a:lnTo>
                <a:lnTo>
                  <a:pt x="0" y="655200"/>
                </a:lnTo>
                <a:lnTo>
                  <a:pt x="0" y="651669"/>
                </a:lnTo>
                <a:lnTo>
                  <a:pt x="25384" y="651669"/>
                </a:lnTo>
                <a:lnTo>
                  <a:pt x="393662" y="323851"/>
                </a:lnTo>
                <a:lnTo>
                  <a:pt x="29842" y="0"/>
                </a:lnTo>
                <a:close/>
              </a:path>
            </a:pathLst>
          </a:custGeom>
          <a:solidFill>
            <a:srgbClr val="0070C0"/>
          </a:solidFill>
          <a:ln w="9525">
            <a:noFill/>
          </a:ln>
        </p:spPr>
        <p:txBody>
          <a:bodyPr/>
          <a:lstStyle/>
          <a:p>
            <a:endParaRPr lang="zh-CN" altLang="en-US" sz="1350"/>
          </a:p>
        </p:txBody>
      </p:sp>
      <p:sp>
        <p:nvSpPr>
          <p:cNvPr id="11269" name="TextBox 15"/>
          <p:cNvSpPr txBox="1"/>
          <p:nvPr/>
        </p:nvSpPr>
        <p:spPr>
          <a:xfrm>
            <a:off x="8331994" y="226669"/>
            <a:ext cx="504825" cy="387985"/>
          </a:xfrm>
          <a:prstGeom prst="rect">
            <a:avLst/>
          </a:prstGeom>
          <a:noFill/>
          <a:ln w="9525">
            <a:noFill/>
          </a:ln>
        </p:spPr>
        <p:txBody>
          <a:bodyPr anchor="t">
            <a:spAutoFit/>
          </a:bodyPr>
          <a:lstStyle/>
          <a:p>
            <a:pPr lvl="0" algn="ctr" eaLnBrk="1" hangingPunct="1"/>
            <a:fld id="{9A0DB2DC-4C9A-4742-B13C-FB6460FD3503}" type="slidenum">
              <a:rPr lang="en-US" altLang="zh-CN" dirty="0">
                <a:solidFill>
                  <a:srgbClr val="FFFFFF"/>
                </a:solidFill>
                <a:latin typeface="Arial Unicode MS" panose="020B0604020202020204" pitchFamily="34" charset="-122"/>
                <a:ea typeface="Arial Unicode MS" panose="020B0604020202020204" pitchFamily="34" charset="-122"/>
              </a:rPr>
            </a:fld>
            <a:r>
              <a:rPr lang="zh-CN" altLang="en-US" dirty="0">
                <a:solidFill>
                  <a:srgbClr val="FF8500"/>
                </a:solidFill>
                <a:latin typeface="Arial Unicode MS" panose="020B0604020202020204" pitchFamily="34" charset="-122"/>
                <a:ea typeface="Arial Unicode MS" panose="020B0604020202020204" pitchFamily="34" charset="-122"/>
              </a:rPr>
              <a:t> </a:t>
            </a:r>
            <a:endParaRPr lang="zh-CN" altLang="en-US" dirty="0">
              <a:solidFill>
                <a:srgbClr val="FF8500"/>
              </a:solidFill>
              <a:latin typeface="Arial Unicode MS" panose="020B0604020202020204" pitchFamily="34" charset="-122"/>
              <a:ea typeface="Arial Unicode MS" panose="020B0604020202020204" pitchFamily="34" charset="-122"/>
            </a:endParaRPr>
          </a:p>
        </p:txBody>
      </p:sp>
      <p:sp>
        <p:nvSpPr>
          <p:cNvPr id="11270" name="文本框 23"/>
          <p:cNvSpPr txBox="1"/>
          <p:nvPr/>
        </p:nvSpPr>
        <p:spPr>
          <a:xfrm>
            <a:off x="1320165" y="215900"/>
            <a:ext cx="2680970" cy="321945"/>
          </a:xfrm>
          <a:prstGeom prst="rect">
            <a:avLst/>
          </a:prstGeom>
          <a:noFill/>
          <a:ln w="9525">
            <a:noFill/>
          </a:ln>
        </p:spPr>
        <p:txBody>
          <a:bodyPr wrap="square" anchor="t">
            <a:spAutoFit/>
          </a:bodyPr>
          <a:lstStyle/>
          <a:p>
            <a:pPr lvl="0"/>
            <a:r>
              <a:rPr lang="zh-CN" altLang="en-US" sz="1500" b="1" dirty="0">
                <a:solidFill>
                  <a:srgbClr val="FFFFFF"/>
                </a:solidFill>
                <a:latin typeface="微软雅黑" panose="020B0503020204020204" pitchFamily="34" charset="-122"/>
                <a:ea typeface="微软雅黑" panose="020B0503020204020204" pitchFamily="34" charset="-122"/>
                <a:sym typeface="+mn-ea"/>
              </a:rPr>
              <a:t>基础操作示例</a:t>
            </a:r>
            <a:endParaRPr lang="zh-CN" altLang="en-US" sz="1500" b="1" dirty="0">
              <a:solidFill>
                <a:srgbClr val="FFFFFF"/>
              </a:solidFill>
              <a:latin typeface="微软雅黑" panose="020B0503020204020204" pitchFamily="34" charset="-122"/>
              <a:ea typeface="微软雅黑" panose="020B0503020204020204" pitchFamily="34" charset="-122"/>
            </a:endParaRPr>
          </a:p>
        </p:txBody>
      </p:sp>
      <p:sp>
        <p:nvSpPr>
          <p:cNvPr id="11271" name="右箭头 24"/>
          <p:cNvSpPr/>
          <p:nvPr/>
        </p:nvSpPr>
        <p:spPr>
          <a:xfrm>
            <a:off x="1072754" y="238575"/>
            <a:ext cx="227409" cy="257175"/>
          </a:xfrm>
          <a:prstGeom prst="rightArrow">
            <a:avLst>
              <a:gd name="adj1" fmla="val 50000"/>
              <a:gd name="adj2" fmla="val 50000"/>
            </a:avLst>
          </a:prstGeom>
          <a:solidFill>
            <a:schemeClr val="bg1"/>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grpSp>
        <p:nvGrpSpPr>
          <p:cNvPr id="13" name="组合 12"/>
          <p:cNvGrpSpPr/>
          <p:nvPr/>
        </p:nvGrpSpPr>
        <p:grpSpPr>
          <a:xfrm>
            <a:off x="933450" y="187960"/>
            <a:ext cx="414655" cy="358775"/>
            <a:chOff x="7867650" y="287030"/>
            <a:chExt cx="2647950" cy="2282716"/>
          </a:xfrm>
        </p:grpSpPr>
        <p:sp>
          <p:nvSpPr>
            <p:cNvPr id="14" name="六边形 13"/>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p:nvSpPr>
          <p:spPr>
            <a:xfrm>
              <a:off x="7867650" y="287030"/>
              <a:ext cx="2647950" cy="2282716"/>
            </a:xfrm>
            <a:prstGeom prst="hexagon">
              <a:avLst/>
            </a:prstGeom>
            <a:gradFill flip="none" rotWithShape="1">
              <a:gsLst>
                <a:gs pos="0">
                  <a:srgbClr val="007BD3"/>
                </a:gs>
                <a:gs pos="100000">
                  <a:srgbClr val="034373"/>
                </a:gs>
              </a:gsLst>
              <a:lin ang="2700000" scaled="0"/>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0"/>
          <p:cNvSpPr txBox="1"/>
          <p:nvPr/>
        </p:nvSpPr>
        <p:spPr>
          <a:xfrm>
            <a:off x="456565" y="880745"/>
            <a:ext cx="8378825" cy="333375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sz="1200" b="1" dirty="0"/>
              <a:t>#</a:t>
            </a:r>
            <a:r>
              <a:rPr lang="zh-CN" altLang="en-US" sz="1200" b="1" dirty="0"/>
              <a:t>移除缓冲池</a:t>
            </a:r>
            <a:endParaRPr sz="1200" b="1" dirty="0"/>
          </a:p>
          <a:p>
            <a:r>
              <a:rPr sz="1200" b="1" dirty="0"/>
              <a:t>ceph osd tier remove-overlay images</a:t>
            </a:r>
            <a:endParaRPr sz="1200" b="1" dirty="0"/>
          </a:p>
          <a:p>
            <a:r>
              <a:rPr sz="1200" b="1" dirty="0"/>
              <a:t>ceph osd tier remove images images-cache</a:t>
            </a:r>
            <a:endParaRPr sz="1200" b="1" dirty="0"/>
          </a:p>
          <a:p>
            <a:r>
              <a:rPr sz="1200" b="1" dirty="0"/>
              <a:t>ceph osd pool delete images images --yes-i-really-really-mean-it</a:t>
            </a:r>
            <a:endParaRPr sz="1200" b="1" dirty="0"/>
          </a:p>
          <a:p>
            <a:r>
              <a:rPr sz="1200" b="1" dirty="0"/>
              <a:t>ceph osd pool delete images-cache images-cache --yes-i-really-really-mean-it</a:t>
            </a:r>
            <a:endParaRPr sz="1200" b="1" dirty="0"/>
          </a:p>
          <a:p>
            <a:endParaRPr lang="zh-CN" altLang="en-US" sz="1200" b="1" dirty="0"/>
          </a:p>
          <a:p>
            <a:r>
              <a:rPr lang="zh-CN" altLang="en-US" sz="1200" b="1" dirty="0"/>
              <a:t>删除OSD</a:t>
            </a:r>
            <a:r>
              <a:rPr lang="en-US" altLang="zh-CN" sz="1200" b="1" dirty="0"/>
              <a:t>5</a:t>
            </a:r>
            <a:r>
              <a:rPr lang="zh-CN" altLang="en-US" sz="1200" b="1" dirty="0"/>
              <a:t>：</a:t>
            </a:r>
            <a:endParaRPr lang="zh-CN" altLang="en-US" sz="1200" b="1" dirty="0"/>
          </a:p>
          <a:p>
            <a:r>
              <a:rPr lang="zh-CN" altLang="en-US" sz="1200" b="1" dirty="0"/>
              <a:t>systemctl list-units|grep ceph查看服务</a:t>
            </a:r>
            <a:endParaRPr lang="zh-CN" altLang="en-US" sz="1200" b="1" dirty="0"/>
          </a:p>
          <a:p>
            <a:r>
              <a:rPr lang="zh-CN" altLang="en-US" sz="1200" b="1" dirty="0"/>
              <a:t>systemctl stop ceph-osd@5.service</a:t>
            </a:r>
            <a:endParaRPr lang="zh-CN" altLang="en-US" sz="1200" b="1" dirty="0"/>
          </a:p>
          <a:p>
            <a:r>
              <a:rPr lang="zh-CN" altLang="en-US" sz="1200" b="1" dirty="0"/>
              <a:t>ceph osd out 5</a:t>
            </a:r>
            <a:endParaRPr lang="zh-CN" altLang="en-US" sz="1200" b="1" dirty="0"/>
          </a:p>
          <a:p>
            <a:r>
              <a:rPr lang="zh-CN" altLang="en-US" sz="1200" b="1" dirty="0"/>
              <a:t>ceph osd crush remove osd.5</a:t>
            </a:r>
            <a:endParaRPr lang="zh-CN" altLang="en-US" sz="1200" b="1" dirty="0"/>
          </a:p>
          <a:p>
            <a:r>
              <a:rPr lang="zh-CN" altLang="en-US" sz="1200" b="1" dirty="0"/>
              <a:t>ceph auth del osd.5</a:t>
            </a:r>
            <a:endParaRPr lang="zh-CN" altLang="en-US" sz="1200" b="1" dirty="0"/>
          </a:p>
          <a:p>
            <a:r>
              <a:rPr lang="zh-CN" altLang="en-US" sz="1200" b="1" dirty="0"/>
              <a:t>ceph osd rm 5</a:t>
            </a:r>
            <a:endParaRPr lang="zh-CN" altLang="en-US" sz="1200" b="1" dirty="0"/>
          </a:p>
          <a:p>
            <a:endParaRPr lang="zh-CN" altLang="en-US" sz="1200" b="1" dirty="0"/>
          </a:p>
          <a:p>
            <a:r>
              <a:rPr lang="zh-CN" altLang="en-US" sz="1200" b="1" dirty="0"/>
              <a:t>新加入一个OSD</a:t>
            </a:r>
            <a:endParaRPr lang="zh-CN" altLang="en-US" sz="1200" b="1" dirty="0"/>
          </a:p>
          <a:p>
            <a:r>
              <a:rPr lang="zh-CN" altLang="en-US" sz="1200" b="1" dirty="0"/>
              <a:t>这里以sdb举例</a:t>
            </a:r>
            <a:endParaRPr lang="zh-CN" altLang="en-US" sz="1200" b="1" dirty="0"/>
          </a:p>
          <a:p>
            <a:r>
              <a:rPr lang="zh-CN" altLang="en-US" sz="1200" b="1" dirty="0"/>
              <a:t>ceph-volume lvm zap /dev/sdb</a:t>
            </a:r>
            <a:endParaRPr lang="zh-CN" altLang="en-US" sz="1200" b="1" dirty="0"/>
          </a:p>
          <a:p>
            <a:r>
              <a:rPr lang="zh-CN" altLang="en-US" sz="1200" b="1" dirty="0"/>
              <a:t>ceph-volume lvm  create --data /dev/sdb</a:t>
            </a:r>
            <a:endParaRPr lang="zh-CN" altLang="en-US" sz="1200" b="1" dirty="0"/>
          </a:p>
          <a:p>
            <a:r>
              <a:rPr lang="zh-CN" altLang="en-US" sz="1200" b="1" dirty="0"/>
              <a:t>ceph-volume lvm activate --all</a:t>
            </a:r>
            <a:endParaRPr lang="zh-CN" altLang="en-US" sz="1200" b="1" dirty="0"/>
          </a:p>
          <a:p>
            <a:r>
              <a:rPr lang="zh-CN" altLang="en-US" sz="1200" b="1" dirty="0"/>
              <a:t>新加入的osd一般不在crushmap中，请按照实际情况重新编辑导入crushmap，使之生效</a:t>
            </a:r>
            <a:endParaRPr lang="zh-CN" altLang="en-US" sz="1200" b="1"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矩形 5"/>
          <p:cNvSpPr/>
          <p:nvPr/>
        </p:nvSpPr>
        <p:spPr>
          <a:xfrm>
            <a:off x="-69056" y="2134050"/>
            <a:ext cx="9284494" cy="789385"/>
          </a:xfrm>
          <a:prstGeom prst="rect">
            <a:avLst/>
          </a:prstGeom>
          <a:solidFill>
            <a:srgbClr val="757070">
              <a:alpha val="50195"/>
            </a:srgbClr>
          </a:solidFill>
          <a:ln w="38100" cap="flat" cmpd="sng">
            <a:solidFill>
              <a:srgbClr val="757070"/>
            </a:solidFill>
            <a:prstDash val="solid"/>
            <a:miter/>
            <a:headEnd type="none" w="med" len="med"/>
            <a:tailEnd type="none" w="med" len="med"/>
          </a:ln>
        </p:spPr>
        <p:txBody>
          <a:bodyPr anchor="ctr"/>
          <a:lstStyle/>
          <a:p>
            <a:pPr lvl="0" algn="ctr"/>
            <a:endParaRPr lang="zh-CN" altLang="zh-CN" sz="135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4098" name="组合 26"/>
          <p:cNvGrpSpPr/>
          <p:nvPr/>
        </p:nvGrpSpPr>
        <p:grpSpPr>
          <a:xfrm>
            <a:off x="-69056" y="1765750"/>
            <a:ext cx="9284494" cy="1157288"/>
            <a:chOff x="0" y="-847"/>
            <a:chExt cx="12382501" cy="1543050"/>
          </a:xfrm>
        </p:grpSpPr>
        <p:sp>
          <p:nvSpPr>
            <p:cNvPr id="4099" name="矩形 4"/>
            <p:cNvSpPr/>
            <p:nvPr/>
          </p:nvSpPr>
          <p:spPr>
            <a:xfrm>
              <a:off x="0" y="44453"/>
              <a:ext cx="12382501" cy="1367971"/>
            </a:xfrm>
            <a:prstGeom prst="rect">
              <a:avLst/>
            </a:prstGeom>
            <a:solidFill>
              <a:srgbClr val="757070">
                <a:alpha val="50195"/>
              </a:srgbClr>
            </a:solidFill>
            <a:ln w="38100" cap="flat" cmpd="sng">
              <a:solidFill>
                <a:srgbClr val="757070"/>
              </a:solidFill>
              <a:prstDash val="solid"/>
              <a:miter/>
              <a:headEnd type="none" w="med" len="med"/>
              <a:tailEnd type="none" w="med" len="med"/>
            </a:ln>
          </p:spPr>
          <p:txBody>
            <a:bodyPr anchor="ctr"/>
            <a:lstStyle/>
            <a:p>
              <a:pPr lvl="0" algn="ctr"/>
              <a:endParaRPr lang="zh-CN" altLang="zh-CN" sz="135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00" name="矩形 6"/>
            <p:cNvSpPr/>
            <p:nvPr/>
          </p:nvSpPr>
          <p:spPr>
            <a:xfrm>
              <a:off x="1" y="-847"/>
              <a:ext cx="12382500" cy="1543050"/>
            </a:xfrm>
            <a:prstGeom prst="rect">
              <a:avLst/>
            </a:prstGeom>
            <a:solidFill>
              <a:srgbClr val="D8D8D8"/>
            </a:solidFill>
            <a:ln w="19050" cap="flat" cmpd="sng">
              <a:solidFill>
                <a:srgbClr val="FFFFFF"/>
              </a:solidFill>
              <a:prstDash val="solid"/>
              <a:miter/>
              <a:headEnd type="none" w="med" len="med"/>
              <a:tailEnd type="none" w="med" len="med"/>
            </a:ln>
          </p:spPr>
          <p:txBody>
            <a:bodyPr anchor="ctr"/>
            <a:lstStyle/>
            <a:p>
              <a:pPr lvl="0" algn="ctr"/>
              <a:endParaRPr lang="zh-CN" altLang="zh-CN" sz="135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01" name="文本框 9"/>
            <p:cNvSpPr/>
            <p:nvPr/>
          </p:nvSpPr>
          <p:spPr>
            <a:xfrm>
              <a:off x="3936774" y="448359"/>
              <a:ext cx="5515428" cy="675640"/>
            </a:xfrm>
            <a:prstGeom prst="rect">
              <a:avLst/>
            </a:prstGeom>
            <a:noFill/>
            <a:ln w="9525">
              <a:noFill/>
            </a:ln>
          </p:spPr>
          <p:txBody>
            <a:bodyPr anchor="t">
              <a:spAutoFit/>
            </a:bodyPr>
            <a:lstStyle/>
            <a:p>
              <a:pPr lvl="0"/>
              <a:r>
                <a:rPr lang="en-US" sz="27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why ceph</a:t>
              </a:r>
              <a:endParaRPr lang="en-US" sz="27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3" name="组合 12"/>
          <p:cNvGrpSpPr/>
          <p:nvPr/>
        </p:nvGrpSpPr>
        <p:grpSpPr>
          <a:xfrm>
            <a:off x="887095" y="1558925"/>
            <a:ext cx="1819910" cy="1572260"/>
            <a:chOff x="7867650" y="287030"/>
            <a:chExt cx="2647950" cy="2282716"/>
          </a:xfrm>
        </p:grpSpPr>
        <p:sp>
          <p:nvSpPr>
            <p:cNvPr id="14" name="六边形 13"/>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p:nvSpPr>
          <p:spPr>
            <a:xfrm>
              <a:off x="7867650" y="287030"/>
              <a:ext cx="2647950" cy="2282716"/>
            </a:xfrm>
            <a:prstGeom prst="hexagon">
              <a:avLst/>
            </a:prstGeom>
            <a:gradFill flip="none" rotWithShape="1">
              <a:gsLst>
                <a:gs pos="0">
                  <a:srgbClr val="007BD3"/>
                </a:gs>
                <a:gs pos="100000">
                  <a:srgbClr val="034373"/>
                </a:gs>
              </a:gsLst>
              <a:lin ang="2700000" scaled="0"/>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2101215" y="2825750"/>
            <a:ext cx="531495" cy="459105"/>
            <a:chOff x="7867650" y="287030"/>
            <a:chExt cx="2647950" cy="2282716"/>
          </a:xfrm>
        </p:grpSpPr>
        <p:sp>
          <p:nvSpPr>
            <p:cNvPr id="3" name="六边形 2"/>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六边形 3"/>
            <p:cNvSpPr/>
            <p:nvPr/>
          </p:nvSpPr>
          <p:spPr>
            <a:xfrm>
              <a:off x="7867650" y="287030"/>
              <a:ext cx="2647950" cy="2282716"/>
            </a:xfrm>
            <a:prstGeom prst="hexagon">
              <a:avLst/>
            </a:prstGeom>
            <a:gradFill flip="none" rotWithShape="1">
              <a:gsLst>
                <a:gs pos="0">
                  <a:srgbClr val="FBFB11"/>
                </a:gs>
                <a:gs pos="100000">
                  <a:srgbClr val="838309"/>
                </a:gs>
              </a:gsLst>
              <a:lin ang="2700000" scaled="0"/>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03" name="文本框 8"/>
          <p:cNvSpPr/>
          <p:nvPr/>
        </p:nvSpPr>
        <p:spPr>
          <a:xfrm>
            <a:off x="1445975" y="1687513"/>
            <a:ext cx="872728" cy="1315085"/>
          </a:xfrm>
          <a:prstGeom prst="rect">
            <a:avLst/>
          </a:prstGeom>
          <a:noFill/>
          <a:ln w="9525">
            <a:noFill/>
          </a:ln>
        </p:spPr>
        <p:txBody>
          <a:bodyPr anchor="t">
            <a:spAutoFit/>
          </a:bodyPr>
          <a:lstStyle/>
          <a:p>
            <a:pPr lvl="0"/>
            <a:r>
              <a:rPr lang="en-US" altLang="zh-CN" sz="7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endParaRPr lang="en-US" altLang="zh-CN" sz="7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直角三角形 18"/>
          <p:cNvSpPr/>
          <p:nvPr/>
        </p:nvSpPr>
        <p:spPr>
          <a:xfrm>
            <a:off x="8836819" y="142135"/>
            <a:ext cx="80963" cy="55959"/>
          </a:xfrm>
          <a:prstGeom prst="rtTriangle">
            <a:avLst/>
          </a:prstGeom>
          <a:solidFill>
            <a:srgbClr val="0D348B">
              <a:alpha val="85097"/>
            </a:srgbClr>
          </a:solidFill>
          <a:ln w="9525">
            <a:noFill/>
          </a:ln>
          <a:effectLst>
            <a:outerShdw dist="38100" dir="5400000" algn="ctr" rotWithShape="0">
              <a:srgbClr val="000000">
                <a:alpha val="37999"/>
              </a:srgbClr>
            </a:outerShdw>
          </a:effectLst>
        </p:spPr>
        <p:txBody>
          <a:bodyPr anchor="ctr"/>
          <a:lstStyle/>
          <a:p>
            <a:pPr lvl="0" algn="ctr" eaLnBrk="1" hangingPunct="1">
              <a:lnSpc>
                <a:spcPct val="120000"/>
              </a:lnSpc>
            </a:pPr>
            <a:endParaRPr lang="zh-CN" altLang="en-US" sz="1350" b="1" dirty="0">
              <a:solidFill>
                <a:srgbClr val="F9F9F9"/>
              </a:solidFill>
              <a:latin typeface="微软雅黑" panose="020B0503020204020204" pitchFamily="34" charset="-122"/>
              <a:ea typeface="微软雅黑" panose="020B0503020204020204" pitchFamily="34" charset="-122"/>
            </a:endParaRPr>
          </a:p>
        </p:txBody>
      </p:sp>
      <p:sp>
        <p:nvSpPr>
          <p:cNvPr id="11266" name="矩形 19"/>
          <p:cNvSpPr/>
          <p:nvPr/>
        </p:nvSpPr>
        <p:spPr>
          <a:xfrm>
            <a:off x="0" y="194522"/>
            <a:ext cx="846535" cy="328613"/>
          </a:xfrm>
          <a:prstGeom prst="rect">
            <a:avLst/>
          </a:prstGeom>
          <a:solidFill>
            <a:srgbClr val="0070C0"/>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11267" name="矩形 20"/>
          <p:cNvSpPr/>
          <p:nvPr/>
        </p:nvSpPr>
        <p:spPr>
          <a:xfrm>
            <a:off x="933450" y="194522"/>
            <a:ext cx="8210550" cy="328613"/>
          </a:xfrm>
          <a:prstGeom prst="rect">
            <a:avLst/>
          </a:prstGeom>
          <a:solidFill>
            <a:srgbClr val="7F7F7F"/>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11268" name="Rectangle 5"/>
          <p:cNvSpPr/>
          <p:nvPr/>
        </p:nvSpPr>
        <p:spPr>
          <a:xfrm rot="-5400000">
            <a:off x="8345091" y="134991"/>
            <a:ext cx="475059" cy="504825"/>
          </a:xfrm>
          <a:custGeom>
            <a:avLst/>
            <a:gdLst/>
            <a:ahLst/>
            <a:cxnLst>
              <a:cxn ang="0">
                <a:pos x="10" y="0"/>
              </a:cxn>
              <a:cxn ang="0">
                <a:pos x="1519" y="0"/>
              </a:cxn>
              <a:cxn ang="0">
                <a:pos x="1519" y="729788"/>
              </a:cxn>
              <a:cxn ang="0">
                <a:pos x="0" y="729788"/>
              </a:cxn>
              <a:cxn ang="0">
                <a:pos x="0" y="725856"/>
              </a:cxn>
              <a:cxn ang="0">
                <a:pos x="8" y="725856"/>
              </a:cxn>
              <a:cxn ang="0">
                <a:pos x="126" y="360719"/>
              </a:cxn>
              <a:cxn ang="0">
                <a:pos x="10" y="0"/>
              </a:cxn>
            </a:cxnLst>
            <a:rect l="0" t="0" r="0" b="0"/>
            <a:pathLst>
              <a:path w="4732299" h="655200">
                <a:moveTo>
                  <a:pt x="29842" y="0"/>
                </a:moveTo>
                <a:lnTo>
                  <a:pt x="4732299" y="0"/>
                </a:lnTo>
                <a:lnTo>
                  <a:pt x="4732299" y="655200"/>
                </a:lnTo>
                <a:lnTo>
                  <a:pt x="0" y="655200"/>
                </a:lnTo>
                <a:lnTo>
                  <a:pt x="0" y="651669"/>
                </a:lnTo>
                <a:lnTo>
                  <a:pt x="25384" y="651669"/>
                </a:lnTo>
                <a:lnTo>
                  <a:pt x="393662" y="323851"/>
                </a:lnTo>
                <a:lnTo>
                  <a:pt x="29842" y="0"/>
                </a:lnTo>
                <a:close/>
              </a:path>
            </a:pathLst>
          </a:custGeom>
          <a:solidFill>
            <a:srgbClr val="0070C0"/>
          </a:solidFill>
          <a:ln w="9525">
            <a:noFill/>
          </a:ln>
        </p:spPr>
        <p:txBody>
          <a:bodyPr/>
          <a:lstStyle/>
          <a:p>
            <a:endParaRPr lang="zh-CN" altLang="en-US" sz="1350"/>
          </a:p>
        </p:txBody>
      </p:sp>
      <p:sp>
        <p:nvSpPr>
          <p:cNvPr id="11269" name="TextBox 15"/>
          <p:cNvSpPr txBox="1"/>
          <p:nvPr/>
        </p:nvSpPr>
        <p:spPr>
          <a:xfrm>
            <a:off x="8331994" y="226669"/>
            <a:ext cx="504825" cy="387985"/>
          </a:xfrm>
          <a:prstGeom prst="rect">
            <a:avLst/>
          </a:prstGeom>
          <a:noFill/>
          <a:ln w="9525">
            <a:noFill/>
          </a:ln>
        </p:spPr>
        <p:txBody>
          <a:bodyPr anchor="t">
            <a:spAutoFit/>
          </a:bodyPr>
          <a:lstStyle/>
          <a:p>
            <a:pPr lvl="0" algn="ctr" eaLnBrk="1" hangingPunct="1"/>
            <a:fld id="{9A0DB2DC-4C9A-4742-B13C-FB6460FD3503}" type="slidenum">
              <a:rPr lang="en-US" altLang="zh-CN" dirty="0">
                <a:solidFill>
                  <a:srgbClr val="FFFFFF"/>
                </a:solidFill>
                <a:latin typeface="Arial Unicode MS" panose="020B0604020202020204" pitchFamily="34" charset="-122"/>
                <a:ea typeface="Arial Unicode MS" panose="020B0604020202020204" pitchFamily="34" charset="-122"/>
              </a:rPr>
            </a:fld>
            <a:r>
              <a:rPr lang="zh-CN" altLang="en-US" dirty="0">
                <a:solidFill>
                  <a:srgbClr val="FF8500"/>
                </a:solidFill>
                <a:latin typeface="Arial Unicode MS" panose="020B0604020202020204" pitchFamily="34" charset="-122"/>
                <a:ea typeface="Arial Unicode MS" panose="020B0604020202020204" pitchFamily="34" charset="-122"/>
              </a:rPr>
              <a:t> </a:t>
            </a:r>
            <a:endParaRPr lang="zh-CN" altLang="en-US" dirty="0">
              <a:solidFill>
                <a:srgbClr val="FF8500"/>
              </a:solidFill>
              <a:latin typeface="Arial Unicode MS" panose="020B0604020202020204" pitchFamily="34" charset="-122"/>
              <a:ea typeface="Arial Unicode MS" panose="020B0604020202020204" pitchFamily="34" charset="-122"/>
            </a:endParaRPr>
          </a:p>
        </p:txBody>
      </p:sp>
      <p:sp>
        <p:nvSpPr>
          <p:cNvPr id="11270" name="文本框 23"/>
          <p:cNvSpPr txBox="1"/>
          <p:nvPr/>
        </p:nvSpPr>
        <p:spPr>
          <a:xfrm>
            <a:off x="1320165" y="215900"/>
            <a:ext cx="2680970" cy="321945"/>
          </a:xfrm>
          <a:prstGeom prst="rect">
            <a:avLst/>
          </a:prstGeom>
          <a:noFill/>
          <a:ln w="9525">
            <a:noFill/>
          </a:ln>
        </p:spPr>
        <p:txBody>
          <a:bodyPr wrap="square" anchor="t">
            <a:spAutoFit/>
          </a:bodyPr>
          <a:lstStyle/>
          <a:p>
            <a:pPr lvl="0"/>
            <a:r>
              <a:rPr lang="zh-CN" altLang="en-US" sz="1500" b="1" dirty="0">
                <a:solidFill>
                  <a:srgbClr val="FFFFFF"/>
                </a:solidFill>
                <a:latin typeface="微软雅黑" panose="020B0503020204020204" pitchFamily="34" charset="-122"/>
                <a:ea typeface="微软雅黑" panose="020B0503020204020204" pitchFamily="34" charset="-122"/>
                <a:sym typeface="+mn-ea"/>
              </a:rPr>
              <a:t>基础操作示例</a:t>
            </a:r>
            <a:endParaRPr lang="zh-CN" altLang="en-US" sz="1500" b="1" dirty="0">
              <a:solidFill>
                <a:srgbClr val="FFFFFF"/>
              </a:solidFill>
              <a:latin typeface="微软雅黑" panose="020B0503020204020204" pitchFamily="34" charset="-122"/>
              <a:ea typeface="微软雅黑" panose="020B0503020204020204" pitchFamily="34" charset="-122"/>
            </a:endParaRPr>
          </a:p>
        </p:txBody>
      </p:sp>
      <p:sp>
        <p:nvSpPr>
          <p:cNvPr id="11271" name="右箭头 24"/>
          <p:cNvSpPr/>
          <p:nvPr/>
        </p:nvSpPr>
        <p:spPr>
          <a:xfrm>
            <a:off x="1072754" y="238575"/>
            <a:ext cx="227409" cy="257175"/>
          </a:xfrm>
          <a:prstGeom prst="rightArrow">
            <a:avLst>
              <a:gd name="adj1" fmla="val 50000"/>
              <a:gd name="adj2" fmla="val 50000"/>
            </a:avLst>
          </a:prstGeom>
          <a:solidFill>
            <a:schemeClr val="bg1"/>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grpSp>
        <p:nvGrpSpPr>
          <p:cNvPr id="13" name="组合 12"/>
          <p:cNvGrpSpPr/>
          <p:nvPr/>
        </p:nvGrpSpPr>
        <p:grpSpPr>
          <a:xfrm>
            <a:off x="933450" y="187960"/>
            <a:ext cx="414655" cy="358775"/>
            <a:chOff x="7867650" y="287030"/>
            <a:chExt cx="2647950" cy="2282716"/>
          </a:xfrm>
        </p:grpSpPr>
        <p:sp>
          <p:nvSpPr>
            <p:cNvPr id="14" name="六边形 13"/>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p:nvSpPr>
          <p:spPr>
            <a:xfrm>
              <a:off x="7867650" y="287030"/>
              <a:ext cx="2647950" cy="2282716"/>
            </a:xfrm>
            <a:prstGeom prst="hexagon">
              <a:avLst/>
            </a:prstGeom>
            <a:gradFill flip="none" rotWithShape="1">
              <a:gsLst>
                <a:gs pos="0">
                  <a:srgbClr val="007BD3"/>
                </a:gs>
                <a:gs pos="100000">
                  <a:srgbClr val="034373"/>
                </a:gs>
              </a:gsLst>
              <a:lin ang="2700000" scaled="0"/>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0"/>
          <p:cNvSpPr txBox="1"/>
          <p:nvPr/>
        </p:nvSpPr>
        <p:spPr>
          <a:xfrm>
            <a:off x="456565" y="873760"/>
            <a:ext cx="8378825" cy="416750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sz="1200" b="1" dirty="0"/>
              <a:t>想看刚才删除的OSD对应的哪个盘符，并且格式化磁盘：</a:t>
            </a:r>
            <a:endParaRPr sz="1200" b="1" dirty="0"/>
          </a:p>
          <a:p>
            <a:r>
              <a:rPr sz="1200" b="1" dirty="0"/>
              <a:t>lvs</a:t>
            </a:r>
            <a:endParaRPr sz="1200" b="1" dirty="0"/>
          </a:p>
          <a:p>
            <a:endParaRPr sz="1200" b="1" dirty="0"/>
          </a:p>
          <a:p>
            <a:endParaRPr sz="1200" b="1" dirty="0"/>
          </a:p>
          <a:p>
            <a:endParaRPr sz="1200" b="1" dirty="0"/>
          </a:p>
          <a:p>
            <a:endParaRPr sz="1200" b="1" dirty="0"/>
          </a:p>
          <a:p>
            <a:endParaRPr sz="1200" b="1" dirty="0"/>
          </a:p>
          <a:p>
            <a:endParaRPr sz="1200" b="1" dirty="0"/>
          </a:p>
          <a:p>
            <a:endParaRPr sz="1200" b="1" dirty="0"/>
          </a:p>
          <a:p>
            <a:r>
              <a:rPr sz="1200" b="1" dirty="0"/>
              <a:t>记录下VGID   a12开头</a:t>
            </a:r>
            <a:endParaRPr sz="1200" b="1" dirty="0"/>
          </a:p>
          <a:p>
            <a:endParaRPr sz="1200" b="1" dirty="0"/>
          </a:p>
          <a:p>
            <a:endParaRPr sz="1200" b="1" dirty="0"/>
          </a:p>
          <a:p>
            <a:endParaRPr sz="1200" b="1" dirty="0"/>
          </a:p>
          <a:p>
            <a:endParaRPr sz="1200" b="1" dirty="0"/>
          </a:p>
          <a:p>
            <a:endParaRPr sz="1200" b="1" dirty="0"/>
          </a:p>
          <a:p>
            <a:endParaRPr sz="1200" b="1" dirty="0"/>
          </a:p>
          <a:p>
            <a:endParaRPr sz="1200" b="1" dirty="0"/>
          </a:p>
          <a:p>
            <a:endParaRPr sz="1200" b="1" dirty="0"/>
          </a:p>
          <a:p>
            <a:endParaRPr sz="1200" b="1" dirty="0"/>
          </a:p>
          <a:p>
            <a:endParaRPr sz="1200" b="1" dirty="0"/>
          </a:p>
          <a:p>
            <a:endParaRPr sz="1200" b="1" dirty="0"/>
          </a:p>
          <a:p>
            <a:endParaRPr sz="1200" b="1" dirty="0"/>
          </a:p>
          <a:p>
            <a:r>
              <a:rPr sz="1200" b="1" dirty="0"/>
              <a:t>可以看到对应的就是sdb</a:t>
            </a:r>
            <a:endParaRPr sz="1200" b="1" dirty="0"/>
          </a:p>
          <a:p>
            <a:r>
              <a:rPr sz="1200" b="1" dirty="0"/>
              <a:t>然后用vgremove 删掉vg就可以完成硬盘的格式化</a:t>
            </a:r>
            <a:endParaRPr sz="1200" b="1" dirty="0"/>
          </a:p>
          <a:p>
            <a:endParaRPr lang="zh-CN" altLang="en-US" sz="1200" b="1" dirty="0"/>
          </a:p>
        </p:txBody>
      </p:sp>
      <p:pic>
        <p:nvPicPr>
          <p:cNvPr id="3" name="图片 2" descr="截图"/>
          <p:cNvPicPr>
            <a:picLocks noChangeAspect="1"/>
          </p:cNvPicPr>
          <p:nvPr/>
        </p:nvPicPr>
        <p:blipFill>
          <a:blip r:embed="rId1"/>
          <a:stretch>
            <a:fillRect/>
          </a:stretch>
        </p:blipFill>
        <p:spPr>
          <a:xfrm>
            <a:off x="456565" y="1266825"/>
            <a:ext cx="7952740" cy="973455"/>
          </a:xfrm>
          <a:prstGeom prst="rect">
            <a:avLst/>
          </a:prstGeom>
        </p:spPr>
      </p:pic>
      <p:pic>
        <p:nvPicPr>
          <p:cNvPr id="4" name="图片 3" descr="截图 (1)"/>
          <p:cNvPicPr>
            <a:picLocks noChangeAspect="1"/>
          </p:cNvPicPr>
          <p:nvPr/>
        </p:nvPicPr>
        <p:blipFill>
          <a:blip r:embed="rId2"/>
          <a:stretch>
            <a:fillRect/>
          </a:stretch>
        </p:blipFill>
        <p:spPr>
          <a:xfrm>
            <a:off x="456565" y="2591435"/>
            <a:ext cx="4777105" cy="1793875"/>
          </a:xfrm>
          <a:prstGeom prst="rect">
            <a:avLst/>
          </a:prstGeom>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直角三角形 18"/>
          <p:cNvSpPr/>
          <p:nvPr/>
        </p:nvSpPr>
        <p:spPr>
          <a:xfrm>
            <a:off x="8836819" y="142135"/>
            <a:ext cx="80963" cy="55959"/>
          </a:xfrm>
          <a:prstGeom prst="rtTriangle">
            <a:avLst/>
          </a:prstGeom>
          <a:solidFill>
            <a:srgbClr val="0D348B">
              <a:alpha val="85097"/>
            </a:srgbClr>
          </a:solidFill>
          <a:ln w="9525">
            <a:noFill/>
          </a:ln>
          <a:effectLst>
            <a:outerShdw dist="38100" dir="5400000" algn="ctr" rotWithShape="0">
              <a:srgbClr val="000000">
                <a:alpha val="37999"/>
              </a:srgbClr>
            </a:outerShdw>
          </a:effectLst>
        </p:spPr>
        <p:txBody>
          <a:bodyPr anchor="ctr"/>
          <a:lstStyle/>
          <a:p>
            <a:pPr lvl="0" algn="ctr" eaLnBrk="1" hangingPunct="1">
              <a:lnSpc>
                <a:spcPct val="120000"/>
              </a:lnSpc>
            </a:pPr>
            <a:endParaRPr lang="zh-CN" altLang="en-US" sz="1350" b="1" dirty="0">
              <a:solidFill>
                <a:srgbClr val="F9F9F9"/>
              </a:solidFill>
              <a:latin typeface="微软雅黑" panose="020B0503020204020204" pitchFamily="34" charset="-122"/>
              <a:ea typeface="微软雅黑" panose="020B0503020204020204" pitchFamily="34" charset="-122"/>
            </a:endParaRPr>
          </a:p>
        </p:txBody>
      </p:sp>
      <p:sp>
        <p:nvSpPr>
          <p:cNvPr id="11266" name="矩形 19"/>
          <p:cNvSpPr/>
          <p:nvPr/>
        </p:nvSpPr>
        <p:spPr>
          <a:xfrm>
            <a:off x="0" y="194522"/>
            <a:ext cx="846535" cy="328613"/>
          </a:xfrm>
          <a:prstGeom prst="rect">
            <a:avLst/>
          </a:prstGeom>
          <a:solidFill>
            <a:srgbClr val="0070C0"/>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11267" name="矩形 20"/>
          <p:cNvSpPr/>
          <p:nvPr/>
        </p:nvSpPr>
        <p:spPr>
          <a:xfrm>
            <a:off x="933450" y="194522"/>
            <a:ext cx="8210550" cy="328613"/>
          </a:xfrm>
          <a:prstGeom prst="rect">
            <a:avLst/>
          </a:prstGeom>
          <a:solidFill>
            <a:srgbClr val="7F7F7F"/>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11268" name="Rectangle 5"/>
          <p:cNvSpPr/>
          <p:nvPr/>
        </p:nvSpPr>
        <p:spPr>
          <a:xfrm rot="-5400000">
            <a:off x="8345091" y="134991"/>
            <a:ext cx="475059" cy="504825"/>
          </a:xfrm>
          <a:custGeom>
            <a:avLst/>
            <a:gdLst/>
            <a:ahLst/>
            <a:cxnLst>
              <a:cxn ang="0">
                <a:pos x="10" y="0"/>
              </a:cxn>
              <a:cxn ang="0">
                <a:pos x="1519" y="0"/>
              </a:cxn>
              <a:cxn ang="0">
                <a:pos x="1519" y="729788"/>
              </a:cxn>
              <a:cxn ang="0">
                <a:pos x="0" y="729788"/>
              </a:cxn>
              <a:cxn ang="0">
                <a:pos x="0" y="725856"/>
              </a:cxn>
              <a:cxn ang="0">
                <a:pos x="8" y="725856"/>
              </a:cxn>
              <a:cxn ang="0">
                <a:pos x="126" y="360719"/>
              </a:cxn>
              <a:cxn ang="0">
                <a:pos x="10" y="0"/>
              </a:cxn>
            </a:cxnLst>
            <a:rect l="0" t="0" r="0" b="0"/>
            <a:pathLst>
              <a:path w="4732299" h="655200">
                <a:moveTo>
                  <a:pt x="29842" y="0"/>
                </a:moveTo>
                <a:lnTo>
                  <a:pt x="4732299" y="0"/>
                </a:lnTo>
                <a:lnTo>
                  <a:pt x="4732299" y="655200"/>
                </a:lnTo>
                <a:lnTo>
                  <a:pt x="0" y="655200"/>
                </a:lnTo>
                <a:lnTo>
                  <a:pt x="0" y="651669"/>
                </a:lnTo>
                <a:lnTo>
                  <a:pt x="25384" y="651669"/>
                </a:lnTo>
                <a:lnTo>
                  <a:pt x="393662" y="323851"/>
                </a:lnTo>
                <a:lnTo>
                  <a:pt x="29842" y="0"/>
                </a:lnTo>
                <a:close/>
              </a:path>
            </a:pathLst>
          </a:custGeom>
          <a:solidFill>
            <a:srgbClr val="0070C0"/>
          </a:solidFill>
          <a:ln w="9525">
            <a:noFill/>
          </a:ln>
        </p:spPr>
        <p:txBody>
          <a:bodyPr/>
          <a:lstStyle/>
          <a:p>
            <a:endParaRPr lang="zh-CN" altLang="en-US" sz="1350"/>
          </a:p>
        </p:txBody>
      </p:sp>
      <p:sp>
        <p:nvSpPr>
          <p:cNvPr id="11269" name="TextBox 15"/>
          <p:cNvSpPr txBox="1"/>
          <p:nvPr/>
        </p:nvSpPr>
        <p:spPr>
          <a:xfrm>
            <a:off x="8331994" y="226669"/>
            <a:ext cx="504825" cy="387985"/>
          </a:xfrm>
          <a:prstGeom prst="rect">
            <a:avLst/>
          </a:prstGeom>
          <a:noFill/>
          <a:ln w="9525">
            <a:noFill/>
          </a:ln>
        </p:spPr>
        <p:txBody>
          <a:bodyPr anchor="t">
            <a:spAutoFit/>
          </a:bodyPr>
          <a:lstStyle/>
          <a:p>
            <a:pPr lvl="0" algn="ctr" eaLnBrk="1" hangingPunct="1"/>
            <a:fld id="{9A0DB2DC-4C9A-4742-B13C-FB6460FD3503}" type="slidenum">
              <a:rPr lang="en-US" altLang="zh-CN" dirty="0">
                <a:solidFill>
                  <a:srgbClr val="FFFFFF"/>
                </a:solidFill>
                <a:latin typeface="Arial Unicode MS" panose="020B0604020202020204" pitchFamily="34" charset="-122"/>
                <a:ea typeface="Arial Unicode MS" panose="020B0604020202020204" pitchFamily="34" charset="-122"/>
              </a:rPr>
            </a:fld>
            <a:r>
              <a:rPr lang="zh-CN" altLang="en-US" dirty="0">
                <a:solidFill>
                  <a:srgbClr val="FF8500"/>
                </a:solidFill>
                <a:latin typeface="Arial Unicode MS" panose="020B0604020202020204" pitchFamily="34" charset="-122"/>
                <a:ea typeface="Arial Unicode MS" panose="020B0604020202020204" pitchFamily="34" charset="-122"/>
              </a:rPr>
              <a:t> </a:t>
            </a:r>
            <a:endParaRPr lang="zh-CN" altLang="en-US" dirty="0">
              <a:solidFill>
                <a:srgbClr val="FF8500"/>
              </a:solidFill>
              <a:latin typeface="Arial Unicode MS" panose="020B0604020202020204" pitchFamily="34" charset="-122"/>
              <a:ea typeface="Arial Unicode MS" panose="020B0604020202020204" pitchFamily="34" charset="-122"/>
            </a:endParaRPr>
          </a:p>
        </p:txBody>
      </p:sp>
      <p:sp>
        <p:nvSpPr>
          <p:cNvPr id="11270" name="文本框 23"/>
          <p:cNvSpPr txBox="1"/>
          <p:nvPr/>
        </p:nvSpPr>
        <p:spPr>
          <a:xfrm>
            <a:off x="1320165" y="215900"/>
            <a:ext cx="2680970" cy="321945"/>
          </a:xfrm>
          <a:prstGeom prst="rect">
            <a:avLst/>
          </a:prstGeom>
          <a:noFill/>
          <a:ln w="9525">
            <a:noFill/>
          </a:ln>
        </p:spPr>
        <p:txBody>
          <a:bodyPr wrap="square" anchor="t">
            <a:spAutoFit/>
          </a:bodyPr>
          <a:lstStyle/>
          <a:p>
            <a:pPr lvl="0"/>
            <a:r>
              <a:rPr lang="en-US" altLang="zh-CN" sz="1500" b="1" dirty="0">
                <a:solidFill>
                  <a:srgbClr val="FFFFFF"/>
                </a:solidFill>
                <a:latin typeface="微软雅黑" panose="020B0503020204020204" pitchFamily="34" charset="-122"/>
                <a:ea typeface="微软雅黑" panose="020B0503020204020204" pitchFamily="34" charset="-122"/>
                <a:sym typeface="+mn-ea"/>
              </a:rPr>
              <a:t>PG</a:t>
            </a:r>
            <a:r>
              <a:rPr lang="zh-CN" altLang="en-US" sz="1500" b="1" dirty="0">
                <a:solidFill>
                  <a:srgbClr val="FFFFFF"/>
                </a:solidFill>
                <a:latin typeface="微软雅黑" panose="020B0503020204020204" pitchFamily="34" charset="-122"/>
                <a:ea typeface="微软雅黑" panose="020B0503020204020204" pitchFamily="34" charset="-122"/>
                <a:sym typeface="+mn-ea"/>
              </a:rPr>
              <a:t>详解</a:t>
            </a:r>
            <a:endParaRPr lang="zh-CN" altLang="en-US" sz="1500" b="1" dirty="0">
              <a:solidFill>
                <a:srgbClr val="FFFFFF"/>
              </a:solidFill>
              <a:latin typeface="微软雅黑" panose="020B0503020204020204" pitchFamily="34" charset="-122"/>
              <a:ea typeface="微软雅黑" panose="020B0503020204020204" pitchFamily="34" charset="-122"/>
              <a:sym typeface="+mn-ea"/>
            </a:endParaRPr>
          </a:p>
        </p:txBody>
      </p:sp>
      <p:sp>
        <p:nvSpPr>
          <p:cNvPr id="11271" name="右箭头 24"/>
          <p:cNvSpPr/>
          <p:nvPr/>
        </p:nvSpPr>
        <p:spPr>
          <a:xfrm>
            <a:off x="1072754" y="238575"/>
            <a:ext cx="227409" cy="257175"/>
          </a:xfrm>
          <a:prstGeom prst="rightArrow">
            <a:avLst>
              <a:gd name="adj1" fmla="val 50000"/>
              <a:gd name="adj2" fmla="val 50000"/>
            </a:avLst>
          </a:prstGeom>
          <a:solidFill>
            <a:schemeClr val="bg1"/>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grpSp>
        <p:nvGrpSpPr>
          <p:cNvPr id="13" name="组合 12"/>
          <p:cNvGrpSpPr/>
          <p:nvPr/>
        </p:nvGrpSpPr>
        <p:grpSpPr>
          <a:xfrm>
            <a:off x="933450" y="187960"/>
            <a:ext cx="414655" cy="358775"/>
            <a:chOff x="7867650" y="287030"/>
            <a:chExt cx="2647950" cy="2282716"/>
          </a:xfrm>
        </p:grpSpPr>
        <p:sp>
          <p:nvSpPr>
            <p:cNvPr id="14" name="六边形 13"/>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p:nvSpPr>
          <p:spPr>
            <a:xfrm>
              <a:off x="7867650" y="287030"/>
              <a:ext cx="2647950" cy="2282716"/>
            </a:xfrm>
            <a:prstGeom prst="hexagon">
              <a:avLst/>
            </a:prstGeom>
            <a:gradFill flip="none" rotWithShape="1">
              <a:gsLst>
                <a:gs pos="0">
                  <a:srgbClr val="007BD3"/>
                </a:gs>
                <a:gs pos="100000">
                  <a:srgbClr val="034373"/>
                </a:gs>
              </a:gsLst>
              <a:lin ang="2700000" scaled="0"/>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0"/>
          <p:cNvSpPr txBox="1"/>
          <p:nvPr/>
        </p:nvSpPr>
        <p:spPr>
          <a:xfrm>
            <a:off x="382905" y="624840"/>
            <a:ext cx="8368030" cy="400113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sz="1200" b="1" dirty="0"/>
              <a:t>PG</a:t>
            </a:r>
            <a:r>
              <a:rPr lang="zh-CN" altLang="en-US" sz="1200" b="1" dirty="0"/>
              <a:t>状态很多，如下：</a:t>
            </a:r>
            <a:endParaRPr lang="zh-CN" altLang="en-US" sz="1200" b="1" dirty="0"/>
          </a:p>
          <a:p>
            <a:endParaRPr sz="1200" b="1" dirty="0"/>
          </a:p>
          <a:p>
            <a:r>
              <a:rPr lang="en-US" altLang="zh-CN" sz="1200" b="1" dirty="0">
                <a:sym typeface="+mn-ea"/>
              </a:rPr>
              <a:t>Creating : PG</a:t>
            </a:r>
            <a:r>
              <a:rPr lang="zh-CN" altLang="en-US" sz="1200" b="1" dirty="0">
                <a:sym typeface="+mn-ea"/>
              </a:rPr>
              <a:t>正在创建</a:t>
            </a:r>
            <a:endParaRPr lang="en-US" altLang="zh-CN" sz="1200" b="1" dirty="0">
              <a:sym typeface="+mn-ea"/>
            </a:endParaRPr>
          </a:p>
          <a:p>
            <a:r>
              <a:rPr lang="en-US" altLang="zh-CN" sz="1200" b="1" dirty="0">
                <a:sym typeface="+mn-ea"/>
              </a:rPr>
              <a:t>Peering : PG</a:t>
            </a:r>
            <a:r>
              <a:rPr lang="zh-CN" altLang="en-US" sz="1200" b="1" dirty="0">
                <a:sym typeface="+mn-ea"/>
              </a:rPr>
              <a:t>之间进行互联，就其中的对象和元数据状态达成一致</a:t>
            </a:r>
            <a:endParaRPr lang="zh-CN" altLang="en-US" sz="1200" b="1" dirty="0">
              <a:sym typeface="+mn-ea"/>
            </a:endParaRPr>
          </a:p>
          <a:p>
            <a:r>
              <a:rPr lang="zh-CN" altLang="en-US" sz="1200" b="1" dirty="0"/>
              <a:t>Activating </a:t>
            </a:r>
            <a:r>
              <a:rPr lang="en-US" altLang="zh-CN" sz="1200" b="1" dirty="0"/>
              <a:t>: </a:t>
            </a:r>
            <a:r>
              <a:rPr lang="zh-CN" altLang="en-US" sz="1200" b="1" dirty="0"/>
              <a:t>正在将所有</a:t>
            </a:r>
            <a:r>
              <a:rPr lang="en-US" altLang="zh-CN" sz="1200" b="1" dirty="0"/>
              <a:t>PG</a:t>
            </a:r>
            <a:r>
              <a:rPr lang="zh-CN" altLang="en-US" sz="1200" b="1" dirty="0"/>
              <a:t>组激活为活跃态</a:t>
            </a:r>
            <a:endParaRPr lang="zh-CN" altLang="en-US" sz="1200" b="1" dirty="0"/>
          </a:p>
          <a:p>
            <a:r>
              <a:rPr lang="en-US" altLang="zh-CN" sz="1200" b="1" dirty="0"/>
              <a:t>Active : 活跃态。PG可以正常处理来自客户端的读写请求</a:t>
            </a:r>
            <a:endParaRPr lang="en-US" altLang="zh-CN" sz="1200" b="1" dirty="0"/>
          </a:p>
          <a:p>
            <a:r>
              <a:rPr lang="en-US" altLang="zh-CN" sz="1200" b="1" dirty="0"/>
              <a:t>Backfilling : 全量同步</a:t>
            </a:r>
            <a:r>
              <a:rPr lang="zh-CN" altLang="en-US" sz="1200" b="1" dirty="0"/>
              <a:t>，比如原</a:t>
            </a:r>
            <a:r>
              <a:rPr lang="en-US" altLang="zh-CN" sz="1200" b="1" dirty="0"/>
              <a:t>OSD</a:t>
            </a:r>
            <a:r>
              <a:rPr lang="zh-CN" altLang="en-US" sz="1200" b="1" dirty="0"/>
              <a:t>离线太久被剔除，新加入</a:t>
            </a:r>
            <a:r>
              <a:rPr lang="en-US" altLang="zh-CN" sz="1200" b="1" dirty="0"/>
              <a:t>OSD</a:t>
            </a:r>
            <a:r>
              <a:rPr lang="zh-CN" altLang="en-US" sz="1200" b="1" dirty="0"/>
              <a:t>的情景</a:t>
            </a:r>
            <a:endParaRPr lang="en-US" altLang="zh-CN" sz="1200" b="1" dirty="0"/>
          </a:p>
          <a:p>
            <a:r>
              <a:rPr lang="en-US" altLang="zh-CN" sz="1200" b="1" dirty="0"/>
              <a:t>Backfill-</a:t>
            </a:r>
            <a:r>
              <a:rPr lang="en-US" altLang="zh-CN" sz="1200" b="1" dirty="0">
                <a:sym typeface="+mn-ea"/>
              </a:rPr>
              <a:t>toofull</a:t>
            </a:r>
            <a:r>
              <a:rPr lang="en-US" altLang="zh-CN" sz="1200" b="1" dirty="0">
                <a:sym typeface="+mn-ea"/>
              </a:rPr>
              <a:t> : 某个需要被Backfill的PG实例，其所在的OSD可用空间不足，Backfill流程当前被挂起</a:t>
            </a:r>
            <a:endParaRPr lang="en-US" altLang="zh-CN" sz="1200" b="1" dirty="0"/>
          </a:p>
          <a:p>
            <a:r>
              <a:rPr lang="en-US" altLang="zh-CN" sz="1200" b="1" dirty="0"/>
              <a:t>Backfill-wait</a:t>
            </a:r>
            <a:r>
              <a:rPr lang="en-US" altLang="zh-CN" sz="1200" b="1" dirty="0">
                <a:sym typeface="+mn-ea"/>
              </a:rPr>
              <a:t> : </a:t>
            </a:r>
            <a:r>
              <a:rPr lang="zh-CN" altLang="en-US" sz="1200" b="1" dirty="0">
                <a:sym typeface="+mn-ea"/>
              </a:rPr>
              <a:t>等待</a:t>
            </a:r>
            <a:r>
              <a:rPr lang="en-US" altLang="zh-CN" sz="1200" b="1" dirty="0">
                <a:sym typeface="+mn-ea"/>
              </a:rPr>
              <a:t>backfilling</a:t>
            </a:r>
            <a:endParaRPr lang="en-US" altLang="zh-CN" sz="1200" b="1" dirty="0"/>
          </a:p>
          <a:p>
            <a:r>
              <a:rPr lang="en-US" altLang="zh-CN" sz="1200" b="1" dirty="0"/>
              <a:t>Clean</a:t>
            </a:r>
            <a:r>
              <a:rPr lang="en-US" altLang="zh-CN" sz="1200" b="1" dirty="0">
                <a:sym typeface="+mn-ea"/>
              </a:rPr>
              <a:t> : PG</a:t>
            </a:r>
            <a:r>
              <a:rPr lang="zh-CN" altLang="en-US" sz="1200" b="1" dirty="0">
                <a:sym typeface="+mn-ea"/>
              </a:rPr>
              <a:t>多个副本之间数据同步完毕，数据健康状态的标志</a:t>
            </a:r>
            <a:endParaRPr lang="en-US" altLang="zh-CN" sz="1200" b="1" dirty="0"/>
          </a:p>
          <a:p>
            <a:r>
              <a:rPr lang="en-US" altLang="zh-CN" sz="1200" b="1" dirty="0"/>
              <a:t>Degraded</a:t>
            </a:r>
            <a:r>
              <a:rPr lang="en-US" altLang="zh-CN" sz="1200" b="1" dirty="0">
                <a:sym typeface="+mn-ea"/>
              </a:rPr>
              <a:t> : </a:t>
            </a:r>
            <a:r>
              <a:rPr lang="zh-CN" altLang="en-US" sz="1200" b="1" dirty="0">
                <a:sym typeface="+mn-ea"/>
              </a:rPr>
              <a:t>降级，可以正常读写数据，但是一个</a:t>
            </a:r>
            <a:r>
              <a:rPr lang="en-US" altLang="zh-CN" sz="1200" b="1" dirty="0">
                <a:sym typeface="+mn-ea"/>
              </a:rPr>
              <a:t>PG</a:t>
            </a:r>
            <a:r>
              <a:rPr lang="zh-CN" altLang="en-US" sz="1200" b="1" dirty="0">
                <a:sym typeface="+mn-ea"/>
              </a:rPr>
              <a:t>的多个</a:t>
            </a:r>
            <a:r>
              <a:rPr lang="en-US" altLang="zh-CN" sz="1200" b="1" dirty="0">
                <a:sym typeface="+mn-ea"/>
              </a:rPr>
              <a:t>osd</a:t>
            </a:r>
            <a:r>
              <a:rPr lang="zh-CN" altLang="en-US" sz="1200" b="1" dirty="0">
                <a:sym typeface="+mn-ea"/>
              </a:rPr>
              <a:t>中有一部分异常</a:t>
            </a:r>
            <a:endParaRPr lang="en-US" altLang="zh-CN" sz="1200" b="1" dirty="0"/>
          </a:p>
          <a:p>
            <a:r>
              <a:rPr lang="en-US" altLang="zh-CN" sz="1200" b="1" dirty="0"/>
              <a:t>Incomplete</a:t>
            </a:r>
            <a:r>
              <a:rPr lang="en-US" altLang="zh-CN" sz="1200" b="1" dirty="0">
                <a:sym typeface="+mn-ea"/>
              </a:rPr>
              <a:t> : </a:t>
            </a:r>
            <a:r>
              <a:rPr lang="zh-CN" altLang="en-US" sz="1200" b="1" dirty="0">
                <a:sym typeface="+mn-ea"/>
              </a:rPr>
              <a:t>集群进行</a:t>
            </a:r>
            <a:r>
              <a:rPr lang="en-US" altLang="zh-CN" sz="1200" b="1" dirty="0">
                <a:sym typeface="+mn-ea"/>
              </a:rPr>
              <a:t>peering</a:t>
            </a:r>
            <a:r>
              <a:rPr lang="zh-CN" altLang="en-US" sz="1200" b="1" dirty="0">
                <a:sym typeface="+mn-ea"/>
              </a:rPr>
              <a:t>过程中发生异常。导致互联没完成</a:t>
            </a:r>
            <a:endParaRPr lang="en-US" altLang="zh-CN" sz="1200" b="1" dirty="0"/>
          </a:p>
          <a:p>
            <a:r>
              <a:rPr lang="en-US" altLang="zh-CN" sz="1200" b="1" dirty="0"/>
              <a:t>Inconsistent</a:t>
            </a:r>
            <a:r>
              <a:rPr lang="en-US" altLang="zh-CN" sz="1200" b="1" dirty="0">
                <a:sym typeface="+mn-ea"/>
              </a:rPr>
              <a:t> : mon</a:t>
            </a:r>
            <a:r>
              <a:rPr lang="zh-CN" altLang="en-US" sz="1200" b="1" dirty="0">
                <a:sym typeface="+mn-ea"/>
              </a:rPr>
              <a:t>发现</a:t>
            </a:r>
            <a:r>
              <a:rPr lang="en-US" altLang="zh-CN" sz="1200" b="1" dirty="0">
                <a:sym typeface="+mn-ea"/>
              </a:rPr>
              <a:t>PG</a:t>
            </a:r>
            <a:r>
              <a:rPr lang="zh-CN" altLang="en-US" sz="1200" b="1" dirty="0">
                <a:sym typeface="+mn-ea"/>
              </a:rPr>
              <a:t>副本间数据不一致</a:t>
            </a:r>
            <a:endParaRPr lang="en-US" altLang="zh-CN" sz="1200" b="1" dirty="0"/>
          </a:p>
          <a:p>
            <a:r>
              <a:rPr lang="en-US" altLang="zh-CN" sz="1200" b="1" dirty="0"/>
              <a:t>Peered</a:t>
            </a:r>
            <a:r>
              <a:rPr lang="en-US" altLang="zh-CN" sz="1200" b="1" dirty="0">
                <a:sym typeface="+mn-ea"/>
              </a:rPr>
              <a:t> : </a:t>
            </a:r>
            <a:r>
              <a:rPr lang="zh-CN" altLang="en-US" sz="1200" b="1" dirty="0">
                <a:sym typeface="+mn-ea"/>
              </a:rPr>
              <a:t>等待中，无法进行读写，通常因为存活</a:t>
            </a:r>
            <a:r>
              <a:rPr lang="en-US" altLang="zh-CN" sz="1200" b="1" dirty="0">
                <a:sym typeface="+mn-ea"/>
              </a:rPr>
              <a:t>osd</a:t>
            </a:r>
            <a:r>
              <a:rPr lang="zh-CN" altLang="en-US" sz="1200" b="1" dirty="0">
                <a:sym typeface="+mn-ea"/>
              </a:rPr>
              <a:t>小于</a:t>
            </a:r>
            <a:r>
              <a:rPr lang="en-US" altLang="zh-CN" sz="1200" b="1" dirty="0">
                <a:sym typeface="+mn-ea"/>
              </a:rPr>
              <a:t>min_size</a:t>
            </a:r>
            <a:endParaRPr lang="en-US" altLang="zh-CN" sz="1200" b="1" dirty="0"/>
          </a:p>
          <a:p>
            <a:r>
              <a:rPr lang="en-US" altLang="zh-CN" sz="1200" b="1" dirty="0"/>
              <a:t>Recovering</a:t>
            </a:r>
            <a:r>
              <a:rPr lang="en-US" altLang="zh-CN" sz="1200" b="1" dirty="0">
                <a:sym typeface="+mn-ea"/>
              </a:rPr>
              <a:t> : </a:t>
            </a:r>
            <a:r>
              <a:rPr lang="zh-CN" altLang="en-US" sz="1200" b="1" dirty="0">
                <a:sym typeface="+mn-ea"/>
              </a:rPr>
              <a:t>数据恢复中，从最新的副本向旧副本进行增量恢复</a:t>
            </a:r>
            <a:endParaRPr lang="en-US" altLang="zh-CN" sz="1200" b="1" dirty="0"/>
          </a:p>
          <a:p>
            <a:r>
              <a:rPr lang="en-US" altLang="zh-CN" sz="1200" b="1" dirty="0"/>
              <a:t>Recovering-wait</a:t>
            </a:r>
            <a:r>
              <a:rPr lang="en-US" altLang="zh-CN" sz="1200" b="1" dirty="0">
                <a:sym typeface="+mn-ea"/>
              </a:rPr>
              <a:t> : </a:t>
            </a:r>
            <a:r>
              <a:rPr lang="zh-CN" altLang="en-US" sz="1200" b="1" dirty="0">
                <a:sym typeface="+mn-ea"/>
              </a:rPr>
              <a:t>等待</a:t>
            </a:r>
            <a:r>
              <a:rPr lang="en-US" altLang="zh-CN" sz="1200" b="1" dirty="0">
                <a:sym typeface="+mn-ea"/>
              </a:rPr>
              <a:t>recovering</a:t>
            </a:r>
            <a:endParaRPr lang="en-US" altLang="zh-CN" sz="1200" b="1" dirty="0"/>
          </a:p>
          <a:p>
            <a:r>
              <a:rPr lang="en-US" altLang="zh-CN" sz="1200" b="1" dirty="0"/>
              <a:t>Remapped</a:t>
            </a:r>
            <a:r>
              <a:rPr lang="en-US" altLang="zh-CN" sz="1200" b="1" dirty="0">
                <a:sym typeface="+mn-ea"/>
              </a:rPr>
              <a:t> : </a:t>
            </a:r>
            <a:r>
              <a:rPr lang="zh-CN" altLang="en-US" sz="1200" b="1" dirty="0">
                <a:sym typeface="+mn-ea"/>
              </a:rPr>
              <a:t>重新映射，当一个</a:t>
            </a:r>
            <a:r>
              <a:rPr lang="en-US" altLang="zh-CN" sz="1200" b="1" dirty="0">
                <a:sym typeface="+mn-ea"/>
              </a:rPr>
              <a:t>osd</a:t>
            </a:r>
            <a:r>
              <a:rPr lang="zh-CN" altLang="en-US" sz="1200" b="1" dirty="0">
                <a:sym typeface="+mn-ea"/>
              </a:rPr>
              <a:t>离线时间过久（默认</a:t>
            </a:r>
            <a:r>
              <a:rPr lang="en-US" altLang="zh-CN" sz="1200" b="1" dirty="0">
                <a:sym typeface="+mn-ea"/>
              </a:rPr>
              <a:t>300S</a:t>
            </a:r>
            <a:r>
              <a:rPr lang="zh-CN" altLang="en-US" sz="1200" b="1" dirty="0">
                <a:sym typeface="+mn-ea"/>
              </a:rPr>
              <a:t>），</a:t>
            </a:r>
            <a:r>
              <a:rPr lang="en-US" altLang="zh-CN" sz="1200" b="1" dirty="0">
                <a:sym typeface="+mn-ea"/>
              </a:rPr>
              <a:t>PG</a:t>
            </a:r>
            <a:r>
              <a:rPr lang="zh-CN" altLang="en-US" sz="1200" b="1" dirty="0">
                <a:sym typeface="+mn-ea"/>
              </a:rPr>
              <a:t>会重新映射新的</a:t>
            </a:r>
            <a:r>
              <a:rPr lang="en-US" altLang="zh-CN" sz="1200" b="1" dirty="0">
                <a:sym typeface="+mn-ea"/>
              </a:rPr>
              <a:t>osd</a:t>
            </a:r>
            <a:r>
              <a:rPr lang="zh-CN" altLang="en-US" sz="1200" b="1" dirty="0">
                <a:sym typeface="+mn-ea"/>
              </a:rPr>
              <a:t>，常与</a:t>
            </a:r>
            <a:r>
              <a:rPr lang="en-US" altLang="zh-CN" sz="1200" b="1" dirty="0">
                <a:sym typeface="+mn-ea"/>
              </a:rPr>
              <a:t>Backfilling </a:t>
            </a:r>
            <a:r>
              <a:rPr lang="zh-CN" altLang="en-US" sz="1200" b="1" dirty="0">
                <a:sym typeface="+mn-ea"/>
              </a:rPr>
              <a:t>一起出现</a:t>
            </a:r>
            <a:endParaRPr lang="en-US" altLang="zh-CN" sz="1200" b="1" dirty="0"/>
          </a:p>
          <a:p>
            <a:r>
              <a:rPr lang="en-US" altLang="zh-CN" sz="1200" b="1" dirty="0"/>
              <a:t>Repair</a:t>
            </a:r>
            <a:r>
              <a:rPr lang="en-US" altLang="zh-CN" sz="1200" b="1" dirty="0">
                <a:sym typeface="+mn-ea"/>
              </a:rPr>
              <a:t> : </a:t>
            </a:r>
            <a:r>
              <a:rPr lang="zh-CN" altLang="en-US" sz="1200" b="1" dirty="0">
                <a:sym typeface="+mn-ea"/>
              </a:rPr>
              <a:t>在</a:t>
            </a:r>
            <a:r>
              <a:rPr lang="en-US" altLang="zh-CN" sz="1200" b="1" dirty="0">
                <a:sym typeface="+mn-ea"/>
              </a:rPr>
              <a:t>scrub</a:t>
            </a:r>
            <a:r>
              <a:rPr lang="zh-CN" altLang="en-US" sz="1200" b="1" dirty="0">
                <a:sym typeface="+mn-ea"/>
              </a:rPr>
              <a:t>过程中发现不一致副本，可以修复的话，就自动进入该状态</a:t>
            </a:r>
            <a:endParaRPr lang="en-US" altLang="zh-CN" sz="1200" b="1" dirty="0"/>
          </a:p>
          <a:p>
            <a:r>
              <a:rPr lang="en-US" altLang="zh-CN" sz="1200" b="1" dirty="0"/>
              <a:t>Scrubbing : ceph</a:t>
            </a:r>
            <a:r>
              <a:rPr lang="zh-CN" altLang="en-US" sz="1200" b="1" dirty="0"/>
              <a:t>正在进行一致性</a:t>
            </a:r>
            <a:r>
              <a:rPr lang="en-US" altLang="zh-CN" sz="1200" b="1" dirty="0"/>
              <a:t>hash</a:t>
            </a:r>
            <a:r>
              <a:rPr lang="zh-CN" altLang="en-US" sz="1200" b="1" dirty="0"/>
              <a:t>校验扫描</a:t>
            </a:r>
            <a:endParaRPr lang="en-US" altLang="zh-CN" sz="1200" b="1" dirty="0"/>
          </a:p>
          <a:p>
            <a:r>
              <a:rPr lang="en-US" altLang="zh-CN" sz="1200" b="1" dirty="0"/>
              <a:t>Unactive</a:t>
            </a:r>
            <a:r>
              <a:rPr lang="en-US" altLang="zh-CN" sz="1200" b="1" dirty="0">
                <a:sym typeface="+mn-ea"/>
              </a:rPr>
              <a:t> : </a:t>
            </a:r>
            <a:r>
              <a:rPr lang="zh-CN" altLang="en-US" sz="1200" b="1" dirty="0">
                <a:sym typeface="+mn-ea"/>
              </a:rPr>
              <a:t>非活跃态，无法进行读写请求的标志</a:t>
            </a:r>
            <a:endParaRPr lang="en-US" altLang="zh-CN" sz="1200" b="1" dirty="0"/>
          </a:p>
          <a:p>
            <a:r>
              <a:rPr lang="en-US" altLang="zh-CN" sz="1200" b="1" dirty="0"/>
              <a:t>Unclean</a:t>
            </a:r>
            <a:r>
              <a:rPr lang="en-US" altLang="zh-CN" sz="1200" b="1" dirty="0">
                <a:sym typeface="+mn-ea"/>
              </a:rPr>
              <a:t> : </a:t>
            </a:r>
            <a:r>
              <a:rPr lang="zh-CN" altLang="en-US" sz="1200" b="1" dirty="0">
                <a:sym typeface="+mn-ea"/>
              </a:rPr>
              <a:t>数据同步无法完成的标志，一般由于</a:t>
            </a:r>
            <a:r>
              <a:rPr lang="en-US" altLang="zh-CN" sz="1200" b="1" dirty="0">
                <a:sym typeface="+mn-ea"/>
              </a:rPr>
              <a:t>osd</a:t>
            </a:r>
            <a:r>
              <a:rPr lang="zh-CN" altLang="en-US" sz="1200" b="1" dirty="0">
                <a:sym typeface="+mn-ea"/>
              </a:rPr>
              <a:t>异常或者</a:t>
            </a:r>
            <a:r>
              <a:rPr lang="en-US" altLang="zh-CN" sz="1200" b="1" dirty="0">
                <a:sym typeface="+mn-ea"/>
              </a:rPr>
              <a:t>nearful</a:t>
            </a:r>
            <a:r>
              <a:rPr lang="zh-CN" altLang="en-US" sz="1200" b="1" dirty="0">
                <a:sym typeface="+mn-ea"/>
              </a:rPr>
              <a:t>状态引起</a:t>
            </a:r>
            <a:endParaRPr lang="en-US" altLang="zh-CN" sz="1200" b="1" dirty="0"/>
          </a:p>
          <a:p>
            <a:r>
              <a:rPr lang="en-US" altLang="zh-CN" sz="1200" b="1" dirty="0"/>
              <a:t>Stale</a:t>
            </a:r>
            <a:r>
              <a:rPr lang="en-US" altLang="zh-CN" sz="1200" b="1" dirty="0">
                <a:sym typeface="+mn-ea"/>
              </a:rPr>
              <a:t> : </a:t>
            </a:r>
            <a:r>
              <a:rPr lang="zh-CN" altLang="en-US" sz="1200" b="1" dirty="0">
                <a:sym typeface="+mn-ea"/>
              </a:rPr>
              <a:t>规定间隔内</a:t>
            </a:r>
            <a:r>
              <a:rPr lang="en-US" altLang="zh-CN" sz="1200" b="1" dirty="0">
                <a:sym typeface="+mn-ea"/>
              </a:rPr>
              <a:t>mon</a:t>
            </a:r>
            <a:r>
              <a:rPr lang="zh-CN" altLang="en-US" sz="1200" b="1" dirty="0">
                <a:sym typeface="+mn-ea"/>
              </a:rPr>
              <a:t>未检测到部分</a:t>
            </a:r>
            <a:r>
              <a:rPr lang="en-US" altLang="zh-CN" sz="1200" b="1" dirty="0">
                <a:sym typeface="+mn-ea"/>
              </a:rPr>
              <a:t>osd deamon</a:t>
            </a:r>
            <a:r>
              <a:rPr lang="zh-CN" altLang="en-US" sz="1200" b="1" dirty="0">
                <a:sym typeface="+mn-ea"/>
              </a:rPr>
              <a:t>发来的</a:t>
            </a:r>
            <a:r>
              <a:rPr lang="en-US" altLang="zh-CN" sz="1200" b="1" dirty="0">
                <a:sym typeface="+mn-ea"/>
              </a:rPr>
              <a:t>PG</a:t>
            </a:r>
            <a:r>
              <a:rPr lang="zh-CN" altLang="en-US" sz="1200" b="1" dirty="0">
                <a:sym typeface="+mn-ea"/>
              </a:rPr>
              <a:t>信息，称为刷新态</a:t>
            </a:r>
            <a:endParaRPr lang="en-US" altLang="zh-CN" sz="1200" b="1" dirty="0"/>
          </a:p>
          <a:p>
            <a:r>
              <a:rPr lang="en-US" altLang="zh-CN" sz="1200" b="1" dirty="0"/>
              <a:t>Undersized</a:t>
            </a:r>
            <a:r>
              <a:rPr lang="en-US" altLang="zh-CN" sz="1200" b="1" dirty="0">
                <a:sym typeface="+mn-ea"/>
              </a:rPr>
              <a:t> : </a:t>
            </a:r>
            <a:r>
              <a:rPr lang="zh-CN" altLang="en-US" sz="1200" b="1" dirty="0">
                <a:sym typeface="+mn-ea"/>
              </a:rPr>
              <a:t>要求副本数与实际副本数不一致</a:t>
            </a:r>
            <a:endParaRPr lang="zh-CN" altLang="en-US" sz="1200" b="1" dirty="0"/>
          </a:p>
          <a:p>
            <a:endParaRPr lang="zh-CN" altLang="en-US" sz="1200" b="1"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16330" y="824230"/>
            <a:ext cx="6323330" cy="2030095"/>
          </a:xfrm>
          <a:prstGeom prst="rect">
            <a:avLst/>
          </a:prstGeom>
          <a:noFill/>
        </p:spPr>
        <p:txBody>
          <a:bodyPr wrap="none" rtlCol="0">
            <a:spAutoFit/>
          </a:bodyPr>
          <a:p>
            <a:r>
              <a:rPr lang="zh-CN" altLang="en-US"/>
              <a:t>纠删码使用场景约束</a:t>
            </a:r>
            <a:r>
              <a:rPr lang="zh-CN" altLang="en-US"/>
              <a:t>：</a:t>
            </a:r>
            <a:endParaRPr lang="zh-CN" altLang="en-US"/>
          </a:p>
          <a:p>
            <a:r>
              <a:rPr lang="en-US" altLang="zh-CN"/>
              <a:t>1 </a:t>
            </a:r>
            <a:r>
              <a:rPr lang="zh-CN" altLang="en-US"/>
              <a:t>对于</a:t>
            </a:r>
            <a:r>
              <a:rPr lang="en-US" altLang="zh-CN"/>
              <a:t>openstack</a:t>
            </a:r>
            <a:r>
              <a:rPr lang="zh-CN" altLang="en-US"/>
              <a:t>为底层来说，目前只支持</a:t>
            </a:r>
            <a:r>
              <a:rPr lang="zh-CN" altLang="en-US"/>
              <a:t>对象存储，文件存储</a:t>
            </a:r>
            <a:endParaRPr lang="zh-CN" altLang="en-US"/>
          </a:p>
          <a:p>
            <a:r>
              <a:rPr lang="en-US" altLang="zh-CN"/>
              <a:t>2 </a:t>
            </a:r>
            <a:r>
              <a:rPr lang="zh-CN" altLang="en-US"/>
              <a:t>纠删码</a:t>
            </a:r>
            <a:r>
              <a:rPr lang="en-US" altLang="zh-CN"/>
              <a:t>CPU</a:t>
            </a:r>
            <a:r>
              <a:rPr lang="zh-CN" altLang="en-US"/>
              <a:t>和内存消耗比副本大，如果没有核分离策略，</a:t>
            </a:r>
            <a:endParaRPr lang="zh-CN" altLang="en-US"/>
          </a:p>
          <a:p>
            <a:r>
              <a:rPr lang="zh-CN" altLang="en-US"/>
              <a:t>   会对虚拟机产生较大的影响。</a:t>
            </a:r>
            <a:endParaRPr lang="zh-CN" altLang="en-US"/>
          </a:p>
          <a:p>
            <a:r>
              <a:rPr lang="en-US" altLang="zh-CN"/>
              <a:t>3 </a:t>
            </a:r>
            <a:r>
              <a:rPr lang="zh-CN" altLang="en-US"/>
              <a:t>纠删码读写性能不如副本。</a:t>
            </a:r>
            <a:endParaRPr lang="zh-CN" altLang="en-US"/>
          </a:p>
          <a:p>
            <a:r>
              <a:rPr lang="en-US" altLang="zh-CN"/>
              <a:t>4 </a:t>
            </a:r>
            <a:r>
              <a:rPr lang="zh-CN" altLang="en-US"/>
              <a:t>纠删码安全性不比副本低，</a:t>
            </a:r>
            <a:r>
              <a:rPr lang="en-US" altLang="zh-CN"/>
              <a:t>8+3EC </a:t>
            </a:r>
            <a:r>
              <a:rPr lang="zh-CN" altLang="en-US"/>
              <a:t>约</a:t>
            </a:r>
            <a:r>
              <a:rPr lang="zh-CN" altLang="en-US"/>
              <a:t>等于 </a:t>
            </a:r>
            <a:r>
              <a:rPr lang="en-US" altLang="zh-CN"/>
              <a:t>3X</a:t>
            </a:r>
            <a:r>
              <a:rPr lang="zh-CN" altLang="en-US"/>
              <a:t>副本。</a:t>
            </a:r>
            <a:endParaRPr lang="zh-CN" altLang="en-US"/>
          </a:p>
          <a:p>
            <a:r>
              <a:rPr lang="en-US" altLang="zh-CN"/>
              <a:t>5 </a:t>
            </a:r>
            <a:r>
              <a:rPr lang="zh-CN" altLang="en-US"/>
              <a:t>纠删码最</a:t>
            </a:r>
            <a:r>
              <a:rPr lang="zh-CN" altLang="en-US"/>
              <a:t>节约磁盘成本。</a:t>
            </a:r>
            <a:endParaRPr lang="zh-CN" altLang="en-US"/>
          </a:p>
        </p:txBody>
      </p:sp>
    </p:spTree>
  </p:cSld>
  <p:clrMapOvr>
    <a:masterClrMapping/>
  </p:clrMapOvr>
  <p:transition spd="slow" advClick="0" advTm="3000">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807085" y="1605915"/>
            <a:ext cx="7620000" cy="3438525"/>
          </a:xfrm>
          <a:prstGeom prst="rect">
            <a:avLst/>
          </a:prstGeom>
        </p:spPr>
      </p:pic>
      <p:sp>
        <p:nvSpPr>
          <p:cNvPr id="3" name="文本框 2"/>
          <p:cNvSpPr txBox="1"/>
          <p:nvPr/>
        </p:nvSpPr>
        <p:spPr>
          <a:xfrm>
            <a:off x="1425575" y="302260"/>
            <a:ext cx="1554480" cy="922020"/>
          </a:xfrm>
          <a:prstGeom prst="rect">
            <a:avLst/>
          </a:prstGeom>
          <a:noFill/>
        </p:spPr>
        <p:txBody>
          <a:bodyPr wrap="none" rtlCol="0">
            <a:spAutoFit/>
          </a:bodyPr>
          <a:p>
            <a:r>
              <a:rPr lang="zh-CN" altLang="en-US"/>
              <a:t>三副本如何做</a:t>
            </a:r>
            <a:endParaRPr lang="zh-CN" altLang="en-US"/>
          </a:p>
          <a:p>
            <a:r>
              <a:rPr lang="zh-CN" altLang="en-US"/>
              <a:t>双副本如何做</a:t>
            </a:r>
            <a:endParaRPr lang="zh-CN" altLang="en-US"/>
          </a:p>
          <a:p>
            <a:r>
              <a:rPr lang="en-US" altLang="zh-CN"/>
              <a:t>EC</a:t>
            </a:r>
            <a:r>
              <a:rPr lang="zh-CN" altLang="en-US"/>
              <a:t>如何做</a:t>
            </a:r>
            <a:endParaRPr lang="zh-CN" altLang="en-US"/>
          </a:p>
        </p:txBody>
      </p:sp>
      <p:sp>
        <p:nvSpPr>
          <p:cNvPr id="4" name="文本框 3"/>
          <p:cNvSpPr txBox="1"/>
          <p:nvPr/>
        </p:nvSpPr>
        <p:spPr>
          <a:xfrm>
            <a:off x="4403725" y="186055"/>
            <a:ext cx="3383280" cy="922020"/>
          </a:xfrm>
          <a:prstGeom prst="rect">
            <a:avLst/>
          </a:prstGeom>
          <a:noFill/>
        </p:spPr>
        <p:txBody>
          <a:bodyPr wrap="none" rtlCol="0">
            <a:spAutoFit/>
          </a:bodyPr>
          <a:p>
            <a:r>
              <a:rPr lang="zh-CN" altLang="en-US"/>
              <a:t>左面三种情况下，出现什么样的</a:t>
            </a:r>
            <a:endParaRPr lang="zh-CN" altLang="en-US"/>
          </a:p>
          <a:p>
            <a:r>
              <a:rPr lang="zh-CN" altLang="en-US"/>
              <a:t>情况，会丢数据。</a:t>
            </a:r>
            <a:endParaRPr lang="zh-CN" altLang="en-US"/>
          </a:p>
          <a:p>
            <a:r>
              <a:rPr lang="zh-CN" altLang="en-US"/>
              <a:t>有多少种方式使用</a:t>
            </a:r>
            <a:r>
              <a:rPr lang="en-US" altLang="zh-CN"/>
              <a:t>SSD</a:t>
            </a:r>
            <a:r>
              <a:rPr lang="zh-CN" altLang="en-US"/>
              <a:t>。</a:t>
            </a:r>
            <a:endParaRPr lang="en-US" altLang="zh-CN"/>
          </a:p>
        </p:txBody>
      </p:sp>
    </p:spTree>
  </p:cSld>
  <p:clrMapOvr>
    <a:masterClrMapping/>
  </p:clrMapOvr>
  <p:transition spd="slow" advClick="0" advTm="3000">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矩形 5"/>
          <p:cNvSpPr/>
          <p:nvPr/>
        </p:nvSpPr>
        <p:spPr>
          <a:xfrm>
            <a:off x="-69056" y="2134050"/>
            <a:ext cx="9284494" cy="789385"/>
          </a:xfrm>
          <a:prstGeom prst="rect">
            <a:avLst/>
          </a:prstGeom>
          <a:solidFill>
            <a:srgbClr val="757070">
              <a:alpha val="50195"/>
            </a:srgbClr>
          </a:solidFill>
          <a:ln w="38100" cap="flat" cmpd="sng">
            <a:solidFill>
              <a:srgbClr val="757070"/>
            </a:solidFill>
            <a:prstDash val="solid"/>
            <a:miter/>
            <a:headEnd type="none" w="med" len="med"/>
            <a:tailEnd type="none" w="med" len="med"/>
          </a:ln>
        </p:spPr>
        <p:txBody>
          <a:bodyPr anchor="ctr"/>
          <a:lstStyle/>
          <a:p>
            <a:pPr lvl="0" algn="ctr"/>
            <a:endParaRPr lang="zh-CN" altLang="zh-CN" sz="135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4098" name="组合 26"/>
          <p:cNvGrpSpPr/>
          <p:nvPr/>
        </p:nvGrpSpPr>
        <p:grpSpPr>
          <a:xfrm>
            <a:off x="-69056" y="1765750"/>
            <a:ext cx="9284494" cy="1157288"/>
            <a:chOff x="0" y="-847"/>
            <a:chExt cx="12382501" cy="1543050"/>
          </a:xfrm>
        </p:grpSpPr>
        <p:sp>
          <p:nvSpPr>
            <p:cNvPr id="4099" name="矩形 4"/>
            <p:cNvSpPr/>
            <p:nvPr/>
          </p:nvSpPr>
          <p:spPr>
            <a:xfrm>
              <a:off x="0" y="44453"/>
              <a:ext cx="12382501" cy="1367971"/>
            </a:xfrm>
            <a:prstGeom prst="rect">
              <a:avLst/>
            </a:prstGeom>
            <a:solidFill>
              <a:srgbClr val="757070">
                <a:alpha val="50195"/>
              </a:srgbClr>
            </a:solidFill>
            <a:ln w="38100" cap="flat" cmpd="sng">
              <a:solidFill>
                <a:srgbClr val="757070"/>
              </a:solidFill>
              <a:prstDash val="solid"/>
              <a:miter/>
              <a:headEnd type="none" w="med" len="med"/>
              <a:tailEnd type="none" w="med" len="med"/>
            </a:ln>
          </p:spPr>
          <p:txBody>
            <a:bodyPr anchor="ctr"/>
            <a:lstStyle/>
            <a:p>
              <a:pPr lvl="0" algn="ctr"/>
              <a:endParaRPr lang="zh-CN" altLang="zh-CN" sz="135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00" name="矩形 6"/>
            <p:cNvSpPr/>
            <p:nvPr/>
          </p:nvSpPr>
          <p:spPr>
            <a:xfrm>
              <a:off x="1" y="-847"/>
              <a:ext cx="12382500" cy="1543050"/>
            </a:xfrm>
            <a:prstGeom prst="rect">
              <a:avLst/>
            </a:prstGeom>
            <a:solidFill>
              <a:srgbClr val="D8D8D8"/>
            </a:solidFill>
            <a:ln w="19050" cap="flat" cmpd="sng">
              <a:solidFill>
                <a:srgbClr val="FFFFFF"/>
              </a:solidFill>
              <a:prstDash val="solid"/>
              <a:miter/>
              <a:headEnd type="none" w="med" len="med"/>
              <a:tailEnd type="none" w="med" len="med"/>
            </a:ln>
          </p:spPr>
          <p:txBody>
            <a:bodyPr anchor="ctr"/>
            <a:lstStyle/>
            <a:p>
              <a:pPr lvl="0" algn="ctr"/>
              <a:endParaRPr lang="zh-CN" altLang="zh-CN" sz="135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01" name="文本框 9"/>
            <p:cNvSpPr/>
            <p:nvPr/>
          </p:nvSpPr>
          <p:spPr>
            <a:xfrm>
              <a:off x="4303017" y="434339"/>
              <a:ext cx="7064705" cy="675640"/>
            </a:xfrm>
            <a:prstGeom prst="rect">
              <a:avLst/>
            </a:prstGeom>
            <a:noFill/>
            <a:ln w="9525">
              <a:noFill/>
            </a:ln>
          </p:spPr>
          <p:txBody>
            <a:bodyPr wrap="square" anchor="t">
              <a:spAutoFit/>
            </a:bodyPr>
            <a:lstStyle/>
            <a:p>
              <a:pPr lvl="0"/>
              <a:r>
                <a:rPr lang="en-US" sz="27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ceph</a:t>
              </a:r>
              <a:r>
                <a:rPr lang="zh-CN" altLang="en-US" sz="27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对接</a:t>
              </a:r>
              <a:r>
                <a:rPr lang="en-US" altLang="zh-CN" sz="27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openstack</a:t>
              </a:r>
              <a:r>
                <a:rPr lang="en-US" sz="27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7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3" name="组合 12"/>
          <p:cNvGrpSpPr/>
          <p:nvPr/>
        </p:nvGrpSpPr>
        <p:grpSpPr>
          <a:xfrm>
            <a:off x="887095" y="1558925"/>
            <a:ext cx="1819910" cy="1572260"/>
            <a:chOff x="7867650" y="287030"/>
            <a:chExt cx="2647950" cy="2282716"/>
          </a:xfrm>
        </p:grpSpPr>
        <p:sp>
          <p:nvSpPr>
            <p:cNvPr id="14" name="六边形 13"/>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p:nvSpPr>
          <p:spPr>
            <a:xfrm>
              <a:off x="7867650" y="287030"/>
              <a:ext cx="2647950" cy="2282716"/>
            </a:xfrm>
            <a:prstGeom prst="hexagon">
              <a:avLst/>
            </a:prstGeom>
            <a:gradFill flip="none" rotWithShape="1">
              <a:gsLst>
                <a:gs pos="0">
                  <a:srgbClr val="007BD3"/>
                </a:gs>
                <a:gs pos="100000">
                  <a:srgbClr val="034373"/>
                </a:gs>
              </a:gsLst>
              <a:lin ang="2700000" scaled="0"/>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2101215" y="2825750"/>
            <a:ext cx="531495" cy="459105"/>
            <a:chOff x="7867650" y="287030"/>
            <a:chExt cx="2647950" cy="2282716"/>
          </a:xfrm>
        </p:grpSpPr>
        <p:sp>
          <p:nvSpPr>
            <p:cNvPr id="3" name="六边形 2"/>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六边形 3"/>
            <p:cNvSpPr/>
            <p:nvPr/>
          </p:nvSpPr>
          <p:spPr>
            <a:xfrm>
              <a:off x="7867650" y="287030"/>
              <a:ext cx="2647950" cy="2282716"/>
            </a:xfrm>
            <a:prstGeom prst="hexagon">
              <a:avLst/>
            </a:prstGeom>
            <a:gradFill flip="none" rotWithShape="1">
              <a:gsLst>
                <a:gs pos="0">
                  <a:srgbClr val="FBFB11"/>
                </a:gs>
                <a:gs pos="100000">
                  <a:srgbClr val="838309"/>
                </a:gs>
              </a:gsLst>
              <a:lin ang="2700000" scaled="0"/>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03" name="文本框 8"/>
          <p:cNvSpPr/>
          <p:nvPr/>
        </p:nvSpPr>
        <p:spPr>
          <a:xfrm>
            <a:off x="1445975" y="1687513"/>
            <a:ext cx="872728" cy="1245235"/>
          </a:xfrm>
          <a:prstGeom prst="rect">
            <a:avLst/>
          </a:prstGeom>
          <a:noFill/>
          <a:ln w="9525">
            <a:noFill/>
          </a:ln>
        </p:spPr>
        <p:txBody>
          <a:bodyPr anchor="t">
            <a:spAutoFit/>
          </a:bodyPr>
          <a:lstStyle/>
          <a:p>
            <a:pPr lvl="0"/>
            <a:r>
              <a:rPr lang="en-US" altLang="zh-CN" sz="7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5</a:t>
            </a:r>
            <a:endParaRPr lang="en-US" altLang="zh-CN" sz="7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92830" y="1755664"/>
            <a:ext cx="3927042" cy="923330"/>
          </a:xfrm>
          <a:prstGeom prst="rect">
            <a:avLst/>
          </a:prstGeom>
          <a:noFill/>
        </p:spPr>
        <p:txBody>
          <a:bodyPr wrap="square" rtlCol="0">
            <a:spAutoFit/>
          </a:bodyPr>
          <a:lstStyle/>
          <a:p>
            <a:r>
              <a:rPr lang="zh-CN" altLang="en-US" sz="5400" b="1" dirty="0">
                <a:solidFill>
                  <a:srgbClr val="595959"/>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感谢聆听！</a:t>
            </a:r>
            <a:endParaRPr lang="zh-CN" altLang="en-US" sz="5400" b="1" dirty="0">
              <a:solidFill>
                <a:srgbClr val="595959"/>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5" name="组合 4"/>
          <p:cNvGrpSpPr/>
          <p:nvPr/>
        </p:nvGrpSpPr>
        <p:grpSpPr>
          <a:xfrm>
            <a:off x="-574791" y="-419518"/>
            <a:ext cx="1149581" cy="991018"/>
            <a:chOff x="7867650" y="287030"/>
            <a:chExt cx="2647950" cy="2282716"/>
          </a:xfrm>
        </p:grpSpPr>
        <p:sp>
          <p:nvSpPr>
            <p:cNvPr id="6" name="六边形 5"/>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六边形 6"/>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311034" y="-914818"/>
            <a:ext cx="1149581" cy="991018"/>
            <a:chOff x="7867650" y="287030"/>
            <a:chExt cx="2647950" cy="2282716"/>
          </a:xfrm>
        </p:grpSpPr>
        <p:sp>
          <p:nvSpPr>
            <p:cNvPr id="10" name="六边形 9"/>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六边形 74"/>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6" name="组合 75"/>
          <p:cNvGrpSpPr/>
          <p:nvPr/>
        </p:nvGrpSpPr>
        <p:grpSpPr>
          <a:xfrm>
            <a:off x="1206384" y="-419518"/>
            <a:ext cx="1149581" cy="991018"/>
            <a:chOff x="7867650" y="287030"/>
            <a:chExt cx="2647950" cy="2282716"/>
          </a:xfrm>
        </p:grpSpPr>
        <p:sp>
          <p:nvSpPr>
            <p:cNvPr id="77" name="六边形 76"/>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六边形 108"/>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a:off x="2127952" y="-914818"/>
            <a:ext cx="1149581" cy="991018"/>
            <a:chOff x="7867650" y="287030"/>
            <a:chExt cx="2647950" cy="2282716"/>
          </a:xfrm>
        </p:grpSpPr>
        <p:sp>
          <p:nvSpPr>
            <p:cNvPr id="111" name="六边形 110"/>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六边形 111"/>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3" name="组合 112"/>
          <p:cNvGrpSpPr/>
          <p:nvPr/>
        </p:nvGrpSpPr>
        <p:grpSpPr>
          <a:xfrm>
            <a:off x="3944870" y="-914818"/>
            <a:ext cx="1149581" cy="991018"/>
            <a:chOff x="7867650" y="287030"/>
            <a:chExt cx="2647950" cy="2282716"/>
          </a:xfrm>
        </p:grpSpPr>
        <p:sp>
          <p:nvSpPr>
            <p:cNvPr id="114" name="六边形 113"/>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六边形 114"/>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6" name="组合 115"/>
          <p:cNvGrpSpPr/>
          <p:nvPr/>
        </p:nvGrpSpPr>
        <p:grpSpPr>
          <a:xfrm>
            <a:off x="5761788" y="-914818"/>
            <a:ext cx="1149581" cy="991018"/>
            <a:chOff x="7867650" y="287030"/>
            <a:chExt cx="2647950" cy="2282716"/>
          </a:xfrm>
        </p:grpSpPr>
        <p:sp>
          <p:nvSpPr>
            <p:cNvPr id="117" name="六边形 116"/>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六边形 117"/>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9" name="组合 118"/>
          <p:cNvGrpSpPr/>
          <p:nvPr/>
        </p:nvGrpSpPr>
        <p:grpSpPr>
          <a:xfrm>
            <a:off x="7578706" y="-914818"/>
            <a:ext cx="1149581" cy="991018"/>
            <a:chOff x="7867650" y="287030"/>
            <a:chExt cx="2647950" cy="2282716"/>
          </a:xfrm>
        </p:grpSpPr>
        <p:sp>
          <p:nvSpPr>
            <p:cNvPr id="120" name="六边形 119"/>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六边形 120"/>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2" name="组合 121"/>
          <p:cNvGrpSpPr/>
          <p:nvPr/>
        </p:nvGrpSpPr>
        <p:grpSpPr>
          <a:xfrm>
            <a:off x="3036411" y="-419518"/>
            <a:ext cx="1149581" cy="991018"/>
            <a:chOff x="7867650" y="287030"/>
            <a:chExt cx="2647950" cy="2282716"/>
          </a:xfrm>
        </p:grpSpPr>
        <p:sp>
          <p:nvSpPr>
            <p:cNvPr id="123" name="六边形 122"/>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六边形 123"/>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5" name="组合 124"/>
          <p:cNvGrpSpPr/>
          <p:nvPr/>
        </p:nvGrpSpPr>
        <p:grpSpPr>
          <a:xfrm>
            <a:off x="4866438" y="-419518"/>
            <a:ext cx="1149581" cy="991018"/>
            <a:chOff x="7867650" y="287030"/>
            <a:chExt cx="2647950" cy="2282716"/>
          </a:xfrm>
        </p:grpSpPr>
        <p:sp>
          <p:nvSpPr>
            <p:cNvPr id="126" name="六边形 125"/>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六边形 126"/>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8" name="组合 127"/>
          <p:cNvGrpSpPr/>
          <p:nvPr/>
        </p:nvGrpSpPr>
        <p:grpSpPr>
          <a:xfrm>
            <a:off x="6696465" y="-419518"/>
            <a:ext cx="1149581" cy="991018"/>
            <a:chOff x="7867650" y="287030"/>
            <a:chExt cx="2647950" cy="2282716"/>
          </a:xfrm>
        </p:grpSpPr>
        <p:sp>
          <p:nvSpPr>
            <p:cNvPr id="129" name="六边形 128"/>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六边形 129"/>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1" name="组合 130"/>
          <p:cNvGrpSpPr/>
          <p:nvPr/>
        </p:nvGrpSpPr>
        <p:grpSpPr>
          <a:xfrm>
            <a:off x="8526492" y="-419518"/>
            <a:ext cx="1149581" cy="991018"/>
            <a:chOff x="7867650" y="287030"/>
            <a:chExt cx="2647950" cy="2282716"/>
          </a:xfrm>
        </p:grpSpPr>
        <p:sp>
          <p:nvSpPr>
            <p:cNvPr id="132" name="六边形 131"/>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六边形 132"/>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4" name="组合 133"/>
          <p:cNvGrpSpPr/>
          <p:nvPr/>
        </p:nvGrpSpPr>
        <p:grpSpPr>
          <a:xfrm>
            <a:off x="-574791" y="609600"/>
            <a:ext cx="1149581" cy="991018"/>
            <a:chOff x="7867650" y="287030"/>
            <a:chExt cx="2647950" cy="2282716"/>
          </a:xfrm>
        </p:grpSpPr>
        <p:sp>
          <p:nvSpPr>
            <p:cNvPr id="135" name="六边形 134"/>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六边形 135"/>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7" name="组合 136"/>
          <p:cNvGrpSpPr/>
          <p:nvPr/>
        </p:nvGrpSpPr>
        <p:grpSpPr>
          <a:xfrm>
            <a:off x="-574791" y="1638718"/>
            <a:ext cx="1149581" cy="991018"/>
            <a:chOff x="7867650" y="287030"/>
            <a:chExt cx="2647950" cy="2282716"/>
          </a:xfrm>
        </p:grpSpPr>
        <p:sp>
          <p:nvSpPr>
            <p:cNvPr id="138" name="六边形 137"/>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六边形 138"/>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0" name="组合 139"/>
          <p:cNvGrpSpPr/>
          <p:nvPr/>
        </p:nvGrpSpPr>
        <p:grpSpPr>
          <a:xfrm>
            <a:off x="-574791" y="2667836"/>
            <a:ext cx="1149581" cy="991018"/>
            <a:chOff x="7867650" y="287030"/>
            <a:chExt cx="2647950" cy="2282716"/>
          </a:xfrm>
        </p:grpSpPr>
        <p:sp>
          <p:nvSpPr>
            <p:cNvPr id="141" name="六边形 140"/>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六边形 141"/>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3" name="组合 142"/>
          <p:cNvGrpSpPr/>
          <p:nvPr/>
        </p:nvGrpSpPr>
        <p:grpSpPr>
          <a:xfrm>
            <a:off x="-574791" y="3696954"/>
            <a:ext cx="1149581" cy="991018"/>
            <a:chOff x="7867650" y="287030"/>
            <a:chExt cx="2647950" cy="2282716"/>
          </a:xfrm>
        </p:grpSpPr>
        <p:sp>
          <p:nvSpPr>
            <p:cNvPr id="150" name="六边形 149"/>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六边形 150"/>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2" name="组合 151"/>
          <p:cNvGrpSpPr/>
          <p:nvPr/>
        </p:nvGrpSpPr>
        <p:grpSpPr>
          <a:xfrm>
            <a:off x="-574791" y="4726072"/>
            <a:ext cx="1149581" cy="991018"/>
            <a:chOff x="7867650" y="287030"/>
            <a:chExt cx="2647950" cy="2282716"/>
          </a:xfrm>
        </p:grpSpPr>
        <p:sp>
          <p:nvSpPr>
            <p:cNvPr id="153" name="六边形 152"/>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六边形 153"/>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5" name="组合 154"/>
          <p:cNvGrpSpPr/>
          <p:nvPr/>
        </p:nvGrpSpPr>
        <p:grpSpPr>
          <a:xfrm>
            <a:off x="8526492" y="609600"/>
            <a:ext cx="1149581" cy="991018"/>
            <a:chOff x="7867650" y="287030"/>
            <a:chExt cx="2647950" cy="2282716"/>
          </a:xfrm>
        </p:grpSpPr>
        <p:sp>
          <p:nvSpPr>
            <p:cNvPr id="156" name="六边形 155"/>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六边形 156"/>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8" name="组合 157"/>
          <p:cNvGrpSpPr/>
          <p:nvPr/>
        </p:nvGrpSpPr>
        <p:grpSpPr>
          <a:xfrm>
            <a:off x="8526492" y="1638718"/>
            <a:ext cx="1149581" cy="991018"/>
            <a:chOff x="7867650" y="287030"/>
            <a:chExt cx="2647950" cy="2282716"/>
          </a:xfrm>
        </p:grpSpPr>
        <p:sp>
          <p:nvSpPr>
            <p:cNvPr id="176" name="六边形 175"/>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六边形 176"/>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8" name="组合 177"/>
          <p:cNvGrpSpPr/>
          <p:nvPr/>
        </p:nvGrpSpPr>
        <p:grpSpPr>
          <a:xfrm>
            <a:off x="8526492" y="2667836"/>
            <a:ext cx="1149581" cy="991018"/>
            <a:chOff x="7867650" y="287030"/>
            <a:chExt cx="2647950" cy="2282716"/>
          </a:xfrm>
        </p:grpSpPr>
        <p:sp>
          <p:nvSpPr>
            <p:cNvPr id="179" name="六边形 178"/>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六边形 179"/>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1" name="组合 180"/>
          <p:cNvGrpSpPr/>
          <p:nvPr/>
        </p:nvGrpSpPr>
        <p:grpSpPr>
          <a:xfrm>
            <a:off x="8526492" y="3696954"/>
            <a:ext cx="1149581" cy="991018"/>
            <a:chOff x="7867650" y="287030"/>
            <a:chExt cx="2647950" cy="2282716"/>
          </a:xfrm>
        </p:grpSpPr>
        <p:sp>
          <p:nvSpPr>
            <p:cNvPr id="182" name="六边形 181"/>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六边形 182"/>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4" name="组合 183"/>
          <p:cNvGrpSpPr/>
          <p:nvPr/>
        </p:nvGrpSpPr>
        <p:grpSpPr>
          <a:xfrm>
            <a:off x="344372" y="4225844"/>
            <a:ext cx="1149581" cy="991018"/>
            <a:chOff x="7867650" y="287030"/>
            <a:chExt cx="2647950" cy="2282716"/>
          </a:xfrm>
        </p:grpSpPr>
        <p:sp>
          <p:nvSpPr>
            <p:cNvPr id="185" name="六边形 184"/>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六边形 185"/>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7" name="组合 186"/>
          <p:cNvGrpSpPr/>
          <p:nvPr/>
        </p:nvGrpSpPr>
        <p:grpSpPr>
          <a:xfrm>
            <a:off x="1239722" y="4721144"/>
            <a:ext cx="1149581" cy="991018"/>
            <a:chOff x="7867650" y="287030"/>
            <a:chExt cx="2647950" cy="2282716"/>
          </a:xfrm>
        </p:grpSpPr>
        <p:sp>
          <p:nvSpPr>
            <p:cNvPr id="188" name="六边形 187"/>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六边形 188"/>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0" name="组合 189"/>
          <p:cNvGrpSpPr/>
          <p:nvPr/>
        </p:nvGrpSpPr>
        <p:grpSpPr>
          <a:xfrm>
            <a:off x="2161290" y="4225844"/>
            <a:ext cx="1149581" cy="991018"/>
            <a:chOff x="7867650" y="287030"/>
            <a:chExt cx="2647950" cy="2282716"/>
          </a:xfrm>
        </p:grpSpPr>
        <p:sp>
          <p:nvSpPr>
            <p:cNvPr id="191" name="六边形 190"/>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六边形 191"/>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3" name="组合 192"/>
          <p:cNvGrpSpPr/>
          <p:nvPr/>
        </p:nvGrpSpPr>
        <p:grpSpPr>
          <a:xfrm>
            <a:off x="3978208" y="4225844"/>
            <a:ext cx="1149581" cy="991018"/>
            <a:chOff x="7867650" y="287030"/>
            <a:chExt cx="2647950" cy="2282716"/>
          </a:xfrm>
        </p:grpSpPr>
        <p:sp>
          <p:nvSpPr>
            <p:cNvPr id="194" name="六边形 193"/>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六边形 194"/>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6" name="组合 195"/>
          <p:cNvGrpSpPr/>
          <p:nvPr/>
        </p:nvGrpSpPr>
        <p:grpSpPr>
          <a:xfrm>
            <a:off x="5795126" y="4225844"/>
            <a:ext cx="1149581" cy="991018"/>
            <a:chOff x="7867650" y="287030"/>
            <a:chExt cx="2647950" cy="2282716"/>
          </a:xfrm>
        </p:grpSpPr>
        <p:sp>
          <p:nvSpPr>
            <p:cNvPr id="197" name="六边形 196"/>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六边形 197"/>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9" name="组合 198"/>
          <p:cNvGrpSpPr/>
          <p:nvPr/>
        </p:nvGrpSpPr>
        <p:grpSpPr>
          <a:xfrm>
            <a:off x="7612044" y="4225844"/>
            <a:ext cx="1149581" cy="991018"/>
            <a:chOff x="7867650" y="287030"/>
            <a:chExt cx="2647950" cy="2282716"/>
          </a:xfrm>
        </p:grpSpPr>
        <p:sp>
          <p:nvSpPr>
            <p:cNvPr id="200" name="六边形 199"/>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六边形 200"/>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2" name="组合 201"/>
          <p:cNvGrpSpPr/>
          <p:nvPr/>
        </p:nvGrpSpPr>
        <p:grpSpPr>
          <a:xfrm>
            <a:off x="3069749" y="4721144"/>
            <a:ext cx="1149581" cy="991018"/>
            <a:chOff x="7867650" y="287030"/>
            <a:chExt cx="2647950" cy="2282716"/>
          </a:xfrm>
        </p:grpSpPr>
        <p:sp>
          <p:nvSpPr>
            <p:cNvPr id="203" name="六边形 202"/>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六边形 203"/>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5" name="组合 204"/>
          <p:cNvGrpSpPr/>
          <p:nvPr/>
        </p:nvGrpSpPr>
        <p:grpSpPr>
          <a:xfrm>
            <a:off x="4899776" y="4721144"/>
            <a:ext cx="1149581" cy="991018"/>
            <a:chOff x="7867650" y="287030"/>
            <a:chExt cx="2647950" cy="2282716"/>
          </a:xfrm>
        </p:grpSpPr>
        <p:sp>
          <p:nvSpPr>
            <p:cNvPr id="206" name="六边形 205"/>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六边形 206"/>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8" name="组合 207"/>
          <p:cNvGrpSpPr/>
          <p:nvPr/>
        </p:nvGrpSpPr>
        <p:grpSpPr>
          <a:xfrm>
            <a:off x="6729803" y="4721144"/>
            <a:ext cx="1149581" cy="991018"/>
            <a:chOff x="7867650" y="287030"/>
            <a:chExt cx="2647950" cy="2282716"/>
          </a:xfrm>
        </p:grpSpPr>
        <p:sp>
          <p:nvSpPr>
            <p:cNvPr id="209" name="六边形 208"/>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六边形 209"/>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1" name="组合 210"/>
          <p:cNvGrpSpPr/>
          <p:nvPr/>
        </p:nvGrpSpPr>
        <p:grpSpPr>
          <a:xfrm>
            <a:off x="8526492" y="4726072"/>
            <a:ext cx="1149581" cy="991018"/>
            <a:chOff x="7867650" y="287030"/>
            <a:chExt cx="2647950" cy="2282716"/>
          </a:xfrm>
        </p:grpSpPr>
        <p:sp>
          <p:nvSpPr>
            <p:cNvPr id="212" name="六边形 211"/>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六边形 212"/>
            <p:cNvSpPr/>
            <p:nvPr/>
          </p:nvSpPr>
          <p:spPr>
            <a:xfrm>
              <a:off x="7867650" y="287030"/>
              <a:ext cx="2647950" cy="2282716"/>
            </a:xfrm>
            <a:prstGeom prst="hexagon">
              <a:avLst/>
            </a:prstGeom>
            <a:gradFill flip="none" rotWithShape="1">
              <a:gsLst>
                <a:gs pos="0">
                  <a:schemeClr val="bg1">
                    <a:lumMod val="90000"/>
                  </a:schemeClr>
                </a:gs>
                <a:gs pos="100000">
                  <a:schemeClr val="bg1"/>
                </a:gs>
              </a:gsLst>
              <a:lin ang="2700000" scaled="1"/>
              <a:tileRect/>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15" name="直接连接符 214"/>
          <p:cNvCxnSpPr/>
          <p:nvPr/>
        </p:nvCxnSpPr>
        <p:spPr>
          <a:xfrm>
            <a:off x="4519660" y="2573326"/>
            <a:ext cx="3745670" cy="0"/>
          </a:xfrm>
          <a:prstGeom prst="line">
            <a:avLst/>
          </a:prstGeom>
          <a:ln w="9525">
            <a:gradFill flip="none" rotWithShape="1">
              <a:gsLst>
                <a:gs pos="55000">
                  <a:schemeClr val="accent1">
                    <a:lumMod val="0"/>
                    <a:lumOff val="100000"/>
                  </a:schemeClr>
                </a:gs>
                <a:gs pos="100000">
                  <a:schemeClr val="bg1">
                    <a:lumMod val="85000"/>
                  </a:schemeClr>
                </a:gs>
                <a:gs pos="0">
                  <a:schemeClr val="bg1">
                    <a:lumMod val="8500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216" name="组合 215"/>
          <p:cNvGrpSpPr/>
          <p:nvPr/>
        </p:nvGrpSpPr>
        <p:grpSpPr>
          <a:xfrm>
            <a:off x="974952" y="3014804"/>
            <a:ext cx="814498" cy="828187"/>
            <a:chOff x="7634609" y="235689"/>
            <a:chExt cx="1450728" cy="1475110"/>
          </a:xfrm>
        </p:grpSpPr>
        <p:pic>
          <p:nvPicPr>
            <p:cNvPr id="217" name="图片 21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634609" y="235689"/>
              <a:ext cx="1450728" cy="1475110"/>
            </a:xfrm>
            <a:prstGeom prst="rect">
              <a:avLst/>
            </a:prstGeom>
            <a:effectLst>
              <a:outerShdw blurRad="50800" dist="38100" dir="8100000" algn="tr" rotWithShape="0">
                <a:prstClr val="black">
                  <a:alpha val="40000"/>
                </a:prstClr>
              </a:outerShdw>
            </a:effectLst>
          </p:spPr>
        </p:pic>
        <p:grpSp>
          <p:nvGrpSpPr>
            <p:cNvPr id="218" name="组合 217"/>
            <p:cNvGrpSpPr/>
            <p:nvPr/>
          </p:nvGrpSpPr>
          <p:grpSpPr>
            <a:xfrm>
              <a:off x="8069461" y="812113"/>
              <a:ext cx="581025" cy="322262"/>
              <a:chOff x="2282826" y="1428750"/>
              <a:chExt cx="581025" cy="322262"/>
            </a:xfrm>
          </p:grpSpPr>
          <p:sp>
            <p:nvSpPr>
              <p:cNvPr id="219" name="Freeform 58"/>
              <p:cNvSpPr>
                <a:spLocks noEditPoints="1"/>
              </p:cNvSpPr>
              <p:nvPr/>
            </p:nvSpPr>
            <p:spPr bwMode="auto">
              <a:xfrm>
                <a:off x="2282826" y="1431925"/>
                <a:ext cx="173038" cy="311150"/>
              </a:xfrm>
              <a:custGeom>
                <a:avLst/>
                <a:gdLst>
                  <a:gd name="T0" fmla="*/ 36 w 46"/>
                  <a:gd name="T1" fmla="*/ 0 h 82"/>
                  <a:gd name="T2" fmla="*/ 10 w 46"/>
                  <a:gd name="T3" fmla="*/ 0 h 82"/>
                  <a:gd name="T4" fmla="*/ 0 w 46"/>
                  <a:gd name="T5" fmla="*/ 9 h 82"/>
                  <a:gd name="T6" fmla="*/ 0 w 46"/>
                  <a:gd name="T7" fmla="*/ 73 h 82"/>
                  <a:gd name="T8" fmla="*/ 10 w 46"/>
                  <a:gd name="T9" fmla="*/ 82 h 82"/>
                  <a:gd name="T10" fmla="*/ 36 w 46"/>
                  <a:gd name="T11" fmla="*/ 82 h 82"/>
                  <a:gd name="T12" fmla="*/ 46 w 46"/>
                  <a:gd name="T13" fmla="*/ 73 h 82"/>
                  <a:gd name="T14" fmla="*/ 46 w 46"/>
                  <a:gd name="T15" fmla="*/ 9 h 82"/>
                  <a:gd name="T16" fmla="*/ 36 w 46"/>
                  <a:gd name="T17" fmla="*/ 0 h 82"/>
                  <a:gd name="T18" fmla="*/ 24 w 46"/>
                  <a:gd name="T19" fmla="*/ 71 h 82"/>
                  <a:gd name="T20" fmla="*/ 23 w 46"/>
                  <a:gd name="T21" fmla="*/ 71 h 82"/>
                  <a:gd name="T22" fmla="*/ 19 w 46"/>
                  <a:gd name="T23" fmla="*/ 67 h 82"/>
                  <a:gd name="T24" fmla="*/ 23 w 46"/>
                  <a:gd name="T25" fmla="*/ 63 h 82"/>
                  <a:gd name="T26" fmla="*/ 24 w 46"/>
                  <a:gd name="T27" fmla="*/ 63 h 82"/>
                  <a:gd name="T28" fmla="*/ 28 w 46"/>
                  <a:gd name="T29" fmla="*/ 67 h 82"/>
                  <a:gd name="T30" fmla="*/ 24 w 46"/>
                  <a:gd name="T31" fmla="*/ 71 h 82"/>
                  <a:gd name="T32" fmla="*/ 36 w 46"/>
                  <a:gd name="T33" fmla="*/ 26 h 82"/>
                  <a:gd name="T34" fmla="*/ 10 w 46"/>
                  <a:gd name="T35" fmla="*/ 26 h 82"/>
                  <a:gd name="T36" fmla="*/ 7 w 46"/>
                  <a:gd name="T37" fmla="*/ 23 h 82"/>
                  <a:gd name="T38" fmla="*/ 10 w 46"/>
                  <a:gd name="T39" fmla="*/ 20 h 82"/>
                  <a:gd name="T40" fmla="*/ 36 w 46"/>
                  <a:gd name="T41" fmla="*/ 20 h 82"/>
                  <a:gd name="T42" fmla="*/ 39 w 46"/>
                  <a:gd name="T43" fmla="*/ 23 h 82"/>
                  <a:gd name="T44" fmla="*/ 36 w 46"/>
                  <a:gd name="T45" fmla="*/ 26 h 82"/>
                  <a:gd name="T46" fmla="*/ 36 w 46"/>
                  <a:gd name="T47" fmla="*/ 16 h 82"/>
                  <a:gd name="T48" fmla="*/ 10 w 46"/>
                  <a:gd name="T49" fmla="*/ 16 h 82"/>
                  <a:gd name="T50" fmla="*/ 7 w 46"/>
                  <a:gd name="T51" fmla="*/ 13 h 82"/>
                  <a:gd name="T52" fmla="*/ 10 w 46"/>
                  <a:gd name="T53" fmla="*/ 10 h 82"/>
                  <a:gd name="T54" fmla="*/ 36 w 46"/>
                  <a:gd name="T55" fmla="*/ 10 h 82"/>
                  <a:gd name="T56" fmla="*/ 39 w 46"/>
                  <a:gd name="T57" fmla="*/ 13 h 82"/>
                  <a:gd name="T58" fmla="*/ 36 w 46"/>
                  <a:gd name="T59" fmla="*/ 1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82">
                    <a:moveTo>
                      <a:pt x="36" y="0"/>
                    </a:moveTo>
                    <a:cubicBezTo>
                      <a:pt x="10" y="0"/>
                      <a:pt x="10" y="0"/>
                      <a:pt x="10" y="0"/>
                    </a:cubicBezTo>
                    <a:cubicBezTo>
                      <a:pt x="5" y="0"/>
                      <a:pt x="0" y="4"/>
                      <a:pt x="0" y="9"/>
                    </a:cubicBezTo>
                    <a:cubicBezTo>
                      <a:pt x="0" y="73"/>
                      <a:pt x="0" y="73"/>
                      <a:pt x="0" y="73"/>
                    </a:cubicBezTo>
                    <a:cubicBezTo>
                      <a:pt x="0" y="78"/>
                      <a:pt x="5" y="82"/>
                      <a:pt x="10" y="82"/>
                    </a:cubicBezTo>
                    <a:cubicBezTo>
                      <a:pt x="36" y="82"/>
                      <a:pt x="36" y="82"/>
                      <a:pt x="36" y="82"/>
                    </a:cubicBezTo>
                    <a:cubicBezTo>
                      <a:pt x="41" y="82"/>
                      <a:pt x="46" y="78"/>
                      <a:pt x="46" y="73"/>
                    </a:cubicBezTo>
                    <a:cubicBezTo>
                      <a:pt x="46" y="9"/>
                      <a:pt x="46" y="9"/>
                      <a:pt x="46" y="9"/>
                    </a:cubicBezTo>
                    <a:cubicBezTo>
                      <a:pt x="46" y="4"/>
                      <a:pt x="41" y="0"/>
                      <a:pt x="36" y="0"/>
                    </a:cubicBezTo>
                    <a:close/>
                    <a:moveTo>
                      <a:pt x="24" y="71"/>
                    </a:moveTo>
                    <a:cubicBezTo>
                      <a:pt x="23" y="71"/>
                      <a:pt x="23" y="71"/>
                      <a:pt x="23" y="71"/>
                    </a:cubicBezTo>
                    <a:cubicBezTo>
                      <a:pt x="21" y="71"/>
                      <a:pt x="19" y="69"/>
                      <a:pt x="19" y="67"/>
                    </a:cubicBezTo>
                    <a:cubicBezTo>
                      <a:pt x="19" y="65"/>
                      <a:pt x="21" y="63"/>
                      <a:pt x="23" y="63"/>
                    </a:cubicBezTo>
                    <a:cubicBezTo>
                      <a:pt x="24" y="63"/>
                      <a:pt x="24" y="63"/>
                      <a:pt x="24" y="63"/>
                    </a:cubicBezTo>
                    <a:cubicBezTo>
                      <a:pt x="26" y="63"/>
                      <a:pt x="28" y="65"/>
                      <a:pt x="28" y="67"/>
                    </a:cubicBezTo>
                    <a:cubicBezTo>
                      <a:pt x="28" y="69"/>
                      <a:pt x="26" y="71"/>
                      <a:pt x="24" y="71"/>
                    </a:cubicBezTo>
                    <a:close/>
                    <a:moveTo>
                      <a:pt x="36" y="26"/>
                    </a:moveTo>
                    <a:cubicBezTo>
                      <a:pt x="10" y="26"/>
                      <a:pt x="10" y="26"/>
                      <a:pt x="10" y="26"/>
                    </a:cubicBezTo>
                    <a:cubicBezTo>
                      <a:pt x="8" y="26"/>
                      <a:pt x="7" y="25"/>
                      <a:pt x="7" y="23"/>
                    </a:cubicBezTo>
                    <a:cubicBezTo>
                      <a:pt x="7" y="21"/>
                      <a:pt x="8" y="20"/>
                      <a:pt x="10" y="20"/>
                    </a:cubicBezTo>
                    <a:cubicBezTo>
                      <a:pt x="36" y="20"/>
                      <a:pt x="36" y="20"/>
                      <a:pt x="36" y="20"/>
                    </a:cubicBezTo>
                    <a:cubicBezTo>
                      <a:pt x="37" y="20"/>
                      <a:pt x="39" y="21"/>
                      <a:pt x="39" y="23"/>
                    </a:cubicBezTo>
                    <a:cubicBezTo>
                      <a:pt x="39" y="25"/>
                      <a:pt x="37" y="26"/>
                      <a:pt x="36" y="26"/>
                    </a:cubicBezTo>
                    <a:close/>
                    <a:moveTo>
                      <a:pt x="36" y="16"/>
                    </a:moveTo>
                    <a:cubicBezTo>
                      <a:pt x="10" y="16"/>
                      <a:pt x="10" y="16"/>
                      <a:pt x="10" y="16"/>
                    </a:cubicBezTo>
                    <a:cubicBezTo>
                      <a:pt x="8" y="16"/>
                      <a:pt x="7" y="15"/>
                      <a:pt x="7" y="13"/>
                    </a:cubicBezTo>
                    <a:cubicBezTo>
                      <a:pt x="7" y="11"/>
                      <a:pt x="8" y="10"/>
                      <a:pt x="10" y="10"/>
                    </a:cubicBezTo>
                    <a:cubicBezTo>
                      <a:pt x="36" y="10"/>
                      <a:pt x="36" y="10"/>
                      <a:pt x="36" y="10"/>
                    </a:cubicBezTo>
                    <a:cubicBezTo>
                      <a:pt x="37" y="10"/>
                      <a:pt x="39" y="11"/>
                      <a:pt x="39" y="13"/>
                    </a:cubicBezTo>
                    <a:cubicBezTo>
                      <a:pt x="39" y="15"/>
                      <a:pt x="37" y="16"/>
                      <a:pt x="36" y="16"/>
                    </a:cubicBezTo>
                    <a:close/>
                  </a:path>
                </a:pathLst>
              </a:custGeom>
              <a:solidFill>
                <a:srgbClr val="31A6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59"/>
              <p:cNvSpPr>
                <a:spLocks noEditPoints="1"/>
              </p:cNvSpPr>
              <p:nvPr/>
            </p:nvSpPr>
            <p:spPr bwMode="auto">
              <a:xfrm>
                <a:off x="2478088" y="1428750"/>
                <a:ext cx="385763" cy="261937"/>
              </a:xfrm>
              <a:custGeom>
                <a:avLst/>
                <a:gdLst>
                  <a:gd name="T0" fmla="*/ 90 w 102"/>
                  <a:gd name="T1" fmla="*/ 0 h 69"/>
                  <a:gd name="T2" fmla="*/ 12 w 102"/>
                  <a:gd name="T3" fmla="*/ 0 h 69"/>
                  <a:gd name="T4" fmla="*/ 0 w 102"/>
                  <a:gd name="T5" fmla="*/ 12 h 69"/>
                  <a:gd name="T6" fmla="*/ 0 w 102"/>
                  <a:gd name="T7" fmla="*/ 56 h 69"/>
                  <a:gd name="T8" fmla="*/ 12 w 102"/>
                  <a:gd name="T9" fmla="*/ 69 h 69"/>
                  <a:gd name="T10" fmla="*/ 90 w 102"/>
                  <a:gd name="T11" fmla="*/ 69 h 69"/>
                  <a:gd name="T12" fmla="*/ 102 w 102"/>
                  <a:gd name="T13" fmla="*/ 56 h 69"/>
                  <a:gd name="T14" fmla="*/ 102 w 102"/>
                  <a:gd name="T15" fmla="*/ 12 h 69"/>
                  <a:gd name="T16" fmla="*/ 90 w 102"/>
                  <a:gd name="T17" fmla="*/ 0 h 69"/>
                  <a:gd name="T18" fmla="*/ 98 w 102"/>
                  <a:gd name="T19" fmla="*/ 56 h 69"/>
                  <a:gd name="T20" fmla="*/ 90 w 102"/>
                  <a:gd name="T21" fmla="*/ 64 h 69"/>
                  <a:gd name="T22" fmla="*/ 12 w 102"/>
                  <a:gd name="T23" fmla="*/ 64 h 69"/>
                  <a:gd name="T24" fmla="*/ 5 w 102"/>
                  <a:gd name="T25" fmla="*/ 56 h 69"/>
                  <a:gd name="T26" fmla="*/ 5 w 102"/>
                  <a:gd name="T27" fmla="*/ 12 h 69"/>
                  <a:gd name="T28" fmla="*/ 12 w 102"/>
                  <a:gd name="T29" fmla="*/ 5 h 69"/>
                  <a:gd name="T30" fmla="*/ 90 w 102"/>
                  <a:gd name="T31" fmla="*/ 5 h 69"/>
                  <a:gd name="T32" fmla="*/ 98 w 102"/>
                  <a:gd name="T33" fmla="*/ 12 h 69"/>
                  <a:gd name="T34" fmla="*/ 98 w 102"/>
                  <a:gd name="T35" fmla="*/ 5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69">
                    <a:moveTo>
                      <a:pt x="90" y="0"/>
                    </a:moveTo>
                    <a:cubicBezTo>
                      <a:pt x="12" y="0"/>
                      <a:pt x="12" y="0"/>
                      <a:pt x="12" y="0"/>
                    </a:cubicBezTo>
                    <a:cubicBezTo>
                      <a:pt x="5" y="0"/>
                      <a:pt x="0" y="6"/>
                      <a:pt x="0" y="12"/>
                    </a:cubicBezTo>
                    <a:cubicBezTo>
                      <a:pt x="0" y="56"/>
                      <a:pt x="0" y="56"/>
                      <a:pt x="0" y="56"/>
                    </a:cubicBezTo>
                    <a:cubicBezTo>
                      <a:pt x="0" y="63"/>
                      <a:pt x="5" y="69"/>
                      <a:pt x="12" y="69"/>
                    </a:cubicBezTo>
                    <a:cubicBezTo>
                      <a:pt x="90" y="69"/>
                      <a:pt x="90" y="69"/>
                      <a:pt x="90" y="69"/>
                    </a:cubicBezTo>
                    <a:cubicBezTo>
                      <a:pt x="97" y="69"/>
                      <a:pt x="102" y="63"/>
                      <a:pt x="102" y="56"/>
                    </a:cubicBezTo>
                    <a:cubicBezTo>
                      <a:pt x="102" y="12"/>
                      <a:pt x="102" y="12"/>
                      <a:pt x="102" y="12"/>
                    </a:cubicBezTo>
                    <a:cubicBezTo>
                      <a:pt x="102" y="6"/>
                      <a:pt x="97" y="0"/>
                      <a:pt x="90" y="0"/>
                    </a:cubicBezTo>
                    <a:close/>
                    <a:moveTo>
                      <a:pt x="98" y="56"/>
                    </a:moveTo>
                    <a:cubicBezTo>
                      <a:pt x="98" y="60"/>
                      <a:pt x="94" y="64"/>
                      <a:pt x="90" y="64"/>
                    </a:cubicBezTo>
                    <a:cubicBezTo>
                      <a:pt x="12" y="64"/>
                      <a:pt x="12" y="64"/>
                      <a:pt x="12" y="64"/>
                    </a:cubicBezTo>
                    <a:cubicBezTo>
                      <a:pt x="8" y="64"/>
                      <a:pt x="5" y="60"/>
                      <a:pt x="5" y="56"/>
                    </a:cubicBezTo>
                    <a:cubicBezTo>
                      <a:pt x="5" y="12"/>
                      <a:pt x="5" y="12"/>
                      <a:pt x="5" y="12"/>
                    </a:cubicBezTo>
                    <a:cubicBezTo>
                      <a:pt x="5" y="8"/>
                      <a:pt x="8" y="5"/>
                      <a:pt x="12" y="5"/>
                    </a:cubicBezTo>
                    <a:cubicBezTo>
                      <a:pt x="90" y="5"/>
                      <a:pt x="90" y="5"/>
                      <a:pt x="90" y="5"/>
                    </a:cubicBezTo>
                    <a:cubicBezTo>
                      <a:pt x="94" y="5"/>
                      <a:pt x="98" y="8"/>
                      <a:pt x="98" y="12"/>
                    </a:cubicBezTo>
                    <a:lnTo>
                      <a:pt x="98" y="56"/>
                    </a:lnTo>
                    <a:close/>
                  </a:path>
                </a:pathLst>
              </a:custGeom>
              <a:solidFill>
                <a:srgbClr val="31A6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60"/>
              <p:cNvSpPr/>
              <p:nvPr/>
            </p:nvSpPr>
            <p:spPr bwMode="auto">
              <a:xfrm>
                <a:off x="2633663" y="1701800"/>
                <a:ext cx="68263" cy="49212"/>
              </a:xfrm>
              <a:custGeom>
                <a:avLst/>
                <a:gdLst>
                  <a:gd name="T0" fmla="*/ 12 w 18"/>
                  <a:gd name="T1" fmla="*/ 0 h 13"/>
                  <a:gd name="T2" fmla="*/ 7 w 18"/>
                  <a:gd name="T3" fmla="*/ 0 h 13"/>
                  <a:gd name="T4" fmla="*/ 0 w 18"/>
                  <a:gd name="T5" fmla="*/ 7 h 13"/>
                  <a:gd name="T6" fmla="*/ 7 w 18"/>
                  <a:gd name="T7" fmla="*/ 13 h 13"/>
                  <a:gd name="T8" fmla="*/ 12 w 18"/>
                  <a:gd name="T9" fmla="*/ 13 h 13"/>
                  <a:gd name="T10" fmla="*/ 18 w 18"/>
                  <a:gd name="T11" fmla="*/ 7 h 13"/>
                  <a:gd name="T12" fmla="*/ 12 w 18"/>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8" h="13">
                    <a:moveTo>
                      <a:pt x="12" y="0"/>
                    </a:moveTo>
                    <a:cubicBezTo>
                      <a:pt x="7" y="0"/>
                      <a:pt x="7" y="0"/>
                      <a:pt x="7" y="0"/>
                    </a:cubicBezTo>
                    <a:cubicBezTo>
                      <a:pt x="3" y="0"/>
                      <a:pt x="0" y="3"/>
                      <a:pt x="0" y="7"/>
                    </a:cubicBezTo>
                    <a:cubicBezTo>
                      <a:pt x="0" y="10"/>
                      <a:pt x="3" y="13"/>
                      <a:pt x="7" y="13"/>
                    </a:cubicBezTo>
                    <a:cubicBezTo>
                      <a:pt x="12" y="13"/>
                      <a:pt x="12" y="13"/>
                      <a:pt x="12" y="13"/>
                    </a:cubicBezTo>
                    <a:cubicBezTo>
                      <a:pt x="15" y="13"/>
                      <a:pt x="18" y="10"/>
                      <a:pt x="18" y="7"/>
                    </a:cubicBezTo>
                    <a:cubicBezTo>
                      <a:pt x="18" y="3"/>
                      <a:pt x="15" y="0"/>
                      <a:pt x="12" y="0"/>
                    </a:cubicBezTo>
                    <a:close/>
                  </a:path>
                </a:pathLst>
              </a:custGeom>
              <a:solidFill>
                <a:srgbClr val="31A6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22" name="组合 221"/>
          <p:cNvGrpSpPr/>
          <p:nvPr/>
        </p:nvGrpSpPr>
        <p:grpSpPr>
          <a:xfrm>
            <a:off x="2296316" y="408641"/>
            <a:ext cx="814498" cy="828187"/>
            <a:chOff x="5574927" y="1343757"/>
            <a:chExt cx="1450728" cy="1475110"/>
          </a:xfrm>
        </p:grpSpPr>
        <p:pic>
          <p:nvPicPr>
            <p:cNvPr id="223" name="图片 2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574927" y="1343757"/>
              <a:ext cx="1450728" cy="1475110"/>
            </a:xfrm>
            <a:prstGeom prst="rect">
              <a:avLst/>
            </a:prstGeom>
            <a:effectLst>
              <a:outerShdw blurRad="50800" dist="38100" dir="8100000" algn="tr" rotWithShape="0">
                <a:prstClr val="black">
                  <a:alpha val="40000"/>
                </a:prstClr>
              </a:outerShdw>
            </a:effectLst>
          </p:spPr>
        </p:pic>
        <p:grpSp>
          <p:nvGrpSpPr>
            <p:cNvPr id="224" name="组合 223"/>
            <p:cNvGrpSpPr/>
            <p:nvPr/>
          </p:nvGrpSpPr>
          <p:grpSpPr>
            <a:xfrm>
              <a:off x="6085185" y="1863031"/>
              <a:ext cx="430212" cy="436562"/>
              <a:chOff x="2946401" y="1379538"/>
              <a:chExt cx="430212" cy="436562"/>
            </a:xfrm>
          </p:grpSpPr>
          <p:sp>
            <p:nvSpPr>
              <p:cNvPr id="225" name="Freeform 61"/>
              <p:cNvSpPr/>
              <p:nvPr/>
            </p:nvSpPr>
            <p:spPr bwMode="auto">
              <a:xfrm>
                <a:off x="3097213" y="1450975"/>
                <a:ext cx="279400" cy="327025"/>
              </a:xfrm>
              <a:custGeom>
                <a:avLst/>
                <a:gdLst>
                  <a:gd name="T0" fmla="*/ 53 w 74"/>
                  <a:gd name="T1" fmla="*/ 0 h 86"/>
                  <a:gd name="T2" fmla="*/ 20 w 74"/>
                  <a:gd name="T3" fmla="*/ 0 h 86"/>
                  <a:gd name="T4" fmla="*/ 0 w 74"/>
                  <a:gd name="T5" fmla="*/ 20 h 86"/>
                  <a:gd name="T6" fmla="*/ 0 w 74"/>
                  <a:gd name="T7" fmla="*/ 36 h 86"/>
                  <a:gd name="T8" fmla="*/ 20 w 74"/>
                  <a:gd name="T9" fmla="*/ 56 h 86"/>
                  <a:gd name="T10" fmla="*/ 46 w 74"/>
                  <a:gd name="T11" fmla="*/ 56 h 86"/>
                  <a:gd name="T12" fmla="*/ 62 w 74"/>
                  <a:gd name="T13" fmla="*/ 86 h 86"/>
                  <a:gd name="T14" fmla="*/ 57 w 74"/>
                  <a:gd name="T15" fmla="*/ 56 h 86"/>
                  <a:gd name="T16" fmla="*/ 74 w 74"/>
                  <a:gd name="T17" fmla="*/ 36 h 86"/>
                  <a:gd name="T18" fmla="*/ 74 w 74"/>
                  <a:gd name="T19" fmla="*/ 20 h 86"/>
                  <a:gd name="T20" fmla="*/ 53 w 74"/>
                  <a:gd name="T2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86">
                    <a:moveTo>
                      <a:pt x="53" y="0"/>
                    </a:moveTo>
                    <a:cubicBezTo>
                      <a:pt x="20" y="0"/>
                      <a:pt x="20" y="0"/>
                      <a:pt x="20" y="0"/>
                    </a:cubicBezTo>
                    <a:cubicBezTo>
                      <a:pt x="9" y="0"/>
                      <a:pt x="0" y="9"/>
                      <a:pt x="0" y="20"/>
                    </a:cubicBezTo>
                    <a:cubicBezTo>
                      <a:pt x="0" y="36"/>
                      <a:pt x="0" y="36"/>
                      <a:pt x="0" y="36"/>
                    </a:cubicBezTo>
                    <a:cubicBezTo>
                      <a:pt x="0" y="47"/>
                      <a:pt x="9" y="56"/>
                      <a:pt x="20" y="56"/>
                    </a:cubicBezTo>
                    <a:cubicBezTo>
                      <a:pt x="46" y="56"/>
                      <a:pt x="46" y="56"/>
                      <a:pt x="46" y="56"/>
                    </a:cubicBezTo>
                    <a:cubicBezTo>
                      <a:pt x="47" y="63"/>
                      <a:pt x="50" y="83"/>
                      <a:pt x="62" y="86"/>
                    </a:cubicBezTo>
                    <a:cubicBezTo>
                      <a:pt x="62" y="86"/>
                      <a:pt x="55" y="66"/>
                      <a:pt x="57" y="56"/>
                    </a:cubicBezTo>
                    <a:cubicBezTo>
                      <a:pt x="66" y="54"/>
                      <a:pt x="74" y="46"/>
                      <a:pt x="74" y="36"/>
                    </a:cubicBezTo>
                    <a:cubicBezTo>
                      <a:pt x="74" y="20"/>
                      <a:pt x="74" y="20"/>
                      <a:pt x="74" y="20"/>
                    </a:cubicBezTo>
                    <a:cubicBezTo>
                      <a:pt x="74" y="9"/>
                      <a:pt x="64" y="0"/>
                      <a:pt x="53" y="0"/>
                    </a:cubicBezTo>
                    <a:close/>
                  </a:path>
                </a:pathLst>
              </a:custGeom>
              <a:solidFill>
                <a:srgbClr val="018D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62"/>
              <p:cNvSpPr/>
              <p:nvPr/>
            </p:nvSpPr>
            <p:spPr bwMode="auto">
              <a:xfrm>
                <a:off x="2946401" y="1379538"/>
                <a:ext cx="369888" cy="436562"/>
              </a:xfrm>
              <a:custGeom>
                <a:avLst/>
                <a:gdLst>
                  <a:gd name="T0" fmla="*/ 36 w 98"/>
                  <a:gd name="T1" fmla="*/ 55 h 115"/>
                  <a:gd name="T2" fmla="*/ 36 w 98"/>
                  <a:gd name="T3" fmla="*/ 38 h 115"/>
                  <a:gd name="T4" fmla="*/ 59 w 98"/>
                  <a:gd name="T5" fmla="*/ 15 h 115"/>
                  <a:gd name="T6" fmla="*/ 95 w 98"/>
                  <a:gd name="T7" fmla="*/ 15 h 115"/>
                  <a:gd name="T8" fmla="*/ 98 w 98"/>
                  <a:gd name="T9" fmla="*/ 16 h 115"/>
                  <a:gd name="T10" fmla="*/ 78 w 98"/>
                  <a:gd name="T11" fmla="*/ 0 h 115"/>
                  <a:gd name="T12" fmla="*/ 21 w 98"/>
                  <a:gd name="T13" fmla="*/ 0 h 115"/>
                  <a:gd name="T14" fmla="*/ 0 w 98"/>
                  <a:gd name="T15" fmla="*/ 20 h 115"/>
                  <a:gd name="T16" fmla="*/ 0 w 98"/>
                  <a:gd name="T17" fmla="*/ 55 h 115"/>
                  <a:gd name="T18" fmla="*/ 21 w 98"/>
                  <a:gd name="T19" fmla="*/ 76 h 115"/>
                  <a:gd name="T20" fmla="*/ 30 w 98"/>
                  <a:gd name="T21" fmla="*/ 76 h 115"/>
                  <a:gd name="T22" fmla="*/ 11 w 98"/>
                  <a:gd name="T23" fmla="*/ 110 h 115"/>
                  <a:gd name="T24" fmla="*/ 50 w 98"/>
                  <a:gd name="T25" fmla="*/ 76 h 115"/>
                  <a:gd name="T26" fmla="*/ 36 w 98"/>
                  <a:gd name="T27" fmla="*/ 5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15">
                    <a:moveTo>
                      <a:pt x="36" y="55"/>
                    </a:moveTo>
                    <a:cubicBezTo>
                      <a:pt x="36" y="38"/>
                      <a:pt x="36" y="38"/>
                      <a:pt x="36" y="38"/>
                    </a:cubicBezTo>
                    <a:cubicBezTo>
                      <a:pt x="36" y="25"/>
                      <a:pt x="46" y="15"/>
                      <a:pt x="59" y="15"/>
                    </a:cubicBezTo>
                    <a:cubicBezTo>
                      <a:pt x="95" y="15"/>
                      <a:pt x="95" y="15"/>
                      <a:pt x="95" y="15"/>
                    </a:cubicBezTo>
                    <a:cubicBezTo>
                      <a:pt x="96" y="15"/>
                      <a:pt x="97" y="16"/>
                      <a:pt x="98" y="16"/>
                    </a:cubicBezTo>
                    <a:cubicBezTo>
                      <a:pt x="96" y="7"/>
                      <a:pt x="88" y="0"/>
                      <a:pt x="78" y="0"/>
                    </a:cubicBezTo>
                    <a:cubicBezTo>
                      <a:pt x="21" y="0"/>
                      <a:pt x="21" y="0"/>
                      <a:pt x="21" y="0"/>
                    </a:cubicBezTo>
                    <a:cubicBezTo>
                      <a:pt x="9" y="0"/>
                      <a:pt x="0" y="9"/>
                      <a:pt x="0" y="20"/>
                    </a:cubicBezTo>
                    <a:cubicBezTo>
                      <a:pt x="0" y="55"/>
                      <a:pt x="0" y="55"/>
                      <a:pt x="0" y="55"/>
                    </a:cubicBezTo>
                    <a:cubicBezTo>
                      <a:pt x="0" y="67"/>
                      <a:pt x="9" y="76"/>
                      <a:pt x="21" y="76"/>
                    </a:cubicBezTo>
                    <a:cubicBezTo>
                      <a:pt x="30" y="76"/>
                      <a:pt x="30" y="76"/>
                      <a:pt x="30" y="76"/>
                    </a:cubicBezTo>
                    <a:cubicBezTo>
                      <a:pt x="29" y="85"/>
                      <a:pt x="26" y="106"/>
                      <a:pt x="11" y="110"/>
                    </a:cubicBezTo>
                    <a:cubicBezTo>
                      <a:pt x="11" y="110"/>
                      <a:pt x="40" y="115"/>
                      <a:pt x="50" y="76"/>
                    </a:cubicBezTo>
                    <a:cubicBezTo>
                      <a:pt x="42" y="73"/>
                      <a:pt x="36" y="65"/>
                      <a:pt x="36" y="55"/>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27" name="组合 226"/>
          <p:cNvGrpSpPr/>
          <p:nvPr/>
        </p:nvGrpSpPr>
        <p:grpSpPr>
          <a:xfrm>
            <a:off x="3505116" y="982607"/>
            <a:ext cx="814498" cy="828187"/>
            <a:chOff x="9904367" y="1428750"/>
            <a:chExt cx="1450728" cy="1475110"/>
          </a:xfrm>
        </p:grpSpPr>
        <p:pic>
          <p:nvPicPr>
            <p:cNvPr id="228" name="图片 22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904367" y="1428750"/>
              <a:ext cx="1450728" cy="1475110"/>
            </a:xfrm>
            <a:prstGeom prst="rect">
              <a:avLst/>
            </a:prstGeom>
            <a:effectLst>
              <a:outerShdw blurRad="50800" dist="38100" dir="8100000" algn="tr" rotWithShape="0">
                <a:prstClr val="black">
                  <a:alpha val="40000"/>
                </a:prstClr>
              </a:outerShdw>
            </a:effectLst>
          </p:spPr>
        </p:pic>
        <p:grpSp>
          <p:nvGrpSpPr>
            <p:cNvPr id="229" name="组合 228"/>
            <p:cNvGrpSpPr/>
            <p:nvPr/>
          </p:nvGrpSpPr>
          <p:grpSpPr>
            <a:xfrm>
              <a:off x="10382081" y="1980568"/>
              <a:ext cx="495300" cy="371475"/>
              <a:chOff x="1716088" y="1390650"/>
              <a:chExt cx="495300" cy="371475"/>
            </a:xfrm>
          </p:grpSpPr>
          <p:sp>
            <p:nvSpPr>
              <p:cNvPr id="230" name="Freeform 63"/>
              <p:cNvSpPr>
                <a:spLocks noEditPoints="1"/>
              </p:cNvSpPr>
              <p:nvPr/>
            </p:nvSpPr>
            <p:spPr bwMode="auto">
              <a:xfrm>
                <a:off x="1716088" y="1390650"/>
                <a:ext cx="106363" cy="368300"/>
              </a:xfrm>
              <a:custGeom>
                <a:avLst/>
                <a:gdLst>
                  <a:gd name="T0" fmla="*/ 27 w 28"/>
                  <a:gd name="T1" fmla="*/ 0 h 97"/>
                  <a:gd name="T2" fmla="*/ 1 w 28"/>
                  <a:gd name="T3" fmla="*/ 0 h 97"/>
                  <a:gd name="T4" fmla="*/ 0 w 28"/>
                  <a:gd name="T5" fmla="*/ 1 h 97"/>
                  <a:gd name="T6" fmla="*/ 0 w 28"/>
                  <a:gd name="T7" fmla="*/ 96 h 97"/>
                  <a:gd name="T8" fmla="*/ 1 w 28"/>
                  <a:gd name="T9" fmla="*/ 97 h 97"/>
                  <a:gd name="T10" fmla="*/ 27 w 28"/>
                  <a:gd name="T11" fmla="*/ 97 h 97"/>
                  <a:gd name="T12" fmla="*/ 28 w 28"/>
                  <a:gd name="T13" fmla="*/ 96 h 97"/>
                  <a:gd name="T14" fmla="*/ 28 w 28"/>
                  <a:gd name="T15" fmla="*/ 1 h 97"/>
                  <a:gd name="T16" fmla="*/ 27 w 28"/>
                  <a:gd name="T17" fmla="*/ 0 h 97"/>
                  <a:gd name="T18" fmla="*/ 14 w 28"/>
                  <a:gd name="T19" fmla="*/ 94 h 97"/>
                  <a:gd name="T20" fmla="*/ 7 w 28"/>
                  <a:gd name="T21" fmla="*/ 87 h 97"/>
                  <a:gd name="T22" fmla="*/ 14 w 28"/>
                  <a:gd name="T23" fmla="*/ 80 h 97"/>
                  <a:gd name="T24" fmla="*/ 21 w 28"/>
                  <a:gd name="T25" fmla="*/ 87 h 97"/>
                  <a:gd name="T26" fmla="*/ 14 w 28"/>
                  <a:gd name="T27" fmla="*/ 94 h 97"/>
                  <a:gd name="T28" fmla="*/ 24 w 28"/>
                  <a:gd name="T29" fmla="*/ 54 h 97"/>
                  <a:gd name="T30" fmla="*/ 23 w 28"/>
                  <a:gd name="T31" fmla="*/ 55 h 97"/>
                  <a:gd name="T32" fmla="*/ 5 w 28"/>
                  <a:gd name="T33" fmla="*/ 55 h 97"/>
                  <a:gd name="T34" fmla="*/ 4 w 28"/>
                  <a:gd name="T35" fmla="*/ 54 h 97"/>
                  <a:gd name="T36" fmla="*/ 4 w 28"/>
                  <a:gd name="T37" fmla="*/ 6 h 97"/>
                  <a:gd name="T38" fmla="*/ 5 w 28"/>
                  <a:gd name="T39" fmla="*/ 5 h 97"/>
                  <a:gd name="T40" fmla="*/ 23 w 28"/>
                  <a:gd name="T41" fmla="*/ 5 h 97"/>
                  <a:gd name="T42" fmla="*/ 24 w 28"/>
                  <a:gd name="T43" fmla="*/ 6 h 97"/>
                  <a:gd name="T44" fmla="*/ 24 w 28"/>
                  <a:gd name="T45" fmla="*/ 5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97">
                    <a:moveTo>
                      <a:pt x="27" y="0"/>
                    </a:moveTo>
                    <a:cubicBezTo>
                      <a:pt x="1" y="0"/>
                      <a:pt x="1" y="0"/>
                      <a:pt x="1" y="0"/>
                    </a:cubicBezTo>
                    <a:cubicBezTo>
                      <a:pt x="1" y="0"/>
                      <a:pt x="0" y="1"/>
                      <a:pt x="0" y="1"/>
                    </a:cubicBezTo>
                    <a:cubicBezTo>
                      <a:pt x="0" y="96"/>
                      <a:pt x="0" y="96"/>
                      <a:pt x="0" y="96"/>
                    </a:cubicBezTo>
                    <a:cubicBezTo>
                      <a:pt x="0" y="97"/>
                      <a:pt x="1" y="97"/>
                      <a:pt x="1" y="97"/>
                    </a:cubicBezTo>
                    <a:cubicBezTo>
                      <a:pt x="27" y="97"/>
                      <a:pt x="27" y="97"/>
                      <a:pt x="27" y="97"/>
                    </a:cubicBezTo>
                    <a:cubicBezTo>
                      <a:pt x="27" y="97"/>
                      <a:pt x="28" y="97"/>
                      <a:pt x="28" y="96"/>
                    </a:cubicBezTo>
                    <a:cubicBezTo>
                      <a:pt x="28" y="1"/>
                      <a:pt x="28" y="1"/>
                      <a:pt x="28" y="1"/>
                    </a:cubicBezTo>
                    <a:cubicBezTo>
                      <a:pt x="28" y="1"/>
                      <a:pt x="27" y="0"/>
                      <a:pt x="27" y="0"/>
                    </a:cubicBezTo>
                    <a:close/>
                    <a:moveTo>
                      <a:pt x="14" y="94"/>
                    </a:moveTo>
                    <a:cubicBezTo>
                      <a:pt x="10" y="94"/>
                      <a:pt x="7" y="91"/>
                      <a:pt x="7" y="87"/>
                    </a:cubicBezTo>
                    <a:cubicBezTo>
                      <a:pt x="7" y="83"/>
                      <a:pt x="10" y="80"/>
                      <a:pt x="14" y="80"/>
                    </a:cubicBezTo>
                    <a:cubicBezTo>
                      <a:pt x="18" y="80"/>
                      <a:pt x="21" y="83"/>
                      <a:pt x="21" y="87"/>
                    </a:cubicBezTo>
                    <a:cubicBezTo>
                      <a:pt x="21" y="91"/>
                      <a:pt x="18" y="94"/>
                      <a:pt x="14" y="94"/>
                    </a:cubicBezTo>
                    <a:close/>
                    <a:moveTo>
                      <a:pt x="24" y="54"/>
                    </a:moveTo>
                    <a:cubicBezTo>
                      <a:pt x="24" y="55"/>
                      <a:pt x="24" y="55"/>
                      <a:pt x="23" y="55"/>
                    </a:cubicBezTo>
                    <a:cubicBezTo>
                      <a:pt x="5" y="55"/>
                      <a:pt x="5" y="55"/>
                      <a:pt x="5" y="55"/>
                    </a:cubicBezTo>
                    <a:cubicBezTo>
                      <a:pt x="5" y="55"/>
                      <a:pt x="4" y="55"/>
                      <a:pt x="4" y="54"/>
                    </a:cubicBezTo>
                    <a:cubicBezTo>
                      <a:pt x="4" y="6"/>
                      <a:pt x="4" y="6"/>
                      <a:pt x="4" y="6"/>
                    </a:cubicBezTo>
                    <a:cubicBezTo>
                      <a:pt x="4" y="6"/>
                      <a:pt x="5" y="5"/>
                      <a:pt x="5" y="5"/>
                    </a:cubicBezTo>
                    <a:cubicBezTo>
                      <a:pt x="23" y="5"/>
                      <a:pt x="23" y="5"/>
                      <a:pt x="23" y="5"/>
                    </a:cubicBezTo>
                    <a:cubicBezTo>
                      <a:pt x="24" y="5"/>
                      <a:pt x="24" y="6"/>
                      <a:pt x="24" y="6"/>
                    </a:cubicBezTo>
                    <a:lnTo>
                      <a:pt x="24" y="54"/>
                    </a:lnTo>
                    <a:close/>
                  </a:path>
                </a:pathLst>
              </a:custGeom>
              <a:solidFill>
                <a:srgbClr val="018D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64"/>
              <p:cNvSpPr/>
              <p:nvPr/>
            </p:nvSpPr>
            <p:spPr bwMode="auto">
              <a:xfrm>
                <a:off x="1743076" y="1436688"/>
                <a:ext cx="55563" cy="14287"/>
              </a:xfrm>
              <a:custGeom>
                <a:avLst/>
                <a:gdLst>
                  <a:gd name="T0" fmla="*/ 15 w 15"/>
                  <a:gd name="T1" fmla="*/ 3 h 4"/>
                  <a:gd name="T2" fmla="*/ 14 w 15"/>
                  <a:gd name="T3" fmla="*/ 4 h 4"/>
                  <a:gd name="T4" fmla="*/ 0 w 15"/>
                  <a:gd name="T5" fmla="*/ 4 h 4"/>
                  <a:gd name="T6" fmla="*/ 0 w 15"/>
                  <a:gd name="T7" fmla="*/ 3 h 4"/>
                  <a:gd name="T8" fmla="*/ 0 w 15"/>
                  <a:gd name="T9" fmla="*/ 1 h 4"/>
                  <a:gd name="T10" fmla="*/ 0 w 15"/>
                  <a:gd name="T11" fmla="*/ 0 h 4"/>
                  <a:gd name="T12" fmla="*/ 14 w 15"/>
                  <a:gd name="T13" fmla="*/ 0 h 4"/>
                  <a:gd name="T14" fmla="*/ 15 w 15"/>
                  <a:gd name="T15" fmla="*/ 1 h 4"/>
                  <a:gd name="T16" fmla="*/ 15 w 15"/>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15" y="3"/>
                    </a:moveTo>
                    <a:cubicBezTo>
                      <a:pt x="15" y="3"/>
                      <a:pt x="14" y="4"/>
                      <a:pt x="14" y="4"/>
                    </a:cubicBezTo>
                    <a:cubicBezTo>
                      <a:pt x="0" y="4"/>
                      <a:pt x="0" y="4"/>
                      <a:pt x="0" y="4"/>
                    </a:cubicBezTo>
                    <a:cubicBezTo>
                      <a:pt x="0" y="4"/>
                      <a:pt x="0" y="3"/>
                      <a:pt x="0" y="3"/>
                    </a:cubicBezTo>
                    <a:cubicBezTo>
                      <a:pt x="0" y="1"/>
                      <a:pt x="0" y="1"/>
                      <a:pt x="0" y="1"/>
                    </a:cubicBezTo>
                    <a:cubicBezTo>
                      <a:pt x="0" y="0"/>
                      <a:pt x="0" y="0"/>
                      <a:pt x="0" y="0"/>
                    </a:cubicBezTo>
                    <a:cubicBezTo>
                      <a:pt x="14" y="0"/>
                      <a:pt x="14" y="0"/>
                      <a:pt x="14" y="0"/>
                    </a:cubicBezTo>
                    <a:cubicBezTo>
                      <a:pt x="14" y="0"/>
                      <a:pt x="15" y="0"/>
                      <a:pt x="15" y="1"/>
                    </a:cubicBezTo>
                    <a:lnTo>
                      <a:pt x="15" y="3"/>
                    </a:lnTo>
                    <a:close/>
                  </a:path>
                </a:pathLst>
              </a:custGeom>
              <a:solidFill>
                <a:srgbClr val="F29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65"/>
              <p:cNvSpPr/>
              <p:nvPr/>
            </p:nvSpPr>
            <p:spPr bwMode="auto">
              <a:xfrm>
                <a:off x="1743076" y="1455738"/>
                <a:ext cx="55563" cy="14287"/>
              </a:xfrm>
              <a:custGeom>
                <a:avLst/>
                <a:gdLst>
                  <a:gd name="T0" fmla="*/ 15 w 15"/>
                  <a:gd name="T1" fmla="*/ 3 h 4"/>
                  <a:gd name="T2" fmla="*/ 14 w 15"/>
                  <a:gd name="T3" fmla="*/ 4 h 4"/>
                  <a:gd name="T4" fmla="*/ 1 w 15"/>
                  <a:gd name="T5" fmla="*/ 4 h 4"/>
                  <a:gd name="T6" fmla="*/ 0 w 15"/>
                  <a:gd name="T7" fmla="*/ 3 h 4"/>
                  <a:gd name="T8" fmla="*/ 0 w 15"/>
                  <a:gd name="T9" fmla="*/ 1 h 4"/>
                  <a:gd name="T10" fmla="*/ 1 w 15"/>
                  <a:gd name="T11" fmla="*/ 0 h 4"/>
                  <a:gd name="T12" fmla="*/ 14 w 15"/>
                  <a:gd name="T13" fmla="*/ 0 h 4"/>
                  <a:gd name="T14" fmla="*/ 15 w 15"/>
                  <a:gd name="T15" fmla="*/ 1 h 4"/>
                  <a:gd name="T16" fmla="*/ 15 w 15"/>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15" y="3"/>
                    </a:moveTo>
                    <a:cubicBezTo>
                      <a:pt x="15" y="3"/>
                      <a:pt x="14" y="4"/>
                      <a:pt x="14" y="4"/>
                    </a:cubicBezTo>
                    <a:cubicBezTo>
                      <a:pt x="1" y="4"/>
                      <a:pt x="1" y="4"/>
                      <a:pt x="1" y="4"/>
                    </a:cubicBezTo>
                    <a:cubicBezTo>
                      <a:pt x="0" y="4"/>
                      <a:pt x="0" y="3"/>
                      <a:pt x="0" y="3"/>
                    </a:cubicBezTo>
                    <a:cubicBezTo>
                      <a:pt x="0" y="1"/>
                      <a:pt x="0" y="1"/>
                      <a:pt x="0" y="1"/>
                    </a:cubicBezTo>
                    <a:cubicBezTo>
                      <a:pt x="0" y="0"/>
                      <a:pt x="0" y="0"/>
                      <a:pt x="1" y="0"/>
                    </a:cubicBezTo>
                    <a:cubicBezTo>
                      <a:pt x="14" y="0"/>
                      <a:pt x="14" y="0"/>
                      <a:pt x="14" y="0"/>
                    </a:cubicBezTo>
                    <a:cubicBezTo>
                      <a:pt x="14" y="0"/>
                      <a:pt x="15" y="0"/>
                      <a:pt x="15" y="1"/>
                    </a:cubicBezTo>
                    <a:lnTo>
                      <a:pt x="15" y="3"/>
                    </a:lnTo>
                    <a:close/>
                  </a:path>
                </a:pathLst>
              </a:custGeom>
              <a:solidFill>
                <a:srgbClr val="018D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66"/>
              <p:cNvSpPr>
                <a:spLocks noEditPoints="1"/>
              </p:cNvSpPr>
              <p:nvPr/>
            </p:nvSpPr>
            <p:spPr bwMode="auto">
              <a:xfrm>
                <a:off x="1841501" y="1390650"/>
                <a:ext cx="101600" cy="368300"/>
              </a:xfrm>
              <a:custGeom>
                <a:avLst/>
                <a:gdLst>
                  <a:gd name="T0" fmla="*/ 27 w 27"/>
                  <a:gd name="T1" fmla="*/ 0 h 97"/>
                  <a:gd name="T2" fmla="*/ 1 w 27"/>
                  <a:gd name="T3" fmla="*/ 0 h 97"/>
                  <a:gd name="T4" fmla="*/ 0 w 27"/>
                  <a:gd name="T5" fmla="*/ 1 h 97"/>
                  <a:gd name="T6" fmla="*/ 0 w 27"/>
                  <a:gd name="T7" fmla="*/ 96 h 97"/>
                  <a:gd name="T8" fmla="*/ 1 w 27"/>
                  <a:gd name="T9" fmla="*/ 97 h 97"/>
                  <a:gd name="T10" fmla="*/ 27 w 27"/>
                  <a:gd name="T11" fmla="*/ 97 h 97"/>
                  <a:gd name="T12" fmla="*/ 27 w 27"/>
                  <a:gd name="T13" fmla="*/ 96 h 97"/>
                  <a:gd name="T14" fmla="*/ 27 w 27"/>
                  <a:gd name="T15" fmla="*/ 1 h 97"/>
                  <a:gd name="T16" fmla="*/ 27 w 27"/>
                  <a:gd name="T17" fmla="*/ 0 h 97"/>
                  <a:gd name="T18" fmla="*/ 14 w 27"/>
                  <a:gd name="T19" fmla="*/ 94 h 97"/>
                  <a:gd name="T20" fmla="*/ 7 w 27"/>
                  <a:gd name="T21" fmla="*/ 87 h 97"/>
                  <a:gd name="T22" fmla="*/ 14 w 27"/>
                  <a:gd name="T23" fmla="*/ 80 h 97"/>
                  <a:gd name="T24" fmla="*/ 21 w 27"/>
                  <a:gd name="T25" fmla="*/ 87 h 97"/>
                  <a:gd name="T26" fmla="*/ 14 w 27"/>
                  <a:gd name="T27" fmla="*/ 94 h 97"/>
                  <a:gd name="T28" fmla="*/ 24 w 27"/>
                  <a:gd name="T29" fmla="*/ 54 h 97"/>
                  <a:gd name="T30" fmla="*/ 23 w 27"/>
                  <a:gd name="T31" fmla="*/ 55 h 97"/>
                  <a:gd name="T32" fmla="*/ 5 w 27"/>
                  <a:gd name="T33" fmla="*/ 55 h 97"/>
                  <a:gd name="T34" fmla="*/ 4 w 27"/>
                  <a:gd name="T35" fmla="*/ 54 h 97"/>
                  <a:gd name="T36" fmla="*/ 4 w 27"/>
                  <a:gd name="T37" fmla="*/ 6 h 97"/>
                  <a:gd name="T38" fmla="*/ 5 w 27"/>
                  <a:gd name="T39" fmla="*/ 5 h 97"/>
                  <a:gd name="T40" fmla="*/ 23 w 27"/>
                  <a:gd name="T41" fmla="*/ 5 h 97"/>
                  <a:gd name="T42" fmla="*/ 24 w 27"/>
                  <a:gd name="T43" fmla="*/ 6 h 97"/>
                  <a:gd name="T44" fmla="*/ 24 w 27"/>
                  <a:gd name="T45" fmla="*/ 5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97">
                    <a:moveTo>
                      <a:pt x="27" y="0"/>
                    </a:moveTo>
                    <a:cubicBezTo>
                      <a:pt x="1" y="0"/>
                      <a:pt x="1" y="0"/>
                      <a:pt x="1" y="0"/>
                    </a:cubicBezTo>
                    <a:cubicBezTo>
                      <a:pt x="1" y="0"/>
                      <a:pt x="0" y="1"/>
                      <a:pt x="0" y="1"/>
                    </a:cubicBezTo>
                    <a:cubicBezTo>
                      <a:pt x="0" y="96"/>
                      <a:pt x="0" y="96"/>
                      <a:pt x="0" y="96"/>
                    </a:cubicBezTo>
                    <a:cubicBezTo>
                      <a:pt x="0" y="97"/>
                      <a:pt x="1" y="97"/>
                      <a:pt x="1" y="97"/>
                    </a:cubicBezTo>
                    <a:cubicBezTo>
                      <a:pt x="27" y="97"/>
                      <a:pt x="27" y="97"/>
                      <a:pt x="27" y="97"/>
                    </a:cubicBezTo>
                    <a:cubicBezTo>
                      <a:pt x="27" y="97"/>
                      <a:pt x="27" y="97"/>
                      <a:pt x="27" y="96"/>
                    </a:cubicBezTo>
                    <a:cubicBezTo>
                      <a:pt x="27" y="1"/>
                      <a:pt x="27" y="1"/>
                      <a:pt x="27" y="1"/>
                    </a:cubicBezTo>
                    <a:cubicBezTo>
                      <a:pt x="27" y="1"/>
                      <a:pt x="27" y="0"/>
                      <a:pt x="27" y="0"/>
                    </a:cubicBezTo>
                    <a:close/>
                    <a:moveTo>
                      <a:pt x="14" y="94"/>
                    </a:moveTo>
                    <a:cubicBezTo>
                      <a:pt x="10" y="94"/>
                      <a:pt x="7" y="91"/>
                      <a:pt x="7" y="87"/>
                    </a:cubicBezTo>
                    <a:cubicBezTo>
                      <a:pt x="7" y="83"/>
                      <a:pt x="10" y="80"/>
                      <a:pt x="14" y="80"/>
                    </a:cubicBezTo>
                    <a:cubicBezTo>
                      <a:pt x="18" y="80"/>
                      <a:pt x="21" y="83"/>
                      <a:pt x="21" y="87"/>
                    </a:cubicBezTo>
                    <a:cubicBezTo>
                      <a:pt x="21" y="91"/>
                      <a:pt x="18" y="94"/>
                      <a:pt x="14" y="94"/>
                    </a:cubicBezTo>
                    <a:close/>
                    <a:moveTo>
                      <a:pt x="24" y="54"/>
                    </a:moveTo>
                    <a:cubicBezTo>
                      <a:pt x="24" y="55"/>
                      <a:pt x="24" y="55"/>
                      <a:pt x="23" y="55"/>
                    </a:cubicBezTo>
                    <a:cubicBezTo>
                      <a:pt x="5" y="55"/>
                      <a:pt x="5" y="55"/>
                      <a:pt x="5" y="55"/>
                    </a:cubicBezTo>
                    <a:cubicBezTo>
                      <a:pt x="5" y="55"/>
                      <a:pt x="4" y="55"/>
                      <a:pt x="4" y="54"/>
                    </a:cubicBezTo>
                    <a:cubicBezTo>
                      <a:pt x="4" y="6"/>
                      <a:pt x="4" y="6"/>
                      <a:pt x="4" y="6"/>
                    </a:cubicBezTo>
                    <a:cubicBezTo>
                      <a:pt x="4" y="6"/>
                      <a:pt x="5" y="5"/>
                      <a:pt x="5" y="5"/>
                    </a:cubicBezTo>
                    <a:cubicBezTo>
                      <a:pt x="23" y="5"/>
                      <a:pt x="23" y="5"/>
                      <a:pt x="23" y="5"/>
                    </a:cubicBezTo>
                    <a:cubicBezTo>
                      <a:pt x="24" y="5"/>
                      <a:pt x="24" y="6"/>
                      <a:pt x="24" y="6"/>
                    </a:cubicBezTo>
                    <a:lnTo>
                      <a:pt x="24" y="54"/>
                    </a:lnTo>
                    <a:close/>
                  </a:path>
                </a:pathLst>
              </a:custGeom>
              <a:solidFill>
                <a:srgbClr val="018D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67"/>
              <p:cNvSpPr/>
              <p:nvPr/>
            </p:nvSpPr>
            <p:spPr bwMode="auto">
              <a:xfrm>
                <a:off x="1866901" y="1436688"/>
                <a:ext cx="53975" cy="14287"/>
              </a:xfrm>
              <a:custGeom>
                <a:avLst/>
                <a:gdLst>
                  <a:gd name="T0" fmla="*/ 14 w 14"/>
                  <a:gd name="T1" fmla="*/ 3 h 4"/>
                  <a:gd name="T2" fmla="*/ 14 w 14"/>
                  <a:gd name="T3" fmla="*/ 4 h 4"/>
                  <a:gd name="T4" fmla="*/ 0 w 14"/>
                  <a:gd name="T5" fmla="*/ 4 h 4"/>
                  <a:gd name="T6" fmla="*/ 0 w 14"/>
                  <a:gd name="T7" fmla="*/ 3 h 4"/>
                  <a:gd name="T8" fmla="*/ 0 w 14"/>
                  <a:gd name="T9" fmla="*/ 1 h 4"/>
                  <a:gd name="T10" fmla="*/ 0 w 14"/>
                  <a:gd name="T11" fmla="*/ 0 h 4"/>
                  <a:gd name="T12" fmla="*/ 14 w 14"/>
                  <a:gd name="T13" fmla="*/ 0 h 4"/>
                  <a:gd name="T14" fmla="*/ 14 w 14"/>
                  <a:gd name="T15" fmla="*/ 1 h 4"/>
                  <a:gd name="T16" fmla="*/ 14 w 14"/>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4" y="3"/>
                    </a:moveTo>
                    <a:cubicBezTo>
                      <a:pt x="14" y="3"/>
                      <a:pt x="14" y="4"/>
                      <a:pt x="14" y="4"/>
                    </a:cubicBezTo>
                    <a:cubicBezTo>
                      <a:pt x="0" y="4"/>
                      <a:pt x="0" y="4"/>
                      <a:pt x="0" y="4"/>
                    </a:cubicBezTo>
                    <a:cubicBezTo>
                      <a:pt x="0" y="4"/>
                      <a:pt x="0" y="3"/>
                      <a:pt x="0" y="3"/>
                    </a:cubicBezTo>
                    <a:cubicBezTo>
                      <a:pt x="0" y="1"/>
                      <a:pt x="0" y="1"/>
                      <a:pt x="0" y="1"/>
                    </a:cubicBezTo>
                    <a:cubicBezTo>
                      <a:pt x="0" y="0"/>
                      <a:pt x="0" y="0"/>
                      <a:pt x="0" y="0"/>
                    </a:cubicBezTo>
                    <a:cubicBezTo>
                      <a:pt x="14" y="0"/>
                      <a:pt x="14" y="0"/>
                      <a:pt x="14" y="0"/>
                    </a:cubicBezTo>
                    <a:cubicBezTo>
                      <a:pt x="14" y="0"/>
                      <a:pt x="14" y="0"/>
                      <a:pt x="14" y="1"/>
                    </a:cubicBezTo>
                    <a:lnTo>
                      <a:pt x="14" y="3"/>
                    </a:lnTo>
                    <a:close/>
                  </a:path>
                </a:pathLst>
              </a:custGeom>
              <a:solidFill>
                <a:srgbClr val="F29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68"/>
              <p:cNvSpPr/>
              <p:nvPr/>
            </p:nvSpPr>
            <p:spPr bwMode="auto">
              <a:xfrm>
                <a:off x="1866901" y="1455738"/>
                <a:ext cx="57150" cy="14287"/>
              </a:xfrm>
              <a:custGeom>
                <a:avLst/>
                <a:gdLst>
                  <a:gd name="T0" fmla="*/ 15 w 15"/>
                  <a:gd name="T1" fmla="*/ 3 h 4"/>
                  <a:gd name="T2" fmla="*/ 14 w 15"/>
                  <a:gd name="T3" fmla="*/ 4 h 4"/>
                  <a:gd name="T4" fmla="*/ 0 w 15"/>
                  <a:gd name="T5" fmla="*/ 4 h 4"/>
                  <a:gd name="T6" fmla="*/ 0 w 15"/>
                  <a:gd name="T7" fmla="*/ 3 h 4"/>
                  <a:gd name="T8" fmla="*/ 0 w 15"/>
                  <a:gd name="T9" fmla="*/ 1 h 4"/>
                  <a:gd name="T10" fmla="*/ 0 w 15"/>
                  <a:gd name="T11" fmla="*/ 0 h 4"/>
                  <a:gd name="T12" fmla="*/ 14 w 15"/>
                  <a:gd name="T13" fmla="*/ 0 h 4"/>
                  <a:gd name="T14" fmla="*/ 15 w 15"/>
                  <a:gd name="T15" fmla="*/ 1 h 4"/>
                  <a:gd name="T16" fmla="*/ 15 w 15"/>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15" y="3"/>
                    </a:moveTo>
                    <a:cubicBezTo>
                      <a:pt x="15" y="3"/>
                      <a:pt x="14" y="4"/>
                      <a:pt x="14" y="4"/>
                    </a:cubicBezTo>
                    <a:cubicBezTo>
                      <a:pt x="0" y="4"/>
                      <a:pt x="0" y="4"/>
                      <a:pt x="0" y="4"/>
                    </a:cubicBezTo>
                    <a:cubicBezTo>
                      <a:pt x="0" y="4"/>
                      <a:pt x="0" y="3"/>
                      <a:pt x="0" y="3"/>
                    </a:cubicBezTo>
                    <a:cubicBezTo>
                      <a:pt x="0" y="1"/>
                      <a:pt x="0" y="1"/>
                      <a:pt x="0" y="1"/>
                    </a:cubicBezTo>
                    <a:cubicBezTo>
                      <a:pt x="0" y="0"/>
                      <a:pt x="0" y="0"/>
                      <a:pt x="0" y="0"/>
                    </a:cubicBezTo>
                    <a:cubicBezTo>
                      <a:pt x="14" y="0"/>
                      <a:pt x="14" y="0"/>
                      <a:pt x="14" y="0"/>
                    </a:cubicBezTo>
                    <a:cubicBezTo>
                      <a:pt x="14" y="0"/>
                      <a:pt x="15" y="0"/>
                      <a:pt x="15" y="1"/>
                    </a:cubicBezTo>
                    <a:lnTo>
                      <a:pt x="15" y="3"/>
                    </a:lnTo>
                    <a:close/>
                  </a:path>
                </a:pathLst>
              </a:custGeom>
              <a:solidFill>
                <a:srgbClr val="F29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69"/>
              <p:cNvSpPr>
                <a:spLocks noEditPoints="1"/>
              </p:cNvSpPr>
              <p:nvPr/>
            </p:nvSpPr>
            <p:spPr bwMode="auto">
              <a:xfrm>
                <a:off x="1954213" y="1390650"/>
                <a:ext cx="257175" cy="371475"/>
              </a:xfrm>
              <a:custGeom>
                <a:avLst/>
                <a:gdLst>
                  <a:gd name="T0" fmla="*/ 23 w 68"/>
                  <a:gd name="T1" fmla="*/ 0 h 98"/>
                  <a:gd name="T2" fmla="*/ 0 w 68"/>
                  <a:gd name="T3" fmla="*/ 12 h 98"/>
                  <a:gd name="T4" fmla="*/ 0 w 68"/>
                  <a:gd name="T5" fmla="*/ 13 h 98"/>
                  <a:gd name="T6" fmla="*/ 44 w 68"/>
                  <a:gd name="T7" fmla="*/ 97 h 98"/>
                  <a:gd name="T8" fmla="*/ 45 w 68"/>
                  <a:gd name="T9" fmla="*/ 98 h 98"/>
                  <a:gd name="T10" fmla="*/ 67 w 68"/>
                  <a:gd name="T11" fmla="*/ 86 h 98"/>
                  <a:gd name="T12" fmla="*/ 68 w 68"/>
                  <a:gd name="T13" fmla="*/ 85 h 98"/>
                  <a:gd name="T14" fmla="*/ 24 w 68"/>
                  <a:gd name="T15" fmla="*/ 0 h 98"/>
                  <a:gd name="T16" fmla="*/ 23 w 68"/>
                  <a:gd name="T17" fmla="*/ 0 h 98"/>
                  <a:gd name="T18" fmla="*/ 54 w 68"/>
                  <a:gd name="T19" fmla="*/ 89 h 98"/>
                  <a:gd name="T20" fmla="*/ 45 w 68"/>
                  <a:gd name="T21" fmla="*/ 86 h 98"/>
                  <a:gd name="T22" fmla="*/ 48 w 68"/>
                  <a:gd name="T23" fmla="*/ 77 h 98"/>
                  <a:gd name="T24" fmla="*/ 57 w 68"/>
                  <a:gd name="T25" fmla="*/ 80 h 98"/>
                  <a:gd name="T26" fmla="*/ 54 w 68"/>
                  <a:gd name="T27" fmla="*/ 89 h 98"/>
                  <a:gd name="T28" fmla="*/ 45 w 68"/>
                  <a:gd name="T29" fmla="*/ 49 h 98"/>
                  <a:gd name="T30" fmla="*/ 45 w 68"/>
                  <a:gd name="T31" fmla="*/ 50 h 98"/>
                  <a:gd name="T32" fmla="*/ 29 w 68"/>
                  <a:gd name="T33" fmla="*/ 59 h 98"/>
                  <a:gd name="T34" fmla="*/ 28 w 68"/>
                  <a:gd name="T35" fmla="*/ 58 h 98"/>
                  <a:gd name="T36" fmla="*/ 6 w 68"/>
                  <a:gd name="T37" fmla="*/ 15 h 98"/>
                  <a:gd name="T38" fmla="*/ 6 w 68"/>
                  <a:gd name="T39" fmla="*/ 14 h 98"/>
                  <a:gd name="T40" fmla="*/ 22 w 68"/>
                  <a:gd name="T41" fmla="*/ 6 h 98"/>
                  <a:gd name="T42" fmla="*/ 23 w 68"/>
                  <a:gd name="T43" fmla="*/ 6 h 98"/>
                  <a:gd name="T44" fmla="*/ 45 w 68"/>
                  <a:gd name="T4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 h="98">
                    <a:moveTo>
                      <a:pt x="23" y="0"/>
                    </a:moveTo>
                    <a:cubicBezTo>
                      <a:pt x="0" y="12"/>
                      <a:pt x="0" y="12"/>
                      <a:pt x="0" y="12"/>
                    </a:cubicBezTo>
                    <a:cubicBezTo>
                      <a:pt x="0" y="12"/>
                      <a:pt x="0" y="12"/>
                      <a:pt x="0" y="13"/>
                    </a:cubicBezTo>
                    <a:cubicBezTo>
                      <a:pt x="44" y="97"/>
                      <a:pt x="44" y="97"/>
                      <a:pt x="44" y="97"/>
                    </a:cubicBezTo>
                    <a:cubicBezTo>
                      <a:pt x="44" y="98"/>
                      <a:pt x="44" y="98"/>
                      <a:pt x="45" y="98"/>
                    </a:cubicBezTo>
                    <a:cubicBezTo>
                      <a:pt x="67" y="86"/>
                      <a:pt x="67" y="86"/>
                      <a:pt x="67" y="86"/>
                    </a:cubicBezTo>
                    <a:cubicBezTo>
                      <a:pt x="68" y="86"/>
                      <a:pt x="68" y="85"/>
                      <a:pt x="68" y="85"/>
                    </a:cubicBezTo>
                    <a:cubicBezTo>
                      <a:pt x="24" y="0"/>
                      <a:pt x="24" y="0"/>
                      <a:pt x="24" y="0"/>
                    </a:cubicBezTo>
                    <a:cubicBezTo>
                      <a:pt x="24" y="0"/>
                      <a:pt x="23" y="0"/>
                      <a:pt x="23" y="0"/>
                    </a:cubicBezTo>
                    <a:close/>
                    <a:moveTo>
                      <a:pt x="54" y="89"/>
                    </a:moveTo>
                    <a:cubicBezTo>
                      <a:pt x="51" y="90"/>
                      <a:pt x="47" y="89"/>
                      <a:pt x="45" y="86"/>
                    </a:cubicBezTo>
                    <a:cubicBezTo>
                      <a:pt x="44" y="83"/>
                      <a:pt x="45" y="79"/>
                      <a:pt x="48" y="77"/>
                    </a:cubicBezTo>
                    <a:cubicBezTo>
                      <a:pt x="52" y="75"/>
                      <a:pt x="56" y="76"/>
                      <a:pt x="57" y="80"/>
                    </a:cubicBezTo>
                    <a:cubicBezTo>
                      <a:pt x="59" y="83"/>
                      <a:pt x="58" y="87"/>
                      <a:pt x="54" y="89"/>
                    </a:cubicBezTo>
                    <a:close/>
                    <a:moveTo>
                      <a:pt x="45" y="49"/>
                    </a:moveTo>
                    <a:cubicBezTo>
                      <a:pt x="46" y="50"/>
                      <a:pt x="45" y="50"/>
                      <a:pt x="45" y="50"/>
                    </a:cubicBezTo>
                    <a:cubicBezTo>
                      <a:pt x="29" y="59"/>
                      <a:pt x="29" y="59"/>
                      <a:pt x="29" y="59"/>
                    </a:cubicBezTo>
                    <a:cubicBezTo>
                      <a:pt x="29" y="59"/>
                      <a:pt x="28" y="59"/>
                      <a:pt x="28" y="58"/>
                    </a:cubicBezTo>
                    <a:cubicBezTo>
                      <a:pt x="6" y="15"/>
                      <a:pt x="6" y="15"/>
                      <a:pt x="6" y="15"/>
                    </a:cubicBezTo>
                    <a:cubicBezTo>
                      <a:pt x="6" y="15"/>
                      <a:pt x="6" y="14"/>
                      <a:pt x="6" y="14"/>
                    </a:cubicBezTo>
                    <a:cubicBezTo>
                      <a:pt x="22" y="6"/>
                      <a:pt x="22" y="6"/>
                      <a:pt x="22" y="6"/>
                    </a:cubicBezTo>
                    <a:cubicBezTo>
                      <a:pt x="22" y="6"/>
                      <a:pt x="23" y="6"/>
                      <a:pt x="23" y="6"/>
                    </a:cubicBezTo>
                    <a:lnTo>
                      <a:pt x="45" y="49"/>
                    </a:lnTo>
                    <a:close/>
                  </a:path>
                </a:pathLst>
              </a:custGeom>
              <a:solidFill>
                <a:srgbClr val="018D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70"/>
              <p:cNvSpPr/>
              <p:nvPr/>
            </p:nvSpPr>
            <p:spPr bwMode="auto">
              <a:xfrm>
                <a:off x="1995488" y="1439863"/>
                <a:ext cx="52388" cy="38100"/>
              </a:xfrm>
              <a:custGeom>
                <a:avLst/>
                <a:gdLst>
                  <a:gd name="T0" fmla="*/ 14 w 14"/>
                  <a:gd name="T1" fmla="*/ 2 h 10"/>
                  <a:gd name="T2" fmla="*/ 14 w 14"/>
                  <a:gd name="T3" fmla="*/ 3 h 10"/>
                  <a:gd name="T4" fmla="*/ 2 w 14"/>
                  <a:gd name="T5" fmla="*/ 9 h 10"/>
                  <a:gd name="T6" fmla="*/ 1 w 14"/>
                  <a:gd name="T7" fmla="*/ 9 h 10"/>
                  <a:gd name="T8" fmla="*/ 0 w 14"/>
                  <a:gd name="T9" fmla="*/ 7 h 10"/>
                  <a:gd name="T10" fmla="*/ 0 w 14"/>
                  <a:gd name="T11" fmla="*/ 6 h 10"/>
                  <a:gd name="T12" fmla="*/ 12 w 14"/>
                  <a:gd name="T13" fmla="*/ 0 h 10"/>
                  <a:gd name="T14" fmla="*/ 13 w 14"/>
                  <a:gd name="T15" fmla="*/ 0 h 10"/>
                  <a:gd name="T16" fmla="*/ 14 w 14"/>
                  <a:gd name="T1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0">
                    <a:moveTo>
                      <a:pt x="14" y="2"/>
                    </a:moveTo>
                    <a:cubicBezTo>
                      <a:pt x="14" y="3"/>
                      <a:pt x="14" y="3"/>
                      <a:pt x="14" y="3"/>
                    </a:cubicBezTo>
                    <a:cubicBezTo>
                      <a:pt x="2" y="9"/>
                      <a:pt x="2" y="9"/>
                      <a:pt x="2" y="9"/>
                    </a:cubicBezTo>
                    <a:cubicBezTo>
                      <a:pt x="1" y="10"/>
                      <a:pt x="1" y="9"/>
                      <a:pt x="1" y="9"/>
                    </a:cubicBezTo>
                    <a:cubicBezTo>
                      <a:pt x="0" y="7"/>
                      <a:pt x="0" y="7"/>
                      <a:pt x="0" y="7"/>
                    </a:cubicBezTo>
                    <a:cubicBezTo>
                      <a:pt x="0" y="7"/>
                      <a:pt x="0" y="6"/>
                      <a:pt x="0" y="6"/>
                    </a:cubicBezTo>
                    <a:cubicBezTo>
                      <a:pt x="12" y="0"/>
                      <a:pt x="12" y="0"/>
                      <a:pt x="12" y="0"/>
                    </a:cubicBezTo>
                    <a:cubicBezTo>
                      <a:pt x="12" y="0"/>
                      <a:pt x="13" y="0"/>
                      <a:pt x="13" y="0"/>
                    </a:cubicBezTo>
                    <a:lnTo>
                      <a:pt x="14" y="2"/>
                    </a:lnTo>
                    <a:close/>
                  </a:path>
                </a:pathLst>
              </a:custGeom>
              <a:solidFill>
                <a:srgbClr val="F29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71"/>
              <p:cNvSpPr/>
              <p:nvPr/>
            </p:nvSpPr>
            <p:spPr bwMode="auto">
              <a:xfrm>
                <a:off x="2003426" y="1455738"/>
                <a:ext cx="57150" cy="38100"/>
              </a:xfrm>
              <a:custGeom>
                <a:avLst/>
                <a:gdLst>
                  <a:gd name="T0" fmla="*/ 14 w 15"/>
                  <a:gd name="T1" fmla="*/ 3 h 10"/>
                  <a:gd name="T2" fmla="*/ 14 w 15"/>
                  <a:gd name="T3" fmla="*/ 4 h 10"/>
                  <a:gd name="T4" fmla="*/ 2 w 15"/>
                  <a:gd name="T5" fmla="*/ 10 h 10"/>
                  <a:gd name="T6" fmla="*/ 1 w 15"/>
                  <a:gd name="T7" fmla="*/ 9 h 10"/>
                  <a:gd name="T8" fmla="*/ 0 w 15"/>
                  <a:gd name="T9" fmla="*/ 8 h 10"/>
                  <a:gd name="T10" fmla="*/ 1 w 15"/>
                  <a:gd name="T11" fmla="*/ 6 h 10"/>
                  <a:gd name="T12" fmla="*/ 12 w 15"/>
                  <a:gd name="T13" fmla="*/ 0 h 10"/>
                  <a:gd name="T14" fmla="*/ 13 w 15"/>
                  <a:gd name="T15" fmla="*/ 1 h 10"/>
                  <a:gd name="T16" fmla="*/ 14 w 15"/>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4" y="3"/>
                    </a:moveTo>
                    <a:cubicBezTo>
                      <a:pt x="15" y="3"/>
                      <a:pt x="14" y="3"/>
                      <a:pt x="14" y="4"/>
                    </a:cubicBezTo>
                    <a:cubicBezTo>
                      <a:pt x="2" y="10"/>
                      <a:pt x="2" y="10"/>
                      <a:pt x="2" y="10"/>
                    </a:cubicBezTo>
                    <a:cubicBezTo>
                      <a:pt x="2" y="10"/>
                      <a:pt x="1" y="10"/>
                      <a:pt x="1" y="9"/>
                    </a:cubicBezTo>
                    <a:cubicBezTo>
                      <a:pt x="0" y="8"/>
                      <a:pt x="0" y="8"/>
                      <a:pt x="0" y="8"/>
                    </a:cubicBezTo>
                    <a:cubicBezTo>
                      <a:pt x="0" y="7"/>
                      <a:pt x="0" y="7"/>
                      <a:pt x="1" y="6"/>
                    </a:cubicBezTo>
                    <a:cubicBezTo>
                      <a:pt x="12" y="0"/>
                      <a:pt x="12" y="0"/>
                      <a:pt x="12" y="0"/>
                    </a:cubicBezTo>
                    <a:cubicBezTo>
                      <a:pt x="13" y="0"/>
                      <a:pt x="13" y="0"/>
                      <a:pt x="13" y="1"/>
                    </a:cubicBezTo>
                    <a:lnTo>
                      <a:pt x="14" y="3"/>
                    </a:lnTo>
                    <a:close/>
                  </a:path>
                </a:pathLst>
              </a:custGeom>
              <a:solidFill>
                <a:srgbClr val="F29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39" name="组合 238"/>
          <p:cNvGrpSpPr/>
          <p:nvPr/>
        </p:nvGrpSpPr>
        <p:grpSpPr>
          <a:xfrm>
            <a:off x="974952" y="982607"/>
            <a:ext cx="814498" cy="828187"/>
            <a:chOff x="3846636" y="1834195"/>
            <a:chExt cx="1450728" cy="1475110"/>
          </a:xfrm>
        </p:grpSpPr>
        <p:pic>
          <p:nvPicPr>
            <p:cNvPr id="240" name="图片 23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846636" y="1834195"/>
              <a:ext cx="1450728" cy="1475110"/>
            </a:xfrm>
            <a:prstGeom prst="rect">
              <a:avLst/>
            </a:prstGeom>
            <a:effectLst>
              <a:outerShdw blurRad="50800" dist="38100" dir="8100000" algn="tr" rotWithShape="0">
                <a:prstClr val="black">
                  <a:alpha val="40000"/>
                </a:prstClr>
              </a:outerShdw>
            </a:effectLst>
          </p:spPr>
        </p:pic>
        <p:grpSp>
          <p:nvGrpSpPr>
            <p:cNvPr id="241" name="组合 240"/>
            <p:cNvGrpSpPr/>
            <p:nvPr/>
          </p:nvGrpSpPr>
          <p:grpSpPr>
            <a:xfrm>
              <a:off x="4381500" y="2336800"/>
              <a:ext cx="381001" cy="469900"/>
              <a:chOff x="1674813" y="1797050"/>
              <a:chExt cx="381001" cy="469900"/>
            </a:xfrm>
          </p:grpSpPr>
          <p:sp>
            <p:nvSpPr>
              <p:cNvPr id="242" name="Freeform 72"/>
              <p:cNvSpPr>
                <a:spLocks noEditPoints="1"/>
              </p:cNvSpPr>
              <p:nvPr/>
            </p:nvSpPr>
            <p:spPr bwMode="auto">
              <a:xfrm>
                <a:off x="1674813" y="1978025"/>
                <a:ext cx="90488" cy="288925"/>
              </a:xfrm>
              <a:custGeom>
                <a:avLst/>
                <a:gdLst>
                  <a:gd name="T0" fmla="*/ 2 w 24"/>
                  <a:gd name="T1" fmla="*/ 0 h 76"/>
                  <a:gd name="T2" fmla="*/ 0 w 24"/>
                  <a:gd name="T3" fmla="*/ 75 h 76"/>
                  <a:gd name="T4" fmla="*/ 2 w 24"/>
                  <a:gd name="T5" fmla="*/ 76 h 76"/>
                  <a:gd name="T6" fmla="*/ 8 w 24"/>
                  <a:gd name="T7" fmla="*/ 66 h 76"/>
                  <a:gd name="T8" fmla="*/ 22 w 24"/>
                  <a:gd name="T9" fmla="*/ 76 h 76"/>
                  <a:gd name="T10" fmla="*/ 24 w 24"/>
                  <a:gd name="T11" fmla="*/ 1 h 76"/>
                  <a:gd name="T12" fmla="*/ 11 w 24"/>
                  <a:gd name="T13" fmla="*/ 60 h 76"/>
                  <a:gd name="T14" fmla="*/ 3 w 24"/>
                  <a:gd name="T15" fmla="*/ 55 h 76"/>
                  <a:gd name="T16" fmla="*/ 11 w 24"/>
                  <a:gd name="T17" fmla="*/ 60 h 76"/>
                  <a:gd name="T18" fmla="*/ 3 w 24"/>
                  <a:gd name="T19" fmla="*/ 51 h 76"/>
                  <a:gd name="T20" fmla="*/ 11 w 24"/>
                  <a:gd name="T21" fmla="*/ 46 h 76"/>
                  <a:gd name="T22" fmla="*/ 11 w 24"/>
                  <a:gd name="T23" fmla="*/ 43 h 76"/>
                  <a:gd name="T24" fmla="*/ 3 w 24"/>
                  <a:gd name="T25" fmla="*/ 38 h 76"/>
                  <a:gd name="T26" fmla="*/ 11 w 24"/>
                  <a:gd name="T27" fmla="*/ 43 h 76"/>
                  <a:gd name="T28" fmla="*/ 3 w 24"/>
                  <a:gd name="T29" fmla="*/ 34 h 76"/>
                  <a:gd name="T30" fmla="*/ 11 w 24"/>
                  <a:gd name="T31" fmla="*/ 29 h 76"/>
                  <a:gd name="T32" fmla="*/ 11 w 24"/>
                  <a:gd name="T33" fmla="*/ 26 h 76"/>
                  <a:gd name="T34" fmla="*/ 3 w 24"/>
                  <a:gd name="T35" fmla="*/ 21 h 76"/>
                  <a:gd name="T36" fmla="*/ 11 w 24"/>
                  <a:gd name="T37" fmla="*/ 26 h 76"/>
                  <a:gd name="T38" fmla="*/ 3 w 24"/>
                  <a:gd name="T39" fmla="*/ 17 h 76"/>
                  <a:gd name="T40" fmla="*/ 11 w 24"/>
                  <a:gd name="T41" fmla="*/ 12 h 76"/>
                  <a:gd name="T42" fmla="*/ 11 w 24"/>
                  <a:gd name="T43" fmla="*/ 9 h 76"/>
                  <a:gd name="T44" fmla="*/ 3 w 24"/>
                  <a:gd name="T45" fmla="*/ 3 h 76"/>
                  <a:gd name="T46" fmla="*/ 11 w 24"/>
                  <a:gd name="T47" fmla="*/ 9 h 76"/>
                  <a:gd name="T48" fmla="*/ 13 w 24"/>
                  <a:gd name="T49" fmla="*/ 60 h 76"/>
                  <a:gd name="T50" fmla="*/ 21 w 24"/>
                  <a:gd name="T51" fmla="*/ 55 h 76"/>
                  <a:gd name="T52" fmla="*/ 21 w 24"/>
                  <a:gd name="T53" fmla="*/ 51 h 76"/>
                  <a:gd name="T54" fmla="*/ 13 w 24"/>
                  <a:gd name="T55" fmla="*/ 46 h 76"/>
                  <a:gd name="T56" fmla="*/ 21 w 24"/>
                  <a:gd name="T57" fmla="*/ 51 h 76"/>
                  <a:gd name="T58" fmla="*/ 13 w 24"/>
                  <a:gd name="T59" fmla="*/ 43 h 76"/>
                  <a:gd name="T60" fmla="*/ 21 w 24"/>
                  <a:gd name="T61" fmla="*/ 38 h 76"/>
                  <a:gd name="T62" fmla="*/ 21 w 24"/>
                  <a:gd name="T63" fmla="*/ 34 h 76"/>
                  <a:gd name="T64" fmla="*/ 13 w 24"/>
                  <a:gd name="T65" fmla="*/ 29 h 76"/>
                  <a:gd name="T66" fmla="*/ 21 w 24"/>
                  <a:gd name="T67" fmla="*/ 34 h 76"/>
                  <a:gd name="T68" fmla="*/ 13 w 24"/>
                  <a:gd name="T69" fmla="*/ 26 h 76"/>
                  <a:gd name="T70" fmla="*/ 21 w 24"/>
                  <a:gd name="T71" fmla="*/ 21 h 76"/>
                  <a:gd name="T72" fmla="*/ 21 w 24"/>
                  <a:gd name="T73" fmla="*/ 17 h 76"/>
                  <a:gd name="T74" fmla="*/ 13 w 24"/>
                  <a:gd name="T75" fmla="*/ 12 h 76"/>
                  <a:gd name="T76" fmla="*/ 21 w 24"/>
                  <a:gd name="T77" fmla="*/ 17 h 76"/>
                  <a:gd name="T78" fmla="*/ 13 w 24"/>
                  <a:gd name="T79" fmla="*/ 9 h 76"/>
                  <a:gd name="T80" fmla="*/ 21 w 24"/>
                  <a:gd name="T81" fmla="*/ 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 h="76">
                    <a:moveTo>
                      <a:pt x="22" y="0"/>
                    </a:moveTo>
                    <a:cubicBezTo>
                      <a:pt x="2" y="0"/>
                      <a:pt x="2" y="0"/>
                      <a:pt x="2" y="0"/>
                    </a:cubicBezTo>
                    <a:cubicBezTo>
                      <a:pt x="1" y="0"/>
                      <a:pt x="0" y="1"/>
                      <a:pt x="0" y="1"/>
                    </a:cubicBezTo>
                    <a:cubicBezTo>
                      <a:pt x="0" y="75"/>
                      <a:pt x="0" y="75"/>
                      <a:pt x="0" y="75"/>
                    </a:cubicBezTo>
                    <a:cubicBezTo>
                      <a:pt x="0" y="75"/>
                      <a:pt x="1" y="76"/>
                      <a:pt x="2" y="76"/>
                    </a:cubicBezTo>
                    <a:cubicBezTo>
                      <a:pt x="2" y="76"/>
                      <a:pt x="2" y="76"/>
                      <a:pt x="2" y="76"/>
                    </a:cubicBezTo>
                    <a:cubicBezTo>
                      <a:pt x="2" y="66"/>
                      <a:pt x="2" y="66"/>
                      <a:pt x="2" y="66"/>
                    </a:cubicBezTo>
                    <a:cubicBezTo>
                      <a:pt x="8" y="66"/>
                      <a:pt x="8" y="66"/>
                      <a:pt x="8" y="66"/>
                    </a:cubicBezTo>
                    <a:cubicBezTo>
                      <a:pt x="8" y="76"/>
                      <a:pt x="8" y="76"/>
                      <a:pt x="8" y="76"/>
                    </a:cubicBezTo>
                    <a:cubicBezTo>
                      <a:pt x="22" y="76"/>
                      <a:pt x="22" y="76"/>
                      <a:pt x="22" y="76"/>
                    </a:cubicBezTo>
                    <a:cubicBezTo>
                      <a:pt x="23" y="76"/>
                      <a:pt x="24" y="75"/>
                      <a:pt x="24" y="75"/>
                    </a:cubicBezTo>
                    <a:cubicBezTo>
                      <a:pt x="24" y="1"/>
                      <a:pt x="24" y="1"/>
                      <a:pt x="24" y="1"/>
                    </a:cubicBezTo>
                    <a:cubicBezTo>
                      <a:pt x="24" y="1"/>
                      <a:pt x="23" y="0"/>
                      <a:pt x="22" y="0"/>
                    </a:cubicBezTo>
                    <a:close/>
                    <a:moveTo>
                      <a:pt x="11" y="60"/>
                    </a:moveTo>
                    <a:cubicBezTo>
                      <a:pt x="3" y="60"/>
                      <a:pt x="3" y="60"/>
                      <a:pt x="3" y="60"/>
                    </a:cubicBezTo>
                    <a:cubicBezTo>
                      <a:pt x="3" y="55"/>
                      <a:pt x="3" y="55"/>
                      <a:pt x="3" y="55"/>
                    </a:cubicBezTo>
                    <a:cubicBezTo>
                      <a:pt x="11" y="55"/>
                      <a:pt x="11" y="55"/>
                      <a:pt x="11" y="55"/>
                    </a:cubicBezTo>
                    <a:lnTo>
                      <a:pt x="11" y="60"/>
                    </a:lnTo>
                    <a:close/>
                    <a:moveTo>
                      <a:pt x="11" y="51"/>
                    </a:moveTo>
                    <a:cubicBezTo>
                      <a:pt x="3" y="51"/>
                      <a:pt x="3" y="51"/>
                      <a:pt x="3" y="51"/>
                    </a:cubicBezTo>
                    <a:cubicBezTo>
                      <a:pt x="3" y="46"/>
                      <a:pt x="3" y="46"/>
                      <a:pt x="3" y="46"/>
                    </a:cubicBezTo>
                    <a:cubicBezTo>
                      <a:pt x="11" y="46"/>
                      <a:pt x="11" y="46"/>
                      <a:pt x="11" y="46"/>
                    </a:cubicBezTo>
                    <a:lnTo>
                      <a:pt x="11" y="51"/>
                    </a:lnTo>
                    <a:close/>
                    <a:moveTo>
                      <a:pt x="11" y="43"/>
                    </a:moveTo>
                    <a:cubicBezTo>
                      <a:pt x="3" y="43"/>
                      <a:pt x="3" y="43"/>
                      <a:pt x="3" y="43"/>
                    </a:cubicBezTo>
                    <a:cubicBezTo>
                      <a:pt x="3" y="38"/>
                      <a:pt x="3" y="38"/>
                      <a:pt x="3" y="38"/>
                    </a:cubicBezTo>
                    <a:cubicBezTo>
                      <a:pt x="11" y="38"/>
                      <a:pt x="11" y="38"/>
                      <a:pt x="11" y="38"/>
                    </a:cubicBezTo>
                    <a:lnTo>
                      <a:pt x="11" y="43"/>
                    </a:lnTo>
                    <a:close/>
                    <a:moveTo>
                      <a:pt x="11" y="34"/>
                    </a:moveTo>
                    <a:cubicBezTo>
                      <a:pt x="3" y="34"/>
                      <a:pt x="3" y="34"/>
                      <a:pt x="3" y="34"/>
                    </a:cubicBezTo>
                    <a:cubicBezTo>
                      <a:pt x="3" y="29"/>
                      <a:pt x="3" y="29"/>
                      <a:pt x="3" y="29"/>
                    </a:cubicBezTo>
                    <a:cubicBezTo>
                      <a:pt x="11" y="29"/>
                      <a:pt x="11" y="29"/>
                      <a:pt x="11" y="29"/>
                    </a:cubicBezTo>
                    <a:lnTo>
                      <a:pt x="11" y="34"/>
                    </a:lnTo>
                    <a:close/>
                    <a:moveTo>
                      <a:pt x="11" y="26"/>
                    </a:moveTo>
                    <a:cubicBezTo>
                      <a:pt x="3" y="26"/>
                      <a:pt x="3" y="26"/>
                      <a:pt x="3" y="26"/>
                    </a:cubicBezTo>
                    <a:cubicBezTo>
                      <a:pt x="3" y="21"/>
                      <a:pt x="3" y="21"/>
                      <a:pt x="3" y="21"/>
                    </a:cubicBezTo>
                    <a:cubicBezTo>
                      <a:pt x="11" y="21"/>
                      <a:pt x="11" y="21"/>
                      <a:pt x="11" y="21"/>
                    </a:cubicBezTo>
                    <a:lnTo>
                      <a:pt x="11" y="26"/>
                    </a:lnTo>
                    <a:close/>
                    <a:moveTo>
                      <a:pt x="11" y="17"/>
                    </a:moveTo>
                    <a:cubicBezTo>
                      <a:pt x="3" y="17"/>
                      <a:pt x="3" y="17"/>
                      <a:pt x="3" y="17"/>
                    </a:cubicBezTo>
                    <a:cubicBezTo>
                      <a:pt x="3" y="12"/>
                      <a:pt x="3" y="12"/>
                      <a:pt x="3" y="12"/>
                    </a:cubicBezTo>
                    <a:cubicBezTo>
                      <a:pt x="11" y="12"/>
                      <a:pt x="11" y="12"/>
                      <a:pt x="11" y="12"/>
                    </a:cubicBezTo>
                    <a:lnTo>
                      <a:pt x="11" y="17"/>
                    </a:lnTo>
                    <a:close/>
                    <a:moveTo>
                      <a:pt x="11" y="9"/>
                    </a:moveTo>
                    <a:cubicBezTo>
                      <a:pt x="3" y="9"/>
                      <a:pt x="3" y="9"/>
                      <a:pt x="3" y="9"/>
                    </a:cubicBezTo>
                    <a:cubicBezTo>
                      <a:pt x="3" y="3"/>
                      <a:pt x="3" y="3"/>
                      <a:pt x="3" y="3"/>
                    </a:cubicBezTo>
                    <a:cubicBezTo>
                      <a:pt x="11" y="3"/>
                      <a:pt x="11" y="3"/>
                      <a:pt x="11" y="3"/>
                    </a:cubicBezTo>
                    <a:lnTo>
                      <a:pt x="11" y="9"/>
                    </a:lnTo>
                    <a:close/>
                    <a:moveTo>
                      <a:pt x="21" y="60"/>
                    </a:moveTo>
                    <a:cubicBezTo>
                      <a:pt x="13" y="60"/>
                      <a:pt x="13" y="60"/>
                      <a:pt x="13" y="60"/>
                    </a:cubicBezTo>
                    <a:cubicBezTo>
                      <a:pt x="13" y="55"/>
                      <a:pt x="13" y="55"/>
                      <a:pt x="13" y="55"/>
                    </a:cubicBezTo>
                    <a:cubicBezTo>
                      <a:pt x="21" y="55"/>
                      <a:pt x="21" y="55"/>
                      <a:pt x="21" y="55"/>
                    </a:cubicBezTo>
                    <a:lnTo>
                      <a:pt x="21" y="60"/>
                    </a:lnTo>
                    <a:close/>
                    <a:moveTo>
                      <a:pt x="21" y="51"/>
                    </a:moveTo>
                    <a:cubicBezTo>
                      <a:pt x="13" y="51"/>
                      <a:pt x="13" y="51"/>
                      <a:pt x="13" y="51"/>
                    </a:cubicBezTo>
                    <a:cubicBezTo>
                      <a:pt x="13" y="46"/>
                      <a:pt x="13" y="46"/>
                      <a:pt x="13" y="46"/>
                    </a:cubicBezTo>
                    <a:cubicBezTo>
                      <a:pt x="21" y="46"/>
                      <a:pt x="21" y="46"/>
                      <a:pt x="21" y="46"/>
                    </a:cubicBezTo>
                    <a:lnTo>
                      <a:pt x="21" y="51"/>
                    </a:lnTo>
                    <a:close/>
                    <a:moveTo>
                      <a:pt x="21" y="43"/>
                    </a:moveTo>
                    <a:cubicBezTo>
                      <a:pt x="13" y="43"/>
                      <a:pt x="13" y="43"/>
                      <a:pt x="13" y="43"/>
                    </a:cubicBezTo>
                    <a:cubicBezTo>
                      <a:pt x="13" y="38"/>
                      <a:pt x="13" y="38"/>
                      <a:pt x="13" y="38"/>
                    </a:cubicBezTo>
                    <a:cubicBezTo>
                      <a:pt x="21" y="38"/>
                      <a:pt x="21" y="38"/>
                      <a:pt x="21" y="38"/>
                    </a:cubicBezTo>
                    <a:lnTo>
                      <a:pt x="21" y="43"/>
                    </a:lnTo>
                    <a:close/>
                    <a:moveTo>
                      <a:pt x="21" y="34"/>
                    </a:moveTo>
                    <a:cubicBezTo>
                      <a:pt x="13" y="34"/>
                      <a:pt x="13" y="34"/>
                      <a:pt x="13" y="34"/>
                    </a:cubicBezTo>
                    <a:cubicBezTo>
                      <a:pt x="13" y="29"/>
                      <a:pt x="13" y="29"/>
                      <a:pt x="13" y="29"/>
                    </a:cubicBezTo>
                    <a:cubicBezTo>
                      <a:pt x="21" y="29"/>
                      <a:pt x="21" y="29"/>
                      <a:pt x="21" y="29"/>
                    </a:cubicBezTo>
                    <a:lnTo>
                      <a:pt x="21" y="34"/>
                    </a:lnTo>
                    <a:close/>
                    <a:moveTo>
                      <a:pt x="21" y="26"/>
                    </a:moveTo>
                    <a:cubicBezTo>
                      <a:pt x="13" y="26"/>
                      <a:pt x="13" y="26"/>
                      <a:pt x="13" y="26"/>
                    </a:cubicBezTo>
                    <a:cubicBezTo>
                      <a:pt x="13" y="21"/>
                      <a:pt x="13" y="21"/>
                      <a:pt x="13" y="21"/>
                    </a:cubicBezTo>
                    <a:cubicBezTo>
                      <a:pt x="21" y="21"/>
                      <a:pt x="21" y="21"/>
                      <a:pt x="21" y="21"/>
                    </a:cubicBezTo>
                    <a:lnTo>
                      <a:pt x="21" y="26"/>
                    </a:lnTo>
                    <a:close/>
                    <a:moveTo>
                      <a:pt x="21" y="17"/>
                    </a:moveTo>
                    <a:cubicBezTo>
                      <a:pt x="13" y="17"/>
                      <a:pt x="13" y="17"/>
                      <a:pt x="13" y="17"/>
                    </a:cubicBezTo>
                    <a:cubicBezTo>
                      <a:pt x="13" y="12"/>
                      <a:pt x="13" y="12"/>
                      <a:pt x="13" y="12"/>
                    </a:cubicBezTo>
                    <a:cubicBezTo>
                      <a:pt x="21" y="12"/>
                      <a:pt x="21" y="12"/>
                      <a:pt x="21" y="12"/>
                    </a:cubicBezTo>
                    <a:lnTo>
                      <a:pt x="21" y="17"/>
                    </a:lnTo>
                    <a:close/>
                    <a:moveTo>
                      <a:pt x="21" y="9"/>
                    </a:moveTo>
                    <a:cubicBezTo>
                      <a:pt x="13" y="9"/>
                      <a:pt x="13" y="9"/>
                      <a:pt x="13" y="9"/>
                    </a:cubicBezTo>
                    <a:cubicBezTo>
                      <a:pt x="13" y="3"/>
                      <a:pt x="13" y="3"/>
                      <a:pt x="13" y="3"/>
                    </a:cubicBezTo>
                    <a:cubicBezTo>
                      <a:pt x="21" y="3"/>
                      <a:pt x="21" y="3"/>
                      <a:pt x="21" y="3"/>
                    </a:cubicBezTo>
                    <a:lnTo>
                      <a:pt x="21" y="9"/>
                    </a:lnTo>
                    <a:close/>
                  </a:path>
                </a:pathLst>
              </a:custGeom>
              <a:solidFill>
                <a:srgbClr val="31A6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73"/>
              <p:cNvSpPr>
                <a:spLocks noEditPoints="1"/>
              </p:cNvSpPr>
              <p:nvPr/>
            </p:nvSpPr>
            <p:spPr bwMode="auto">
              <a:xfrm>
                <a:off x="1927226" y="2100263"/>
                <a:ext cx="128588" cy="166687"/>
              </a:xfrm>
              <a:custGeom>
                <a:avLst/>
                <a:gdLst>
                  <a:gd name="T0" fmla="*/ 33 w 34"/>
                  <a:gd name="T1" fmla="*/ 0 h 44"/>
                  <a:gd name="T2" fmla="*/ 1 w 34"/>
                  <a:gd name="T3" fmla="*/ 0 h 44"/>
                  <a:gd name="T4" fmla="*/ 0 w 34"/>
                  <a:gd name="T5" fmla="*/ 1 h 44"/>
                  <a:gd name="T6" fmla="*/ 0 w 34"/>
                  <a:gd name="T7" fmla="*/ 43 h 44"/>
                  <a:gd name="T8" fmla="*/ 1 w 34"/>
                  <a:gd name="T9" fmla="*/ 44 h 44"/>
                  <a:gd name="T10" fmla="*/ 33 w 34"/>
                  <a:gd name="T11" fmla="*/ 44 h 44"/>
                  <a:gd name="T12" fmla="*/ 34 w 34"/>
                  <a:gd name="T13" fmla="*/ 43 h 44"/>
                  <a:gd name="T14" fmla="*/ 34 w 34"/>
                  <a:gd name="T15" fmla="*/ 1 h 44"/>
                  <a:gd name="T16" fmla="*/ 33 w 34"/>
                  <a:gd name="T17" fmla="*/ 0 h 44"/>
                  <a:gd name="T18" fmla="*/ 15 w 34"/>
                  <a:gd name="T19" fmla="*/ 37 h 44"/>
                  <a:gd name="T20" fmla="*/ 2 w 34"/>
                  <a:gd name="T21" fmla="*/ 37 h 44"/>
                  <a:gd name="T22" fmla="*/ 2 w 34"/>
                  <a:gd name="T23" fmla="*/ 32 h 44"/>
                  <a:gd name="T24" fmla="*/ 15 w 34"/>
                  <a:gd name="T25" fmla="*/ 32 h 44"/>
                  <a:gd name="T26" fmla="*/ 15 w 34"/>
                  <a:gd name="T27" fmla="*/ 37 h 44"/>
                  <a:gd name="T28" fmla="*/ 15 w 34"/>
                  <a:gd name="T29" fmla="*/ 28 h 44"/>
                  <a:gd name="T30" fmla="*/ 2 w 34"/>
                  <a:gd name="T31" fmla="*/ 28 h 44"/>
                  <a:gd name="T32" fmla="*/ 2 w 34"/>
                  <a:gd name="T33" fmla="*/ 22 h 44"/>
                  <a:gd name="T34" fmla="*/ 15 w 34"/>
                  <a:gd name="T35" fmla="*/ 22 h 44"/>
                  <a:gd name="T36" fmla="*/ 15 w 34"/>
                  <a:gd name="T37" fmla="*/ 28 h 44"/>
                  <a:gd name="T38" fmla="*/ 15 w 34"/>
                  <a:gd name="T39" fmla="*/ 18 h 44"/>
                  <a:gd name="T40" fmla="*/ 2 w 34"/>
                  <a:gd name="T41" fmla="*/ 18 h 44"/>
                  <a:gd name="T42" fmla="*/ 2 w 34"/>
                  <a:gd name="T43" fmla="*/ 13 h 44"/>
                  <a:gd name="T44" fmla="*/ 15 w 34"/>
                  <a:gd name="T45" fmla="*/ 13 h 44"/>
                  <a:gd name="T46" fmla="*/ 15 w 34"/>
                  <a:gd name="T47" fmla="*/ 18 h 44"/>
                  <a:gd name="T48" fmla="*/ 15 w 34"/>
                  <a:gd name="T49" fmla="*/ 9 h 44"/>
                  <a:gd name="T50" fmla="*/ 2 w 34"/>
                  <a:gd name="T51" fmla="*/ 9 h 44"/>
                  <a:gd name="T52" fmla="*/ 2 w 34"/>
                  <a:gd name="T53" fmla="*/ 3 h 44"/>
                  <a:gd name="T54" fmla="*/ 15 w 34"/>
                  <a:gd name="T55" fmla="*/ 3 h 44"/>
                  <a:gd name="T56" fmla="*/ 15 w 34"/>
                  <a:gd name="T57" fmla="*/ 9 h 44"/>
                  <a:gd name="T58" fmla="*/ 32 w 34"/>
                  <a:gd name="T59" fmla="*/ 37 h 44"/>
                  <a:gd name="T60" fmla="*/ 19 w 34"/>
                  <a:gd name="T61" fmla="*/ 37 h 44"/>
                  <a:gd name="T62" fmla="*/ 19 w 34"/>
                  <a:gd name="T63" fmla="*/ 32 h 44"/>
                  <a:gd name="T64" fmla="*/ 32 w 34"/>
                  <a:gd name="T65" fmla="*/ 32 h 44"/>
                  <a:gd name="T66" fmla="*/ 32 w 34"/>
                  <a:gd name="T67" fmla="*/ 37 h 44"/>
                  <a:gd name="T68" fmla="*/ 32 w 34"/>
                  <a:gd name="T69" fmla="*/ 28 h 44"/>
                  <a:gd name="T70" fmla="*/ 19 w 34"/>
                  <a:gd name="T71" fmla="*/ 28 h 44"/>
                  <a:gd name="T72" fmla="*/ 19 w 34"/>
                  <a:gd name="T73" fmla="*/ 22 h 44"/>
                  <a:gd name="T74" fmla="*/ 32 w 34"/>
                  <a:gd name="T75" fmla="*/ 22 h 44"/>
                  <a:gd name="T76" fmla="*/ 32 w 34"/>
                  <a:gd name="T77" fmla="*/ 28 h 44"/>
                  <a:gd name="T78" fmla="*/ 32 w 34"/>
                  <a:gd name="T79" fmla="*/ 18 h 44"/>
                  <a:gd name="T80" fmla="*/ 19 w 34"/>
                  <a:gd name="T81" fmla="*/ 18 h 44"/>
                  <a:gd name="T82" fmla="*/ 19 w 34"/>
                  <a:gd name="T83" fmla="*/ 13 h 44"/>
                  <a:gd name="T84" fmla="*/ 32 w 34"/>
                  <a:gd name="T85" fmla="*/ 13 h 44"/>
                  <a:gd name="T86" fmla="*/ 32 w 34"/>
                  <a:gd name="T87" fmla="*/ 18 h 44"/>
                  <a:gd name="T88" fmla="*/ 32 w 34"/>
                  <a:gd name="T89" fmla="*/ 9 h 44"/>
                  <a:gd name="T90" fmla="*/ 19 w 34"/>
                  <a:gd name="T91" fmla="*/ 9 h 44"/>
                  <a:gd name="T92" fmla="*/ 19 w 34"/>
                  <a:gd name="T93" fmla="*/ 3 h 44"/>
                  <a:gd name="T94" fmla="*/ 32 w 34"/>
                  <a:gd name="T95" fmla="*/ 3 h 44"/>
                  <a:gd name="T96" fmla="*/ 32 w 34"/>
                  <a:gd name="T97"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 h="44">
                    <a:moveTo>
                      <a:pt x="33" y="0"/>
                    </a:moveTo>
                    <a:cubicBezTo>
                      <a:pt x="1" y="0"/>
                      <a:pt x="1" y="0"/>
                      <a:pt x="1" y="0"/>
                    </a:cubicBezTo>
                    <a:cubicBezTo>
                      <a:pt x="1" y="0"/>
                      <a:pt x="0" y="1"/>
                      <a:pt x="0" y="1"/>
                    </a:cubicBezTo>
                    <a:cubicBezTo>
                      <a:pt x="0" y="43"/>
                      <a:pt x="0" y="43"/>
                      <a:pt x="0" y="43"/>
                    </a:cubicBezTo>
                    <a:cubicBezTo>
                      <a:pt x="0" y="44"/>
                      <a:pt x="1" y="44"/>
                      <a:pt x="1" y="44"/>
                    </a:cubicBezTo>
                    <a:cubicBezTo>
                      <a:pt x="33" y="44"/>
                      <a:pt x="33" y="44"/>
                      <a:pt x="33" y="44"/>
                    </a:cubicBezTo>
                    <a:cubicBezTo>
                      <a:pt x="33" y="44"/>
                      <a:pt x="34" y="44"/>
                      <a:pt x="34" y="43"/>
                    </a:cubicBezTo>
                    <a:cubicBezTo>
                      <a:pt x="34" y="1"/>
                      <a:pt x="34" y="1"/>
                      <a:pt x="34" y="1"/>
                    </a:cubicBezTo>
                    <a:cubicBezTo>
                      <a:pt x="34" y="1"/>
                      <a:pt x="33" y="0"/>
                      <a:pt x="33" y="0"/>
                    </a:cubicBezTo>
                    <a:close/>
                    <a:moveTo>
                      <a:pt x="15" y="37"/>
                    </a:moveTo>
                    <a:cubicBezTo>
                      <a:pt x="2" y="37"/>
                      <a:pt x="2" y="37"/>
                      <a:pt x="2" y="37"/>
                    </a:cubicBezTo>
                    <a:cubicBezTo>
                      <a:pt x="2" y="32"/>
                      <a:pt x="2" y="32"/>
                      <a:pt x="2" y="32"/>
                    </a:cubicBezTo>
                    <a:cubicBezTo>
                      <a:pt x="15" y="32"/>
                      <a:pt x="15" y="32"/>
                      <a:pt x="15" y="32"/>
                    </a:cubicBezTo>
                    <a:lnTo>
                      <a:pt x="15" y="37"/>
                    </a:lnTo>
                    <a:close/>
                    <a:moveTo>
                      <a:pt x="15" y="28"/>
                    </a:moveTo>
                    <a:cubicBezTo>
                      <a:pt x="2" y="28"/>
                      <a:pt x="2" y="28"/>
                      <a:pt x="2" y="28"/>
                    </a:cubicBezTo>
                    <a:cubicBezTo>
                      <a:pt x="2" y="22"/>
                      <a:pt x="2" y="22"/>
                      <a:pt x="2" y="22"/>
                    </a:cubicBezTo>
                    <a:cubicBezTo>
                      <a:pt x="15" y="22"/>
                      <a:pt x="15" y="22"/>
                      <a:pt x="15" y="22"/>
                    </a:cubicBezTo>
                    <a:lnTo>
                      <a:pt x="15" y="28"/>
                    </a:lnTo>
                    <a:close/>
                    <a:moveTo>
                      <a:pt x="15" y="18"/>
                    </a:moveTo>
                    <a:cubicBezTo>
                      <a:pt x="2" y="18"/>
                      <a:pt x="2" y="18"/>
                      <a:pt x="2" y="18"/>
                    </a:cubicBezTo>
                    <a:cubicBezTo>
                      <a:pt x="2" y="13"/>
                      <a:pt x="2" y="13"/>
                      <a:pt x="2" y="13"/>
                    </a:cubicBezTo>
                    <a:cubicBezTo>
                      <a:pt x="15" y="13"/>
                      <a:pt x="15" y="13"/>
                      <a:pt x="15" y="13"/>
                    </a:cubicBezTo>
                    <a:lnTo>
                      <a:pt x="15" y="18"/>
                    </a:lnTo>
                    <a:close/>
                    <a:moveTo>
                      <a:pt x="15" y="9"/>
                    </a:moveTo>
                    <a:cubicBezTo>
                      <a:pt x="2" y="9"/>
                      <a:pt x="2" y="9"/>
                      <a:pt x="2" y="9"/>
                    </a:cubicBezTo>
                    <a:cubicBezTo>
                      <a:pt x="2" y="3"/>
                      <a:pt x="2" y="3"/>
                      <a:pt x="2" y="3"/>
                    </a:cubicBezTo>
                    <a:cubicBezTo>
                      <a:pt x="15" y="3"/>
                      <a:pt x="15" y="3"/>
                      <a:pt x="15" y="3"/>
                    </a:cubicBezTo>
                    <a:lnTo>
                      <a:pt x="15" y="9"/>
                    </a:lnTo>
                    <a:close/>
                    <a:moveTo>
                      <a:pt x="32" y="37"/>
                    </a:moveTo>
                    <a:cubicBezTo>
                      <a:pt x="19" y="37"/>
                      <a:pt x="19" y="37"/>
                      <a:pt x="19" y="37"/>
                    </a:cubicBezTo>
                    <a:cubicBezTo>
                      <a:pt x="19" y="32"/>
                      <a:pt x="19" y="32"/>
                      <a:pt x="19" y="32"/>
                    </a:cubicBezTo>
                    <a:cubicBezTo>
                      <a:pt x="32" y="32"/>
                      <a:pt x="32" y="32"/>
                      <a:pt x="32" y="32"/>
                    </a:cubicBezTo>
                    <a:lnTo>
                      <a:pt x="32" y="37"/>
                    </a:lnTo>
                    <a:close/>
                    <a:moveTo>
                      <a:pt x="32" y="28"/>
                    </a:moveTo>
                    <a:cubicBezTo>
                      <a:pt x="19" y="28"/>
                      <a:pt x="19" y="28"/>
                      <a:pt x="19" y="28"/>
                    </a:cubicBezTo>
                    <a:cubicBezTo>
                      <a:pt x="19" y="22"/>
                      <a:pt x="19" y="22"/>
                      <a:pt x="19" y="22"/>
                    </a:cubicBezTo>
                    <a:cubicBezTo>
                      <a:pt x="32" y="22"/>
                      <a:pt x="32" y="22"/>
                      <a:pt x="32" y="22"/>
                    </a:cubicBezTo>
                    <a:lnTo>
                      <a:pt x="32" y="28"/>
                    </a:lnTo>
                    <a:close/>
                    <a:moveTo>
                      <a:pt x="32" y="18"/>
                    </a:moveTo>
                    <a:cubicBezTo>
                      <a:pt x="19" y="18"/>
                      <a:pt x="19" y="18"/>
                      <a:pt x="19" y="18"/>
                    </a:cubicBezTo>
                    <a:cubicBezTo>
                      <a:pt x="19" y="13"/>
                      <a:pt x="19" y="13"/>
                      <a:pt x="19" y="13"/>
                    </a:cubicBezTo>
                    <a:cubicBezTo>
                      <a:pt x="32" y="13"/>
                      <a:pt x="32" y="13"/>
                      <a:pt x="32" y="13"/>
                    </a:cubicBezTo>
                    <a:lnTo>
                      <a:pt x="32" y="18"/>
                    </a:lnTo>
                    <a:close/>
                    <a:moveTo>
                      <a:pt x="32" y="9"/>
                    </a:moveTo>
                    <a:cubicBezTo>
                      <a:pt x="19" y="9"/>
                      <a:pt x="19" y="9"/>
                      <a:pt x="19" y="9"/>
                    </a:cubicBezTo>
                    <a:cubicBezTo>
                      <a:pt x="19" y="3"/>
                      <a:pt x="19" y="3"/>
                      <a:pt x="19" y="3"/>
                    </a:cubicBezTo>
                    <a:cubicBezTo>
                      <a:pt x="32" y="3"/>
                      <a:pt x="32" y="3"/>
                      <a:pt x="32" y="3"/>
                    </a:cubicBezTo>
                    <a:lnTo>
                      <a:pt x="32" y="9"/>
                    </a:lnTo>
                    <a:close/>
                  </a:path>
                </a:pathLst>
              </a:custGeom>
              <a:solidFill>
                <a:srgbClr val="31A6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74"/>
              <p:cNvSpPr>
                <a:spLocks noEditPoints="1"/>
              </p:cNvSpPr>
              <p:nvPr/>
            </p:nvSpPr>
            <p:spPr bwMode="auto">
              <a:xfrm>
                <a:off x="1781176" y="1797050"/>
                <a:ext cx="131763" cy="469900"/>
              </a:xfrm>
              <a:custGeom>
                <a:avLst/>
                <a:gdLst>
                  <a:gd name="T0" fmla="*/ 23 w 35"/>
                  <a:gd name="T1" fmla="*/ 11 h 124"/>
                  <a:gd name="T2" fmla="*/ 22 w 35"/>
                  <a:gd name="T3" fmla="*/ 0 h 124"/>
                  <a:gd name="T4" fmla="*/ 21 w 35"/>
                  <a:gd name="T5" fmla="*/ 11 h 124"/>
                  <a:gd name="T6" fmla="*/ 8 w 35"/>
                  <a:gd name="T7" fmla="*/ 9 h 124"/>
                  <a:gd name="T8" fmla="*/ 4 w 35"/>
                  <a:gd name="T9" fmla="*/ 7 h 124"/>
                  <a:gd name="T10" fmla="*/ 3 w 35"/>
                  <a:gd name="T11" fmla="*/ 11 h 124"/>
                  <a:gd name="T12" fmla="*/ 0 w 35"/>
                  <a:gd name="T13" fmla="*/ 13 h 124"/>
                  <a:gd name="T14" fmla="*/ 2 w 35"/>
                  <a:gd name="T15" fmla="*/ 124 h 124"/>
                  <a:gd name="T16" fmla="*/ 3 w 35"/>
                  <a:gd name="T17" fmla="*/ 109 h 124"/>
                  <a:gd name="T18" fmla="*/ 12 w 35"/>
                  <a:gd name="T19" fmla="*/ 124 h 124"/>
                  <a:gd name="T20" fmla="*/ 35 w 35"/>
                  <a:gd name="T21" fmla="*/ 122 h 124"/>
                  <a:gd name="T22" fmla="*/ 32 w 35"/>
                  <a:gd name="T23" fmla="*/ 11 h 124"/>
                  <a:gd name="T24" fmla="*/ 4 w 35"/>
                  <a:gd name="T25" fmla="*/ 100 h 124"/>
                  <a:gd name="T26" fmla="*/ 16 w 35"/>
                  <a:gd name="T27" fmla="*/ 93 h 124"/>
                  <a:gd name="T28" fmla="*/ 16 w 35"/>
                  <a:gd name="T29" fmla="*/ 87 h 124"/>
                  <a:gd name="T30" fmla="*/ 4 w 35"/>
                  <a:gd name="T31" fmla="*/ 80 h 124"/>
                  <a:gd name="T32" fmla="*/ 16 w 35"/>
                  <a:gd name="T33" fmla="*/ 87 h 124"/>
                  <a:gd name="T34" fmla="*/ 4 w 35"/>
                  <a:gd name="T35" fmla="*/ 75 h 124"/>
                  <a:gd name="T36" fmla="*/ 16 w 35"/>
                  <a:gd name="T37" fmla="*/ 67 h 124"/>
                  <a:gd name="T38" fmla="*/ 16 w 35"/>
                  <a:gd name="T39" fmla="*/ 62 h 124"/>
                  <a:gd name="T40" fmla="*/ 4 w 35"/>
                  <a:gd name="T41" fmla="*/ 54 h 124"/>
                  <a:gd name="T42" fmla="*/ 16 w 35"/>
                  <a:gd name="T43" fmla="*/ 62 h 124"/>
                  <a:gd name="T44" fmla="*/ 4 w 35"/>
                  <a:gd name="T45" fmla="*/ 49 h 124"/>
                  <a:gd name="T46" fmla="*/ 16 w 35"/>
                  <a:gd name="T47" fmla="*/ 41 h 124"/>
                  <a:gd name="T48" fmla="*/ 16 w 35"/>
                  <a:gd name="T49" fmla="*/ 36 h 124"/>
                  <a:gd name="T50" fmla="*/ 4 w 35"/>
                  <a:gd name="T51" fmla="*/ 29 h 124"/>
                  <a:gd name="T52" fmla="*/ 16 w 35"/>
                  <a:gd name="T53" fmla="*/ 36 h 124"/>
                  <a:gd name="T54" fmla="*/ 4 w 35"/>
                  <a:gd name="T55" fmla="*/ 24 h 124"/>
                  <a:gd name="T56" fmla="*/ 16 w 35"/>
                  <a:gd name="T57" fmla="*/ 16 h 124"/>
                  <a:gd name="T58" fmla="*/ 30 w 35"/>
                  <a:gd name="T59" fmla="*/ 100 h 124"/>
                  <a:gd name="T60" fmla="*/ 18 w 35"/>
                  <a:gd name="T61" fmla="*/ 93 h 124"/>
                  <a:gd name="T62" fmla="*/ 30 w 35"/>
                  <a:gd name="T63" fmla="*/ 100 h 124"/>
                  <a:gd name="T64" fmla="*/ 18 w 35"/>
                  <a:gd name="T65" fmla="*/ 87 h 124"/>
                  <a:gd name="T66" fmla="*/ 30 w 35"/>
                  <a:gd name="T67" fmla="*/ 80 h 124"/>
                  <a:gd name="T68" fmla="*/ 30 w 35"/>
                  <a:gd name="T69" fmla="*/ 75 h 124"/>
                  <a:gd name="T70" fmla="*/ 18 w 35"/>
                  <a:gd name="T71" fmla="*/ 67 h 124"/>
                  <a:gd name="T72" fmla="*/ 30 w 35"/>
                  <a:gd name="T73" fmla="*/ 75 h 124"/>
                  <a:gd name="T74" fmla="*/ 18 w 35"/>
                  <a:gd name="T75" fmla="*/ 62 h 124"/>
                  <a:gd name="T76" fmla="*/ 30 w 35"/>
                  <a:gd name="T77" fmla="*/ 54 h 124"/>
                  <a:gd name="T78" fmla="*/ 30 w 35"/>
                  <a:gd name="T79" fmla="*/ 49 h 124"/>
                  <a:gd name="T80" fmla="*/ 18 w 35"/>
                  <a:gd name="T81" fmla="*/ 41 h 124"/>
                  <a:gd name="T82" fmla="*/ 30 w 35"/>
                  <a:gd name="T83" fmla="*/ 49 h 124"/>
                  <a:gd name="T84" fmla="*/ 18 w 35"/>
                  <a:gd name="T85" fmla="*/ 36 h 124"/>
                  <a:gd name="T86" fmla="*/ 30 w 35"/>
                  <a:gd name="T87" fmla="*/ 29 h 124"/>
                  <a:gd name="T88" fmla="*/ 30 w 35"/>
                  <a:gd name="T89" fmla="*/ 24 h 124"/>
                  <a:gd name="T90" fmla="*/ 18 w 35"/>
                  <a:gd name="T91" fmla="*/ 16 h 124"/>
                  <a:gd name="T92" fmla="*/ 30 w 35"/>
                  <a:gd name="T93" fmla="*/ 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 h="124">
                    <a:moveTo>
                      <a:pt x="32" y="11"/>
                    </a:moveTo>
                    <a:cubicBezTo>
                      <a:pt x="23" y="11"/>
                      <a:pt x="23" y="11"/>
                      <a:pt x="23" y="11"/>
                    </a:cubicBezTo>
                    <a:cubicBezTo>
                      <a:pt x="23" y="1"/>
                      <a:pt x="23" y="1"/>
                      <a:pt x="23" y="1"/>
                    </a:cubicBezTo>
                    <a:cubicBezTo>
                      <a:pt x="23" y="1"/>
                      <a:pt x="22" y="0"/>
                      <a:pt x="22" y="0"/>
                    </a:cubicBezTo>
                    <a:cubicBezTo>
                      <a:pt x="21" y="0"/>
                      <a:pt x="21" y="1"/>
                      <a:pt x="21" y="1"/>
                    </a:cubicBezTo>
                    <a:cubicBezTo>
                      <a:pt x="21" y="11"/>
                      <a:pt x="21" y="11"/>
                      <a:pt x="21" y="11"/>
                    </a:cubicBezTo>
                    <a:cubicBezTo>
                      <a:pt x="8" y="11"/>
                      <a:pt x="8" y="11"/>
                      <a:pt x="8" y="11"/>
                    </a:cubicBezTo>
                    <a:cubicBezTo>
                      <a:pt x="8" y="9"/>
                      <a:pt x="8" y="9"/>
                      <a:pt x="8" y="9"/>
                    </a:cubicBezTo>
                    <a:cubicBezTo>
                      <a:pt x="8" y="8"/>
                      <a:pt x="7" y="7"/>
                      <a:pt x="6" y="7"/>
                    </a:cubicBezTo>
                    <a:cubicBezTo>
                      <a:pt x="4" y="7"/>
                      <a:pt x="4" y="7"/>
                      <a:pt x="4" y="7"/>
                    </a:cubicBezTo>
                    <a:cubicBezTo>
                      <a:pt x="3" y="7"/>
                      <a:pt x="3" y="8"/>
                      <a:pt x="3" y="9"/>
                    </a:cubicBezTo>
                    <a:cubicBezTo>
                      <a:pt x="3" y="11"/>
                      <a:pt x="3" y="11"/>
                      <a:pt x="3" y="11"/>
                    </a:cubicBezTo>
                    <a:cubicBezTo>
                      <a:pt x="2" y="11"/>
                      <a:pt x="2" y="11"/>
                      <a:pt x="2" y="11"/>
                    </a:cubicBezTo>
                    <a:cubicBezTo>
                      <a:pt x="1" y="11"/>
                      <a:pt x="0" y="12"/>
                      <a:pt x="0" y="13"/>
                    </a:cubicBezTo>
                    <a:cubicBezTo>
                      <a:pt x="0" y="122"/>
                      <a:pt x="0" y="122"/>
                      <a:pt x="0" y="122"/>
                    </a:cubicBezTo>
                    <a:cubicBezTo>
                      <a:pt x="0" y="123"/>
                      <a:pt x="1" y="124"/>
                      <a:pt x="2" y="124"/>
                    </a:cubicBezTo>
                    <a:cubicBezTo>
                      <a:pt x="3" y="124"/>
                      <a:pt x="3" y="124"/>
                      <a:pt x="3" y="124"/>
                    </a:cubicBezTo>
                    <a:cubicBezTo>
                      <a:pt x="3" y="109"/>
                      <a:pt x="3" y="109"/>
                      <a:pt x="3" y="109"/>
                    </a:cubicBezTo>
                    <a:cubicBezTo>
                      <a:pt x="12" y="109"/>
                      <a:pt x="12" y="109"/>
                      <a:pt x="12" y="109"/>
                    </a:cubicBezTo>
                    <a:cubicBezTo>
                      <a:pt x="12" y="124"/>
                      <a:pt x="12" y="124"/>
                      <a:pt x="12" y="124"/>
                    </a:cubicBezTo>
                    <a:cubicBezTo>
                      <a:pt x="32" y="124"/>
                      <a:pt x="32" y="124"/>
                      <a:pt x="32" y="124"/>
                    </a:cubicBezTo>
                    <a:cubicBezTo>
                      <a:pt x="34" y="124"/>
                      <a:pt x="35" y="123"/>
                      <a:pt x="35" y="122"/>
                    </a:cubicBezTo>
                    <a:cubicBezTo>
                      <a:pt x="35" y="13"/>
                      <a:pt x="35" y="13"/>
                      <a:pt x="35" y="13"/>
                    </a:cubicBezTo>
                    <a:cubicBezTo>
                      <a:pt x="35" y="12"/>
                      <a:pt x="34" y="11"/>
                      <a:pt x="32" y="11"/>
                    </a:cubicBezTo>
                    <a:close/>
                    <a:moveTo>
                      <a:pt x="16" y="100"/>
                    </a:moveTo>
                    <a:cubicBezTo>
                      <a:pt x="4" y="100"/>
                      <a:pt x="4" y="100"/>
                      <a:pt x="4" y="100"/>
                    </a:cubicBezTo>
                    <a:cubicBezTo>
                      <a:pt x="4" y="93"/>
                      <a:pt x="4" y="93"/>
                      <a:pt x="4" y="93"/>
                    </a:cubicBezTo>
                    <a:cubicBezTo>
                      <a:pt x="16" y="93"/>
                      <a:pt x="16" y="93"/>
                      <a:pt x="16" y="93"/>
                    </a:cubicBezTo>
                    <a:lnTo>
                      <a:pt x="16" y="100"/>
                    </a:lnTo>
                    <a:close/>
                    <a:moveTo>
                      <a:pt x="16" y="87"/>
                    </a:moveTo>
                    <a:cubicBezTo>
                      <a:pt x="4" y="87"/>
                      <a:pt x="4" y="87"/>
                      <a:pt x="4" y="87"/>
                    </a:cubicBezTo>
                    <a:cubicBezTo>
                      <a:pt x="4" y="80"/>
                      <a:pt x="4" y="80"/>
                      <a:pt x="4" y="80"/>
                    </a:cubicBezTo>
                    <a:cubicBezTo>
                      <a:pt x="16" y="80"/>
                      <a:pt x="16" y="80"/>
                      <a:pt x="16" y="80"/>
                    </a:cubicBezTo>
                    <a:lnTo>
                      <a:pt x="16" y="87"/>
                    </a:lnTo>
                    <a:close/>
                    <a:moveTo>
                      <a:pt x="16" y="75"/>
                    </a:moveTo>
                    <a:cubicBezTo>
                      <a:pt x="4" y="75"/>
                      <a:pt x="4" y="75"/>
                      <a:pt x="4" y="75"/>
                    </a:cubicBezTo>
                    <a:cubicBezTo>
                      <a:pt x="4" y="67"/>
                      <a:pt x="4" y="67"/>
                      <a:pt x="4" y="67"/>
                    </a:cubicBezTo>
                    <a:cubicBezTo>
                      <a:pt x="16" y="67"/>
                      <a:pt x="16" y="67"/>
                      <a:pt x="16" y="67"/>
                    </a:cubicBezTo>
                    <a:lnTo>
                      <a:pt x="16" y="75"/>
                    </a:lnTo>
                    <a:close/>
                    <a:moveTo>
                      <a:pt x="16" y="62"/>
                    </a:moveTo>
                    <a:cubicBezTo>
                      <a:pt x="4" y="62"/>
                      <a:pt x="4" y="62"/>
                      <a:pt x="4" y="62"/>
                    </a:cubicBezTo>
                    <a:cubicBezTo>
                      <a:pt x="4" y="54"/>
                      <a:pt x="4" y="54"/>
                      <a:pt x="4" y="54"/>
                    </a:cubicBezTo>
                    <a:cubicBezTo>
                      <a:pt x="16" y="54"/>
                      <a:pt x="16" y="54"/>
                      <a:pt x="16" y="54"/>
                    </a:cubicBezTo>
                    <a:lnTo>
                      <a:pt x="16" y="62"/>
                    </a:lnTo>
                    <a:close/>
                    <a:moveTo>
                      <a:pt x="16" y="49"/>
                    </a:moveTo>
                    <a:cubicBezTo>
                      <a:pt x="4" y="49"/>
                      <a:pt x="4" y="49"/>
                      <a:pt x="4" y="49"/>
                    </a:cubicBezTo>
                    <a:cubicBezTo>
                      <a:pt x="4" y="41"/>
                      <a:pt x="4" y="41"/>
                      <a:pt x="4" y="41"/>
                    </a:cubicBezTo>
                    <a:cubicBezTo>
                      <a:pt x="16" y="41"/>
                      <a:pt x="16" y="41"/>
                      <a:pt x="16" y="41"/>
                    </a:cubicBezTo>
                    <a:lnTo>
                      <a:pt x="16" y="49"/>
                    </a:lnTo>
                    <a:close/>
                    <a:moveTo>
                      <a:pt x="16" y="36"/>
                    </a:moveTo>
                    <a:cubicBezTo>
                      <a:pt x="4" y="36"/>
                      <a:pt x="4" y="36"/>
                      <a:pt x="4" y="36"/>
                    </a:cubicBezTo>
                    <a:cubicBezTo>
                      <a:pt x="4" y="29"/>
                      <a:pt x="4" y="29"/>
                      <a:pt x="4" y="29"/>
                    </a:cubicBezTo>
                    <a:cubicBezTo>
                      <a:pt x="16" y="29"/>
                      <a:pt x="16" y="29"/>
                      <a:pt x="16" y="29"/>
                    </a:cubicBezTo>
                    <a:lnTo>
                      <a:pt x="16" y="36"/>
                    </a:lnTo>
                    <a:close/>
                    <a:moveTo>
                      <a:pt x="16" y="24"/>
                    </a:moveTo>
                    <a:cubicBezTo>
                      <a:pt x="4" y="24"/>
                      <a:pt x="4" y="24"/>
                      <a:pt x="4" y="24"/>
                    </a:cubicBezTo>
                    <a:cubicBezTo>
                      <a:pt x="4" y="16"/>
                      <a:pt x="4" y="16"/>
                      <a:pt x="4" y="16"/>
                    </a:cubicBezTo>
                    <a:cubicBezTo>
                      <a:pt x="16" y="16"/>
                      <a:pt x="16" y="16"/>
                      <a:pt x="16" y="16"/>
                    </a:cubicBezTo>
                    <a:lnTo>
                      <a:pt x="16" y="24"/>
                    </a:lnTo>
                    <a:close/>
                    <a:moveTo>
                      <a:pt x="30" y="100"/>
                    </a:moveTo>
                    <a:cubicBezTo>
                      <a:pt x="18" y="100"/>
                      <a:pt x="18" y="100"/>
                      <a:pt x="18" y="100"/>
                    </a:cubicBezTo>
                    <a:cubicBezTo>
                      <a:pt x="18" y="93"/>
                      <a:pt x="18" y="93"/>
                      <a:pt x="18" y="93"/>
                    </a:cubicBezTo>
                    <a:cubicBezTo>
                      <a:pt x="30" y="93"/>
                      <a:pt x="30" y="93"/>
                      <a:pt x="30" y="93"/>
                    </a:cubicBezTo>
                    <a:lnTo>
                      <a:pt x="30" y="100"/>
                    </a:lnTo>
                    <a:close/>
                    <a:moveTo>
                      <a:pt x="30" y="87"/>
                    </a:moveTo>
                    <a:cubicBezTo>
                      <a:pt x="18" y="87"/>
                      <a:pt x="18" y="87"/>
                      <a:pt x="18" y="87"/>
                    </a:cubicBezTo>
                    <a:cubicBezTo>
                      <a:pt x="18" y="80"/>
                      <a:pt x="18" y="80"/>
                      <a:pt x="18" y="80"/>
                    </a:cubicBezTo>
                    <a:cubicBezTo>
                      <a:pt x="30" y="80"/>
                      <a:pt x="30" y="80"/>
                      <a:pt x="30" y="80"/>
                    </a:cubicBezTo>
                    <a:lnTo>
                      <a:pt x="30" y="87"/>
                    </a:lnTo>
                    <a:close/>
                    <a:moveTo>
                      <a:pt x="30" y="75"/>
                    </a:moveTo>
                    <a:cubicBezTo>
                      <a:pt x="18" y="75"/>
                      <a:pt x="18" y="75"/>
                      <a:pt x="18" y="75"/>
                    </a:cubicBezTo>
                    <a:cubicBezTo>
                      <a:pt x="18" y="67"/>
                      <a:pt x="18" y="67"/>
                      <a:pt x="18" y="67"/>
                    </a:cubicBezTo>
                    <a:cubicBezTo>
                      <a:pt x="30" y="67"/>
                      <a:pt x="30" y="67"/>
                      <a:pt x="30" y="67"/>
                    </a:cubicBezTo>
                    <a:lnTo>
                      <a:pt x="30" y="75"/>
                    </a:lnTo>
                    <a:close/>
                    <a:moveTo>
                      <a:pt x="30" y="62"/>
                    </a:moveTo>
                    <a:cubicBezTo>
                      <a:pt x="18" y="62"/>
                      <a:pt x="18" y="62"/>
                      <a:pt x="18" y="62"/>
                    </a:cubicBezTo>
                    <a:cubicBezTo>
                      <a:pt x="18" y="54"/>
                      <a:pt x="18" y="54"/>
                      <a:pt x="18" y="54"/>
                    </a:cubicBezTo>
                    <a:cubicBezTo>
                      <a:pt x="30" y="54"/>
                      <a:pt x="30" y="54"/>
                      <a:pt x="30" y="54"/>
                    </a:cubicBezTo>
                    <a:lnTo>
                      <a:pt x="30" y="62"/>
                    </a:lnTo>
                    <a:close/>
                    <a:moveTo>
                      <a:pt x="30" y="49"/>
                    </a:moveTo>
                    <a:cubicBezTo>
                      <a:pt x="18" y="49"/>
                      <a:pt x="18" y="49"/>
                      <a:pt x="18" y="49"/>
                    </a:cubicBezTo>
                    <a:cubicBezTo>
                      <a:pt x="18" y="41"/>
                      <a:pt x="18" y="41"/>
                      <a:pt x="18" y="41"/>
                    </a:cubicBezTo>
                    <a:cubicBezTo>
                      <a:pt x="30" y="41"/>
                      <a:pt x="30" y="41"/>
                      <a:pt x="30" y="41"/>
                    </a:cubicBezTo>
                    <a:lnTo>
                      <a:pt x="30" y="49"/>
                    </a:lnTo>
                    <a:close/>
                    <a:moveTo>
                      <a:pt x="30" y="36"/>
                    </a:moveTo>
                    <a:cubicBezTo>
                      <a:pt x="18" y="36"/>
                      <a:pt x="18" y="36"/>
                      <a:pt x="18" y="36"/>
                    </a:cubicBezTo>
                    <a:cubicBezTo>
                      <a:pt x="18" y="29"/>
                      <a:pt x="18" y="29"/>
                      <a:pt x="18" y="29"/>
                    </a:cubicBezTo>
                    <a:cubicBezTo>
                      <a:pt x="30" y="29"/>
                      <a:pt x="30" y="29"/>
                      <a:pt x="30" y="29"/>
                    </a:cubicBezTo>
                    <a:lnTo>
                      <a:pt x="30" y="36"/>
                    </a:lnTo>
                    <a:close/>
                    <a:moveTo>
                      <a:pt x="30" y="24"/>
                    </a:moveTo>
                    <a:cubicBezTo>
                      <a:pt x="18" y="24"/>
                      <a:pt x="18" y="24"/>
                      <a:pt x="18" y="24"/>
                    </a:cubicBezTo>
                    <a:cubicBezTo>
                      <a:pt x="18" y="16"/>
                      <a:pt x="18" y="16"/>
                      <a:pt x="18" y="16"/>
                    </a:cubicBezTo>
                    <a:cubicBezTo>
                      <a:pt x="30" y="16"/>
                      <a:pt x="30" y="16"/>
                      <a:pt x="30" y="16"/>
                    </a:cubicBezTo>
                    <a:lnTo>
                      <a:pt x="30" y="24"/>
                    </a:lnTo>
                    <a:close/>
                  </a:path>
                </a:pathLst>
              </a:custGeom>
              <a:solidFill>
                <a:srgbClr val="31A6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75"/>
              <p:cNvSpPr/>
              <p:nvPr/>
            </p:nvSpPr>
            <p:spPr bwMode="auto">
              <a:xfrm>
                <a:off x="1927226" y="2035175"/>
                <a:ext cx="128588" cy="60325"/>
              </a:xfrm>
              <a:custGeom>
                <a:avLst/>
                <a:gdLst>
                  <a:gd name="T0" fmla="*/ 33 w 34"/>
                  <a:gd name="T1" fmla="*/ 15 h 16"/>
                  <a:gd name="T2" fmla="*/ 28 w 34"/>
                  <a:gd name="T3" fmla="*/ 10 h 16"/>
                  <a:gd name="T4" fmla="*/ 28 w 34"/>
                  <a:gd name="T5" fmla="*/ 3 h 16"/>
                  <a:gd name="T6" fmla="*/ 26 w 34"/>
                  <a:gd name="T7" fmla="*/ 2 h 16"/>
                  <a:gd name="T8" fmla="*/ 24 w 34"/>
                  <a:gd name="T9" fmla="*/ 2 h 16"/>
                  <a:gd name="T10" fmla="*/ 22 w 34"/>
                  <a:gd name="T11" fmla="*/ 3 h 16"/>
                  <a:gd name="T12" fmla="*/ 22 w 34"/>
                  <a:gd name="T13" fmla="*/ 5 h 16"/>
                  <a:gd name="T14" fmla="*/ 18 w 34"/>
                  <a:gd name="T15" fmla="*/ 0 h 16"/>
                  <a:gd name="T16" fmla="*/ 16 w 34"/>
                  <a:gd name="T17" fmla="*/ 0 h 16"/>
                  <a:gd name="T18" fmla="*/ 1 w 34"/>
                  <a:gd name="T19" fmla="*/ 15 h 16"/>
                  <a:gd name="T20" fmla="*/ 1 w 34"/>
                  <a:gd name="T21" fmla="*/ 16 h 16"/>
                  <a:gd name="T22" fmla="*/ 33 w 34"/>
                  <a:gd name="T23" fmla="*/ 16 h 16"/>
                  <a:gd name="T24" fmla="*/ 33 w 34"/>
                  <a:gd name="T25"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16">
                    <a:moveTo>
                      <a:pt x="33" y="15"/>
                    </a:moveTo>
                    <a:cubicBezTo>
                      <a:pt x="28" y="10"/>
                      <a:pt x="28" y="10"/>
                      <a:pt x="28" y="10"/>
                    </a:cubicBezTo>
                    <a:cubicBezTo>
                      <a:pt x="28" y="3"/>
                      <a:pt x="28" y="3"/>
                      <a:pt x="28" y="3"/>
                    </a:cubicBezTo>
                    <a:cubicBezTo>
                      <a:pt x="28" y="2"/>
                      <a:pt x="27" y="2"/>
                      <a:pt x="26" y="2"/>
                    </a:cubicBezTo>
                    <a:cubicBezTo>
                      <a:pt x="24" y="2"/>
                      <a:pt x="24" y="2"/>
                      <a:pt x="24" y="2"/>
                    </a:cubicBezTo>
                    <a:cubicBezTo>
                      <a:pt x="23" y="2"/>
                      <a:pt x="22" y="2"/>
                      <a:pt x="22" y="3"/>
                    </a:cubicBezTo>
                    <a:cubicBezTo>
                      <a:pt x="22" y="5"/>
                      <a:pt x="22" y="5"/>
                      <a:pt x="22" y="5"/>
                    </a:cubicBezTo>
                    <a:cubicBezTo>
                      <a:pt x="18" y="0"/>
                      <a:pt x="18" y="0"/>
                      <a:pt x="18" y="0"/>
                    </a:cubicBezTo>
                    <a:cubicBezTo>
                      <a:pt x="17" y="0"/>
                      <a:pt x="17" y="0"/>
                      <a:pt x="16" y="0"/>
                    </a:cubicBezTo>
                    <a:cubicBezTo>
                      <a:pt x="1" y="15"/>
                      <a:pt x="1" y="15"/>
                      <a:pt x="1" y="15"/>
                    </a:cubicBezTo>
                    <a:cubicBezTo>
                      <a:pt x="0" y="16"/>
                      <a:pt x="0" y="16"/>
                      <a:pt x="1" y="16"/>
                    </a:cubicBezTo>
                    <a:cubicBezTo>
                      <a:pt x="33" y="16"/>
                      <a:pt x="33" y="16"/>
                      <a:pt x="33" y="16"/>
                    </a:cubicBezTo>
                    <a:cubicBezTo>
                      <a:pt x="34" y="16"/>
                      <a:pt x="34" y="16"/>
                      <a:pt x="33" y="15"/>
                    </a:cubicBezTo>
                    <a:close/>
                  </a:path>
                </a:pathLst>
              </a:custGeom>
              <a:solidFill>
                <a:srgbClr val="31A6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46" name="组合 245"/>
          <p:cNvGrpSpPr/>
          <p:nvPr/>
        </p:nvGrpSpPr>
        <p:grpSpPr>
          <a:xfrm>
            <a:off x="3505116" y="3014804"/>
            <a:ext cx="814498" cy="828187"/>
            <a:chOff x="10340416" y="3569642"/>
            <a:chExt cx="1450728" cy="1475110"/>
          </a:xfrm>
        </p:grpSpPr>
        <p:pic>
          <p:nvPicPr>
            <p:cNvPr id="247" name="图片 24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340416" y="3569642"/>
              <a:ext cx="1450728" cy="1475110"/>
            </a:xfrm>
            <a:prstGeom prst="rect">
              <a:avLst/>
            </a:prstGeom>
            <a:effectLst>
              <a:outerShdw blurRad="50800" dist="38100" dir="8100000" algn="tr" rotWithShape="0">
                <a:prstClr val="black">
                  <a:alpha val="40000"/>
                </a:prstClr>
              </a:outerShdw>
            </a:effectLst>
          </p:spPr>
        </p:pic>
        <p:grpSp>
          <p:nvGrpSpPr>
            <p:cNvPr id="248" name="组合 247"/>
            <p:cNvGrpSpPr/>
            <p:nvPr/>
          </p:nvGrpSpPr>
          <p:grpSpPr>
            <a:xfrm>
              <a:off x="10854643" y="4106379"/>
              <a:ext cx="422275" cy="401637"/>
              <a:chOff x="2921001" y="1944688"/>
              <a:chExt cx="422275" cy="401637"/>
            </a:xfrm>
          </p:grpSpPr>
          <p:sp>
            <p:nvSpPr>
              <p:cNvPr id="249" name="Oval 81"/>
              <p:cNvSpPr>
                <a:spLocks noChangeArrowheads="1"/>
              </p:cNvSpPr>
              <p:nvPr/>
            </p:nvSpPr>
            <p:spPr bwMode="auto">
              <a:xfrm>
                <a:off x="3082926" y="2281238"/>
                <a:ext cx="63500" cy="65087"/>
              </a:xfrm>
              <a:prstGeom prst="ellipse">
                <a:avLst/>
              </a:prstGeom>
              <a:solidFill>
                <a:srgbClr val="31A6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Oval 82"/>
              <p:cNvSpPr>
                <a:spLocks noChangeArrowheads="1"/>
              </p:cNvSpPr>
              <p:nvPr/>
            </p:nvSpPr>
            <p:spPr bwMode="auto">
              <a:xfrm>
                <a:off x="3244851" y="2281238"/>
                <a:ext cx="63500" cy="65087"/>
              </a:xfrm>
              <a:prstGeom prst="ellipse">
                <a:avLst/>
              </a:prstGeom>
              <a:solidFill>
                <a:srgbClr val="31A6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Oval 83"/>
              <p:cNvSpPr>
                <a:spLocks noChangeArrowheads="1"/>
              </p:cNvSpPr>
              <p:nvPr/>
            </p:nvSpPr>
            <p:spPr bwMode="auto">
              <a:xfrm>
                <a:off x="3101976" y="2092325"/>
                <a:ext cx="41275" cy="41275"/>
              </a:xfrm>
              <a:prstGeom prst="ellipse">
                <a:avLst/>
              </a:prstGeom>
              <a:solidFill>
                <a:srgbClr val="31A6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Oval 84"/>
              <p:cNvSpPr>
                <a:spLocks noChangeArrowheads="1"/>
              </p:cNvSpPr>
              <p:nvPr/>
            </p:nvSpPr>
            <p:spPr bwMode="auto">
              <a:xfrm>
                <a:off x="3241676" y="2092325"/>
                <a:ext cx="41275" cy="41275"/>
              </a:xfrm>
              <a:prstGeom prst="ellipse">
                <a:avLst/>
              </a:prstGeom>
              <a:solidFill>
                <a:srgbClr val="31A6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Oval 85"/>
              <p:cNvSpPr>
                <a:spLocks noChangeArrowheads="1"/>
              </p:cNvSpPr>
              <p:nvPr/>
            </p:nvSpPr>
            <p:spPr bwMode="auto">
              <a:xfrm>
                <a:off x="3138488" y="2160588"/>
                <a:ext cx="42863" cy="38100"/>
              </a:xfrm>
              <a:prstGeom prst="ellipse">
                <a:avLst/>
              </a:prstGeom>
              <a:solidFill>
                <a:srgbClr val="31A6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Oval 86"/>
              <p:cNvSpPr>
                <a:spLocks noChangeArrowheads="1"/>
              </p:cNvSpPr>
              <p:nvPr/>
            </p:nvSpPr>
            <p:spPr bwMode="auto">
              <a:xfrm>
                <a:off x="3206751" y="2160588"/>
                <a:ext cx="41275" cy="38100"/>
              </a:xfrm>
              <a:prstGeom prst="ellipse">
                <a:avLst/>
              </a:prstGeom>
              <a:solidFill>
                <a:srgbClr val="31A6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87"/>
              <p:cNvSpPr/>
              <p:nvPr/>
            </p:nvSpPr>
            <p:spPr bwMode="auto">
              <a:xfrm>
                <a:off x="2921001" y="2012950"/>
                <a:ext cx="422275" cy="246062"/>
              </a:xfrm>
              <a:custGeom>
                <a:avLst/>
                <a:gdLst>
                  <a:gd name="T0" fmla="*/ 111 w 112"/>
                  <a:gd name="T1" fmla="*/ 24 h 65"/>
                  <a:gd name="T2" fmla="*/ 112 w 112"/>
                  <a:gd name="T3" fmla="*/ 25 h 65"/>
                  <a:gd name="T4" fmla="*/ 98 w 112"/>
                  <a:gd name="T5" fmla="*/ 64 h 65"/>
                  <a:gd name="T6" fmla="*/ 98 w 112"/>
                  <a:gd name="T7" fmla="*/ 65 h 65"/>
                  <a:gd name="T8" fmla="*/ 47 w 112"/>
                  <a:gd name="T9" fmla="*/ 65 h 65"/>
                  <a:gd name="T10" fmla="*/ 47 w 112"/>
                  <a:gd name="T11" fmla="*/ 64 h 65"/>
                  <a:gd name="T12" fmla="*/ 25 w 112"/>
                  <a:gd name="T13" fmla="*/ 9 h 65"/>
                  <a:gd name="T14" fmla="*/ 24 w 112"/>
                  <a:gd name="T15" fmla="*/ 9 h 65"/>
                  <a:gd name="T16" fmla="*/ 2 w 112"/>
                  <a:gd name="T17" fmla="*/ 9 h 65"/>
                  <a:gd name="T18" fmla="*/ 0 w 112"/>
                  <a:gd name="T19" fmla="*/ 8 h 65"/>
                  <a:gd name="T20" fmla="*/ 1 w 112"/>
                  <a:gd name="T21" fmla="*/ 0 h 65"/>
                  <a:gd name="T22" fmla="*/ 2 w 112"/>
                  <a:gd name="T23" fmla="*/ 0 h 65"/>
                  <a:gd name="T24" fmla="*/ 30 w 112"/>
                  <a:gd name="T25" fmla="*/ 0 h 65"/>
                  <a:gd name="T26" fmla="*/ 31 w 112"/>
                  <a:gd name="T27" fmla="*/ 0 h 65"/>
                  <a:gd name="T28" fmla="*/ 53 w 112"/>
                  <a:gd name="T29" fmla="*/ 55 h 65"/>
                  <a:gd name="T30" fmla="*/ 54 w 112"/>
                  <a:gd name="T31" fmla="*/ 56 h 65"/>
                  <a:gd name="T32" fmla="*/ 91 w 112"/>
                  <a:gd name="T33" fmla="*/ 56 h 65"/>
                  <a:gd name="T34" fmla="*/ 92 w 112"/>
                  <a:gd name="T35" fmla="*/ 55 h 65"/>
                  <a:gd name="T36" fmla="*/ 103 w 112"/>
                  <a:gd name="T37" fmla="*/ 22 h 65"/>
                  <a:gd name="T38" fmla="*/ 104 w 112"/>
                  <a:gd name="T39" fmla="*/ 21 h 65"/>
                  <a:gd name="T40" fmla="*/ 111 w 112"/>
                  <a:gd name="T41" fmla="*/ 2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65">
                    <a:moveTo>
                      <a:pt x="111" y="24"/>
                    </a:moveTo>
                    <a:cubicBezTo>
                      <a:pt x="112" y="24"/>
                      <a:pt x="112" y="24"/>
                      <a:pt x="112" y="25"/>
                    </a:cubicBezTo>
                    <a:cubicBezTo>
                      <a:pt x="98" y="64"/>
                      <a:pt x="98" y="64"/>
                      <a:pt x="98" y="64"/>
                    </a:cubicBezTo>
                    <a:cubicBezTo>
                      <a:pt x="98" y="64"/>
                      <a:pt x="98" y="65"/>
                      <a:pt x="98" y="65"/>
                    </a:cubicBezTo>
                    <a:cubicBezTo>
                      <a:pt x="47" y="65"/>
                      <a:pt x="47" y="65"/>
                      <a:pt x="47" y="65"/>
                    </a:cubicBezTo>
                    <a:cubicBezTo>
                      <a:pt x="47" y="65"/>
                      <a:pt x="47" y="64"/>
                      <a:pt x="47" y="64"/>
                    </a:cubicBezTo>
                    <a:cubicBezTo>
                      <a:pt x="25" y="9"/>
                      <a:pt x="25" y="9"/>
                      <a:pt x="25" y="9"/>
                    </a:cubicBezTo>
                    <a:cubicBezTo>
                      <a:pt x="24" y="9"/>
                      <a:pt x="24" y="9"/>
                      <a:pt x="24" y="9"/>
                    </a:cubicBezTo>
                    <a:cubicBezTo>
                      <a:pt x="2" y="9"/>
                      <a:pt x="2" y="9"/>
                      <a:pt x="2" y="9"/>
                    </a:cubicBezTo>
                    <a:cubicBezTo>
                      <a:pt x="1" y="9"/>
                      <a:pt x="1" y="9"/>
                      <a:pt x="0" y="8"/>
                    </a:cubicBezTo>
                    <a:cubicBezTo>
                      <a:pt x="1" y="0"/>
                      <a:pt x="1" y="0"/>
                      <a:pt x="1" y="0"/>
                    </a:cubicBezTo>
                    <a:cubicBezTo>
                      <a:pt x="1" y="0"/>
                      <a:pt x="1" y="0"/>
                      <a:pt x="2" y="0"/>
                    </a:cubicBezTo>
                    <a:cubicBezTo>
                      <a:pt x="30" y="0"/>
                      <a:pt x="30" y="0"/>
                      <a:pt x="30" y="0"/>
                    </a:cubicBezTo>
                    <a:cubicBezTo>
                      <a:pt x="30" y="0"/>
                      <a:pt x="31" y="0"/>
                      <a:pt x="31" y="0"/>
                    </a:cubicBezTo>
                    <a:cubicBezTo>
                      <a:pt x="53" y="55"/>
                      <a:pt x="53" y="55"/>
                      <a:pt x="53" y="55"/>
                    </a:cubicBezTo>
                    <a:cubicBezTo>
                      <a:pt x="53" y="55"/>
                      <a:pt x="53" y="56"/>
                      <a:pt x="54" y="56"/>
                    </a:cubicBezTo>
                    <a:cubicBezTo>
                      <a:pt x="91" y="56"/>
                      <a:pt x="91" y="56"/>
                      <a:pt x="91" y="56"/>
                    </a:cubicBezTo>
                    <a:cubicBezTo>
                      <a:pt x="91" y="56"/>
                      <a:pt x="92" y="55"/>
                      <a:pt x="92" y="55"/>
                    </a:cubicBezTo>
                    <a:cubicBezTo>
                      <a:pt x="103" y="22"/>
                      <a:pt x="103" y="22"/>
                      <a:pt x="103" y="22"/>
                    </a:cubicBezTo>
                    <a:cubicBezTo>
                      <a:pt x="103" y="21"/>
                      <a:pt x="104" y="21"/>
                      <a:pt x="104" y="21"/>
                    </a:cubicBezTo>
                    <a:lnTo>
                      <a:pt x="111" y="24"/>
                    </a:lnTo>
                    <a:close/>
                  </a:path>
                </a:pathLst>
              </a:custGeom>
              <a:solidFill>
                <a:srgbClr val="31A6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88"/>
              <p:cNvSpPr/>
              <p:nvPr/>
            </p:nvSpPr>
            <p:spPr bwMode="auto">
              <a:xfrm>
                <a:off x="3151188" y="1944688"/>
                <a:ext cx="85725" cy="204787"/>
              </a:xfrm>
              <a:custGeom>
                <a:avLst/>
                <a:gdLst>
                  <a:gd name="T0" fmla="*/ 8 w 23"/>
                  <a:gd name="T1" fmla="*/ 54 h 54"/>
                  <a:gd name="T2" fmla="*/ 7 w 23"/>
                  <a:gd name="T3" fmla="*/ 53 h 54"/>
                  <a:gd name="T4" fmla="*/ 7 w 23"/>
                  <a:gd name="T5" fmla="*/ 19 h 54"/>
                  <a:gd name="T6" fmla="*/ 7 w 23"/>
                  <a:gd name="T7" fmla="*/ 19 h 54"/>
                  <a:gd name="T8" fmla="*/ 1 w 23"/>
                  <a:gd name="T9" fmla="*/ 19 h 54"/>
                  <a:gd name="T10" fmla="*/ 1 w 23"/>
                  <a:gd name="T11" fmla="*/ 18 h 54"/>
                  <a:gd name="T12" fmla="*/ 11 w 23"/>
                  <a:gd name="T13" fmla="*/ 1 h 54"/>
                  <a:gd name="T14" fmla="*/ 12 w 23"/>
                  <a:gd name="T15" fmla="*/ 1 h 54"/>
                  <a:gd name="T16" fmla="*/ 23 w 23"/>
                  <a:gd name="T17" fmla="*/ 18 h 54"/>
                  <a:gd name="T18" fmla="*/ 22 w 23"/>
                  <a:gd name="T19" fmla="*/ 19 h 54"/>
                  <a:gd name="T20" fmla="*/ 17 w 23"/>
                  <a:gd name="T21" fmla="*/ 19 h 54"/>
                  <a:gd name="T22" fmla="*/ 16 w 23"/>
                  <a:gd name="T23" fmla="*/ 19 h 54"/>
                  <a:gd name="T24" fmla="*/ 16 w 23"/>
                  <a:gd name="T25" fmla="*/ 53 h 54"/>
                  <a:gd name="T26" fmla="*/ 16 w 23"/>
                  <a:gd name="T27" fmla="*/ 54 h 54"/>
                  <a:gd name="T28" fmla="*/ 8 w 23"/>
                  <a:gd name="T2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54">
                    <a:moveTo>
                      <a:pt x="8" y="54"/>
                    </a:moveTo>
                    <a:cubicBezTo>
                      <a:pt x="7" y="54"/>
                      <a:pt x="7" y="54"/>
                      <a:pt x="7" y="53"/>
                    </a:cubicBezTo>
                    <a:cubicBezTo>
                      <a:pt x="7" y="19"/>
                      <a:pt x="7" y="19"/>
                      <a:pt x="7" y="19"/>
                    </a:cubicBezTo>
                    <a:cubicBezTo>
                      <a:pt x="7" y="19"/>
                      <a:pt x="7" y="19"/>
                      <a:pt x="7" y="19"/>
                    </a:cubicBezTo>
                    <a:cubicBezTo>
                      <a:pt x="1" y="19"/>
                      <a:pt x="1" y="19"/>
                      <a:pt x="1" y="19"/>
                    </a:cubicBezTo>
                    <a:cubicBezTo>
                      <a:pt x="1" y="19"/>
                      <a:pt x="0" y="19"/>
                      <a:pt x="1" y="18"/>
                    </a:cubicBezTo>
                    <a:cubicBezTo>
                      <a:pt x="11" y="1"/>
                      <a:pt x="11" y="1"/>
                      <a:pt x="11" y="1"/>
                    </a:cubicBezTo>
                    <a:cubicBezTo>
                      <a:pt x="12" y="0"/>
                      <a:pt x="12" y="0"/>
                      <a:pt x="12" y="1"/>
                    </a:cubicBezTo>
                    <a:cubicBezTo>
                      <a:pt x="23" y="18"/>
                      <a:pt x="23" y="18"/>
                      <a:pt x="23" y="18"/>
                    </a:cubicBezTo>
                    <a:cubicBezTo>
                      <a:pt x="23" y="19"/>
                      <a:pt x="23" y="19"/>
                      <a:pt x="22" y="19"/>
                    </a:cubicBezTo>
                    <a:cubicBezTo>
                      <a:pt x="17" y="19"/>
                      <a:pt x="17" y="19"/>
                      <a:pt x="17" y="19"/>
                    </a:cubicBezTo>
                    <a:cubicBezTo>
                      <a:pt x="16" y="19"/>
                      <a:pt x="16" y="19"/>
                      <a:pt x="16" y="19"/>
                    </a:cubicBezTo>
                    <a:cubicBezTo>
                      <a:pt x="16" y="53"/>
                      <a:pt x="16" y="53"/>
                      <a:pt x="16" y="53"/>
                    </a:cubicBezTo>
                    <a:cubicBezTo>
                      <a:pt x="16" y="54"/>
                      <a:pt x="16" y="54"/>
                      <a:pt x="16" y="54"/>
                    </a:cubicBezTo>
                    <a:lnTo>
                      <a:pt x="8" y="54"/>
                    </a:lnTo>
                    <a:close/>
                  </a:path>
                </a:pathLst>
              </a:custGeom>
              <a:solidFill>
                <a:srgbClr val="31A6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57" name="组合 256"/>
          <p:cNvGrpSpPr/>
          <p:nvPr/>
        </p:nvGrpSpPr>
        <p:grpSpPr>
          <a:xfrm>
            <a:off x="1613295" y="1366068"/>
            <a:ext cx="2101351" cy="2527335"/>
            <a:chOff x="11557961" y="2439034"/>
            <a:chExt cx="3970338" cy="4775201"/>
          </a:xfrm>
        </p:grpSpPr>
        <p:grpSp>
          <p:nvGrpSpPr>
            <p:cNvPr id="258" name="组合 257"/>
            <p:cNvGrpSpPr/>
            <p:nvPr/>
          </p:nvGrpSpPr>
          <p:grpSpPr>
            <a:xfrm>
              <a:off x="11557961" y="2439034"/>
              <a:ext cx="3970338" cy="4775201"/>
              <a:chOff x="6397625" y="1787525"/>
              <a:chExt cx="3970338" cy="4775201"/>
            </a:xfrm>
          </p:grpSpPr>
          <p:sp>
            <p:nvSpPr>
              <p:cNvPr id="259" name="Freeform 48"/>
              <p:cNvSpPr>
                <a:spLocks noEditPoints="1"/>
              </p:cNvSpPr>
              <p:nvPr/>
            </p:nvSpPr>
            <p:spPr bwMode="auto">
              <a:xfrm>
                <a:off x="6397625" y="1787525"/>
                <a:ext cx="3970338" cy="3970338"/>
              </a:xfrm>
              <a:custGeom>
                <a:avLst/>
                <a:gdLst>
                  <a:gd name="T0" fmla="*/ 556 w 1252"/>
                  <a:gd name="T1" fmla="*/ 1248 h 1252"/>
                  <a:gd name="T2" fmla="*/ 375 w 1252"/>
                  <a:gd name="T3" fmla="*/ 1200 h 1252"/>
                  <a:gd name="T4" fmla="*/ 255 w 1252"/>
                  <a:gd name="T5" fmla="*/ 1130 h 1252"/>
                  <a:gd name="T6" fmla="*/ 122 w 1252"/>
                  <a:gd name="T7" fmla="*/ 998 h 1252"/>
                  <a:gd name="T8" fmla="*/ 52 w 1252"/>
                  <a:gd name="T9" fmla="*/ 877 h 1252"/>
                  <a:gd name="T10" fmla="*/ 4 w 1252"/>
                  <a:gd name="T11" fmla="*/ 696 h 1252"/>
                  <a:gd name="T12" fmla="*/ 4 w 1252"/>
                  <a:gd name="T13" fmla="*/ 560 h 1252"/>
                  <a:gd name="T14" fmla="*/ 137 w 1252"/>
                  <a:gd name="T15" fmla="*/ 458 h 1252"/>
                  <a:gd name="T16" fmla="*/ 120 w 1252"/>
                  <a:gd name="T17" fmla="*/ 257 h 1252"/>
                  <a:gd name="T18" fmla="*/ 287 w 1252"/>
                  <a:gd name="T19" fmla="*/ 236 h 1252"/>
                  <a:gd name="T20" fmla="*/ 372 w 1252"/>
                  <a:gd name="T21" fmla="*/ 54 h 1252"/>
                  <a:gd name="T22" fmla="*/ 528 w 1252"/>
                  <a:gd name="T23" fmla="*/ 119 h 1252"/>
                  <a:gd name="T24" fmla="*/ 626 w 1252"/>
                  <a:gd name="T25" fmla="*/ 0 h 1252"/>
                  <a:gd name="T26" fmla="*/ 724 w 1252"/>
                  <a:gd name="T27" fmla="*/ 119 h 1252"/>
                  <a:gd name="T28" fmla="*/ 879 w 1252"/>
                  <a:gd name="T29" fmla="*/ 54 h 1252"/>
                  <a:gd name="T30" fmla="*/ 965 w 1252"/>
                  <a:gd name="T31" fmla="*/ 236 h 1252"/>
                  <a:gd name="T32" fmla="*/ 1132 w 1252"/>
                  <a:gd name="T33" fmla="*/ 257 h 1252"/>
                  <a:gd name="T34" fmla="*/ 1115 w 1252"/>
                  <a:gd name="T35" fmla="*/ 458 h 1252"/>
                  <a:gd name="T36" fmla="*/ 1248 w 1252"/>
                  <a:gd name="T37" fmla="*/ 560 h 1252"/>
                  <a:gd name="T38" fmla="*/ 1248 w 1252"/>
                  <a:gd name="T39" fmla="*/ 696 h 1252"/>
                  <a:gd name="T40" fmla="*/ 1200 w 1252"/>
                  <a:gd name="T41" fmla="*/ 877 h 1252"/>
                  <a:gd name="T42" fmla="*/ 1130 w 1252"/>
                  <a:gd name="T43" fmla="*/ 998 h 1252"/>
                  <a:gd name="T44" fmla="*/ 997 w 1252"/>
                  <a:gd name="T45" fmla="*/ 1130 h 1252"/>
                  <a:gd name="T46" fmla="*/ 877 w 1252"/>
                  <a:gd name="T47" fmla="*/ 1200 h 1252"/>
                  <a:gd name="T48" fmla="*/ 696 w 1252"/>
                  <a:gd name="T49" fmla="*/ 1248 h 1252"/>
                  <a:gd name="T50" fmla="*/ 563 w 1252"/>
                  <a:gd name="T51" fmla="*/ 1241 h 1252"/>
                  <a:gd name="T52" fmla="*/ 717 w 1252"/>
                  <a:gd name="T53" fmla="*/ 1126 h 1252"/>
                  <a:gd name="T54" fmla="*/ 797 w 1252"/>
                  <a:gd name="T55" fmla="*/ 1105 h 1252"/>
                  <a:gd name="T56" fmla="*/ 955 w 1252"/>
                  <a:gd name="T57" fmla="*/ 1014 h 1252"/>
                  <a:gd name="T58" fmla="*/ 1013 w 1252"/>
                  <a:gd name="T59" fmla="*/ 955 h 1252"/>
                  <a:gd name="T60" fmla="*/ 1105 w 1252"/>
                  <a:gd name="T61" fmla="*/ 797 h 1252"/>
                  <a:gd name="T62" fmla="*/ 1126 w 1252"/>
                  <a:gd name="T63" fmla="*/ 718 h 1252"/>
                  <a:gd name="T64" fmla="*/ 1240 w 1252"/>
                  <a:gd name="T65" fmla="*/ 563 h 1252"/>
                  <a:gd name="T66" fmla="*/ 1106 w 1252"/>
                  <a:gd name="T67" fmla="*/ 458 h 1252"/>
                  <a:gd name="T68" fmla="*/ 1127 w 1252"/>
                  <a:gd name="T69" fmla="*/ 265 h 1252"/>
                  <a:gd name="T70" fmla="*/ 957 w 1252"/>
                  <a:gd name="T71" fmla="*/ 241 h 1252"/>
                  <a:gd name="T72" fmla="*/ 879 w 1252"/>
                  <a:gd name="T73" fmla="*/ 63 h 1252"/>
                  <a:gd name="T74" fmla="*/ 720 w 1252"/>
                  <a:gd name="T75" fmla="*/ 127 h 1252"/>
                  <a:gd name="T76" fmla="*/ 626 w 1252"/>
                  <a:gd name="T77" fmla="*/ 9 h 1252"/>
                  <a:gd name="T78" fmla="*/ 532 w 1252"/>
                  <a:gd name="T79" fmla="*/ 127 h 1252"/>
                  <a:gd name="T80" fmla="*/ 373 w 1252"/>
                  <a:gd name="T81" fmla="*/ 63 h 1252"/>
                  <a:gd name="T82" fmla="*/ 295 w 1252"/>
                  <a:gd name="T83" fmla="*/ 241 h 1252"/>
                  <a:gd name="T84" fmla="*/ 125 w 1252"/>
                  <a:gd name="T85" fmla="*/ 265 h 1252"/>
                  <a:gd name="T86" fmla="*/ 146 w 1252"/>
                  <a:gd name="T87" fmla="*/ 458 h 1252"/>
                  <a:gd name="T88" fmla="*/ 12 w 1252"/>
                  <a:gd name="T89" fmla="*/ 563 h 1252"/>
                  <a:gd name="T90" fmla="*/ 126 w 1252"/>
                  <a:gd name="T91" fmla="*/ 718 h 1252"/>
                  <a:gd name="T92" fmla="*/ 147 w 1252"/>
                  <a:gd name="T93" fmla="*/ 797 h 1252"/>
                  <a:gd name="T94" fmla="*/ 239 w 1252"/>
                  <a:gd name="T95" fmla="*/ 955 h 1252"/>
                  <a:gd name="T96" fmla="*/ 297 w 1252"/>
                  <a:gd name="T97" fmla="*/ 1014 h 1252"/>
                  <a:gd name="T98" fmla="*/ 455 w 1252"/>
                  <a:gd name="T99" fmla="*/ 1105 h 1252"/>
                  <a:gd name="T100" fmla="*/ 535 w 1252"/>
                  <a:gd name="T101" fmla="*/ 1126 h 1252"/>
                  <a:gd name="T102" fmla="*/ 288 w 1252"/>
                  <a:gd name="T103" fmla="*/ 964 h 1252"/>
                  <a:gd name="T104" fmla="*/ 626 w 1252"/>
                  <a:gd name="T105" fmla="*/ 148 h 1252"/>
                  <a:gd name="T106" fmla="*/ 964 w 1252"/>
                  <a:gd name="T107" fmla="*/ 964 h 1252"/>
                  <a:gd name="T108" fmla="*/ 157 w 1252"/>
                  <a:gd name="T109" fmla="*/ 626 h 1252"/>
                  <a:gd name="T110" fmla="*/ 626 w 1252"/>
                  <a:gd name="T111" fmla="*/ 157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2" h="1252">
                    <a:moveTo>
                      <a:pt x="626" y="1252"/>
                    </a:moveTo>
                    <a:cubicBezTo>
                      <a:pt x="604" y="1252"/>
                      <a:pt x="581" y="1251"/>
                      <a:pt x="559" y="1249"/>
                    </a:cubicBezTo>
                    <a:cubicBezTo>
                      <a:pt x="556" y="1248"/>
                      <a:pt x="556" y="1248"/>
                      <a:pt x="556" y="1248"/>
                    </a:cubicBezTo>
                    <a:cubicBezTo>
                      <a:pt x="528" y="1134"/>
                      <a:pt x="528" y="1134"/>
                      <a:pt x="528" y="1134"/>
                    </a:cubicBezTo>
                    <a:cubicBezTo>
                      <a:pt x="504" y="1129"/>
                      <a:pt x="480" y="1123"/>
                      <a:pt x="458" y="1115"/>
                    </a:cubicBezTo>
                    <a:cubicBezTo>
                      <a:pt x="375" y="1200"/>
                      <a:pt x="375" y="1200"/>
                      <a:pt x="375" y="1200"/>
                    </a:cubicBezTo>
                    <a:cubicBezTo>
                      <a:pt x="372" y="1199"/>
                      <a:pt x="372" y="1199"/>
                      <a:pt x="372" y="1199"/>
                    </a:cubicBezTo>
                    <a:cubicBezTo>
                      <a:pt x="332" y="1181"/>
                      <a:pt x="293" y="1158"/>
                      <a:pt x="257" y="1132"/>
                    </a:cubicBezTo>
                    <a:cubicBezTo>
                      <a:pt x="255" y="1130"/>
                      <a:pt x="255" y="1130"/>
                      <a:pt x="255" y="1130"/>
                    </a:cubicBezTo>
                    <a:cubicBezTo>
                      <a:pt x="287" y="1016"/>
                      <a:pt x="287" y="1016"/>
                      <a:pt x="287" y="1016"/>
                    </a:cubicBezTo>
                    <a:cubicBezTo>
                      <a:pt x="269" y="1001"/>
                      <a:pt x="252" y="983"/>
                      <a:pt x="236" y="965"/>
                    </a:cubicBezTo>
                    <a:cubicBezTo>
                      <a:pt x="122" y="998"/>
                      <a:pt x="122" y="998"/>
                      <a:pt x="122" y="998"/>
                    </a:cubicBezTo>
                    <a:cubicBezTo>
                      <a:pt x="120" y="995"/>
                      <a:pt x="120" y="995"/>
                      <a:pt x="120" y="995"/>
                    </a:cubicBezTo>
                    <a:cubicBezTo>
                      <a:pt x="94" y="959"/>
                      <a:pt x="72" y="921"/>
                      <a:pt x="54" y="880"/>
                    </a:cubicBezTo>
                    <a:cubicBezTo>
                      <a:pt x="52" y="877"/>
                      <a:pt x="52" y="877"/>
                      <a:pt x="52" y="877"/>
                    </a:cubicBezTo>
                    <a:cubicBezTo>
                      <a:pt x="137" y="795"/>
                      <a:pt x="137" y="795"/>
                      <a:pt x="137" y="795"/>
                    </a:cubicBezTo>
                    <a:cubicBezTo>
                      <a:pt x="130" y="772"/>
                      <a:pt x="123" y="748"/>
                      <a:pt x="119" y="725"/>
                    </a:cubicBezTo>
                    <a:cubicBezTo>
                      <a:pt x="4" y="696"/>
                      <a:pt x="4" y="696"/>
                      <a:pt x="4" y="696"/>
                    </a:cubicBezTo>
                    <a:cubicBezTo>
                      <a:pt x="4" y="693"/>
                      <a:pt x="4" y="693"/>
                      <a:pt x="4" y="693"/>
                    </a:cubicBezTo>
                    <a:cubicBezTo>
                      <a:pt x="1" y="671"/>
                      <a:pt x="0" y="648"/>
                      <a:pt x="0" y="626"/>
                    </a:cubicBezTo>
                    <a:cubicBezTo>
                      <a:pt x="0" y="604"/>
                      <a:pt x="1" y="582"/>
                      <a:pt x="4" y="560"/>
                    </a:cubicBezTo>
                    <a:cubicBezTo>
                      <a:pt x="4" y="557"/>
                      <a:pt x="4" y="557"/>
                      <a:pt x="4" y="557"/>
                    </a:cubicBezTo>
                    <a:cubicBezTo>
                      <a:pt x="119" y="528"/>
                      <a:pt x="119" y="528"/>
                      <a:pt x="119" y="528"/>
                    </a:cubicBezTo>
                    <a:cubicBezTo>
                      <a:pt x="123" y="504"/>
                      <a:pt x="130" y="481"/>
                      <a:pt x="137" y="458"/>
                    </a:cubicBezTo>
                    <a:cubicBezTo>
                      <a:pt x="52" y="376"/>
                      <a:pt x="52" y="376"/>
                      <a:pt x="52" y="376"/>
                    </a:cubicBezTo>
                    <a:cubicBezTo>
                      <a:pt x="54" y="373"/>
                      <a:pt x="54" y="373"/>
                      <a:pt x="54" y="373"/>
                    </a:cubicBezTo>
                    <a:cubicBezTo>
                      <a:pt x="72" y="332"/>
                      <a:pt x="94" y="293"/>
                      <a:pt x="120" y="257"/>
                    </a:cubicBezTo>
                    <a:cubicBezTo>
                      <a:pt x="122" y="255"/>
                      <a:pt x="122" y="255"/>
                      <a:pt x="122" y="255"/>
                    </a:cubicBezTo>
                    <a:cubicBezTo>
                      <a:pt x="236" y="287"/>
                      <a:pt x="236" y="287"/>
                      <a:pt x="236" y="287"/>
                    </a:cubicBezTo>
                    <a:cubicBezTo>
                      <a:pt x="252" y="269"/>
                      <a:pt x="269" y="252"/>
                      <a:pt x="287" y="236"/>
                    </a:cubicBezTo>
                    <a:cubicBezTo>
                      <a:pt x="255" y="122"/>
                      <a:pt x="255" y="122"/>
                      <a:pt x="255" y="122"/>
                    </a:cubicBezTo>
                    <a:cubicBezTo>
                      <a:pt x="257" y="121"/>
                      <a:pt x="257" y="121"/>
                      <a:pt x="257" y="121"/>
                    </a:cubicBezTo>
                    <a:cubicBezTo>
                      <a:pt x="293" y="94"/>
                      <a:pt x="332" y="72"/>
                      <a:pt x="372" y="54"/>
                    </a:cubicBezTo>
                    <a:cubicBezTo>
                      <a:pt x="375" y="53"/>
                      <a:pt x="375" y="53"/>
                      <a:pt x="375" y="53"/>
                    </a:cubicBezTo>
                    <a:cubicBezTo>
                      <a:pt x="458" y="138"/>
                      <a:pt x="458" y="138"/>
                      <a:pt x="458" y="138"/>
                    </a:cubicBezTo>
                    <a:cubicBezTo>
                      <a:pt x="480" y="130"/>
                      <a:pt x="504" y="123"/>
                      <a:pt x="528" y="119"/>
                    </a:cubicBezTo>
                    <a:cubicBezTo>
                      <a:pt x="556" y="4"/>
                      <a:pt x="556" y="4"/>
                      <a:pt x="556" y="4"/>
                    </a:cubicBezTo>
                    <a:cubicBezTo>
                      <a:pt x="559" y="4"/>
                      <a:pt x="559" y="4"/>
                      <a:pt x="559" y="4"/>
                    </a:cubicBezTo>
                    <a:cubicBezTo>
                      <a:pt x="581" y="2"/>
                      <a:pt x="604" y="0"/>
                      <a:pt x="626" y="0"/>
                    </a:cubicBezTo>
                    <a:cubicBezTo>
                      <a:pt x="648" y="0"/>
                      <a:pt x="671" y="2"/>
                      <a:pt x="693" y="4"/>
                    </a:cubicBezTo>
                    <a:cubicBezTo>
                      <a:pt x="696" y="4"/>
                      <a:pt x="696" y="4"/>
                      <a:pt x="696" y="4"/>
                    </a:cubicBezTo>
                    <a:cubicBezTo>
                      <a:pt x="724" y="119"/>
                      <a:pt x="724" y="119"/>
                      <a:pt x="724" y="119"/>
                    </a:cubicBezTo>
                    <a:cubicBezTo>
                      <a:pt x="748" y="123"/>
                      <a:pt x="772" y="130"/>
                      <a:pt x="794" y="138"/>
                    </a:cubicBezTo>
                    <a:cubicBezTo>
                      <a:pt x="877" y="53"/>
                      <a:pt x="877" y="53"/>
                      <a:pt x="877" y="53"/>
                    </a:cubicBezTo>
                    <a:cubicBezTo>
                      <a:pt x="879" y="54"/>
                      <a:pt x="879" y="54"/>
                      <a:pt x="879" y="54"/>
                    </a:cubicBezTo>
                    <a:cubicBezTo>
                      <a:pt x="920" y="72"/>
                      <a:pt x="959" y="94"/>
                      <a:pt x="995" y="121"/>
                    </a:cubicBezTo>
                    <a:cubicBezTo>
                      <a:pt x="997" y="122"/>
                      <a:pt x="997" y="122"/>
                      <a:pt x="997" y="122"/>
                    </a:cubicBezTo>
                    <a:cubicBezTo>
                      <a:pt x="965" y="236"/>
                      <a:pt x="965" y="236"/>
                      <a:pt x="965" y="236"/>
                    </a:cubicBezTo>
                    <a:cubicBezTo>
                      <a:pt x="983" y="252"/>
                      <a:pt x="1000" y="269"/>
                      <a:pt x="1016" y="287"/>
                    </a:cubicBezTo>
                    <a:cubicBezTo>
                      <a:pt x="1130" y="255"/>
                      <a:pt x="1130" y="255"/>
                      <a:pt x="1130" y="255"/>
                    </a:cubicBezTo>
                    <a:cubicBezTo>
                      <a:pt x="1132" y="257"/>
                      <a:pt x="1132" y="257"/>
                      <a:pt x="1132" y="257"/>
                    </a:cubicBezTo>
                    <a:cubicBezTo>
                      <a:pt x="1158" y="293"/>
                      <a:pt x="1180" y="332"/>
                      <a:pt x="1198" y="373"/>
                    </a:cubicBezTo>
                    <a:cubicBezTo>
                      <a:pt x="1200" y="376"/>
                      <a:pt x="1200" y="376"/>
                      <a:pt x="1200" y="376"/>
                    </a:cubicBezTo>
                    <a:cubicBezTo>
                      <a:pt x="1115" y="458"/>
                      <a:pt x="1115" y="458"/>
                      <a:pt x="1115" y="458"/>
                    </a:cubicBezTo>
                    <a:cubicBezTo>
                      <a:pt x="1123" y="481"/>
                      <a:pt x="1129" y="504"/>
                      <a:pt x="1133" y="528"/>
                    </a:cubicBezTo>
                    <a:cubicBezTo>
                      <a:pt x="1248" y="557"/>
                      <a:pt x="1248" y="557"/>
                      <a:pt x="1248" y="557"/>
                    </a:cubicBezTo>
                    <a:cubicBezTo>
                      <a:pt x="1248" y="560"/>
                      <a:pt x="1248" y="560"/>
                      <a:pt x="1248" y="560"/>
                    </a:cubicBezTo>
                    <a:cubicBezTo>
                      <a:pt x="1251" y="582"/>
                      <a:pt x="1252" y="604"/>
                      <a:pt x="1252" y="626"/>
                    </a:cubicBezTo>
                    <a:cubicBezTo>
                      <a:pt x="1252" y="649"/>
                      <a:pt x="1251" y="671"/>
                      <a:pt x="1248" y="693"/>
                    </a:cubicBezTo>
                    <a:cubicBezTo>
                      <a:pt x="1248" y="696"/>
                      <a:pt x="1248" y="696"/>
                      <a:pt x="1248" y="696"/>
                    </a:cubicBezTo>
                    <a:cubicBezTo>
                      <a:pt x="1133" y="725"/>
                      <a:pt x="1133" y="725"/>
                      <a:pt x="1133" y="725"/>
                    </a:cubicBezTo>
                    <a:cubicBezTo>
                      <a:pt x="1129" y="748"/>
                      <a:pt x="1122" y="772"/>
                      <a:pt x="1115" y="795"/>
                    </a:cubicBezTo>
                    <a:cubicBezTo>
                      <a:pt x="1200" y="877"/>
                      <a:pt x="1200" y="877"/>
                      <a:pt x="1200" y="877"/>
                    </a:cubicBezTo>
                    <a:cubicBezTo>
                      <a:pt x="1198" y="880"/>
                      <a:pt x="1198" y="880"/>
                      <a:pt x="1198" y="880"/>
                    </a:cubicBezTo>
                    <a:cubicBezTo>
                      <a:pt x="1180" y="920"/>
                      <a:pt x="1158" y="959"/>
                      <a:pt x="1132" y="995"/>
                    </a:cubicBezTo>
                    <a:cubicBezTo>
                      <a:pt x="1130" y="998"/>
                      <a:pt x="1130" y="998"/>
                      <a:pt x="1130" y="998"/>
                    </a:cubicBezTo>
                    <a:cubicBezTo>
                      <a:pt x="1016" y="965"/>
                      <a:pt x="1016" y="965"/>
                      <a:pt x="1016" y="965"/>
                    </a:cubicBezTo>
                    <a:cubicBezTo>
                      <a:pt x="1000" y="983"/>
                      <a:pt x="983" y="1001"/>
                      <a:pt x="965" y="1016"/>
                    </a:cubicBezTo>
                    <a:cubicBezTo>
                      <a:pt x="997" y="1130"/>
                      <a:pt x="997" y="1130"/>
                      <a:pt x="997" y="1130"/>
                    </a:cubicBezTo>
                    <a:cubicBezTo>
                      <a:pt x="995" y="1132"/>
                      <a:pt x="995" y="1132"/>
                      <a:pt x="995" y="1132"/>
                    </a:cubicBezTo>
                    <a:cubicBezTo>
                      <a:pt x="959" y="1158"/>
                      <a:pt x="920" y="1181"/>
                      <a:pt x="879" y="1199"/>
                    </a:cubicBezTo>
                    <a:cubicBezTo>
                      <a:pt x="877" y="1200"/>
                      <a:pt x="877" y="1200"/>
                      <a:pt x="877" y="1200"/>
                    </a:cubicBezTo>
                    <a:cubicBezTo>
                      <a:pt x="794" y="1115"/>
                      <a:pt x="794" y="1115"/>
                      <a:pt x="794" y="1115"/>
                    </a:cubicBezTo>
                    <a:cubicBezTo>
                      <a:pt x="772" y="1123"/>
                      <a:pt x="748" y="1129"/>
                      <a:pt x="724" y="1134"/>
                    </a:cubicBezTo>
                    <a:cubicBezTo>
                      <a:pt x="696" y="1248"/>
                      <a:pt x="696" y="1248"/>
                      <a:pt x="696" y="1248"/>
                    </a:cubicBezTo>
                    <a:cubicBezTo>
                      <a:pt x="693" y="1249"/>
                      <a:pt x="693" y="1249"/>
                      <a:pt x="693" y="1249"/>
                    </a:cubicBezTo>
                    <a:cubicBezTo>
                      <a:pt x="671" y="1251"/>
                      <a:pt x="648" y="1252"/>
                      <a:pt x="626" y="1252"/>
                    </a:cubicBezTo>
                    <a:close/>
                    <a:moveTo>
                      <a:pt x="563" y="1241"/>
                    </a:moveTo>
                    <a:cubicBezTo>
                      <a:pt x="584" y="1243"/>
                      <a:pt x="605" y="1244"/>
                      <a:pt x="626" y="1244"/>
                    </a:cubicBezTo>
                    <a:cubicBezTo>
                      <a:pt x="647" y="1244"/>
                      <a:pt x="668" y="1243"/>
                      <a:pt x="689" y="1241"/>
                    </a:cubicBezTo>
                    <a:cubicBezTo>
                      <a:pt x="717" y="1126"/>
                      <a:pt x="717" y="1126"/>
                      <a:pt x="717" y="1126"/>
                    </a:cubicBezTo>
                    <a:cubicBezTo>
                      <a:pt x="720" y="1126"/>
                      <a:pt x="720" y="1126"/>
                      <a:pt x="720" y="1126"/>
                    </a:cubicBezTo>
                    <a:cubicBezTo>
                      <a:pt x="745" y="1121"/>
                      <a:pt x="770" y="1114"/>
                      <a:pt x="794" y="1106"/>
                    </a:cubicBezTo>
                    <a:cubicBezTo>
                      <a:pt x="797" y="1105"/>
                      <a:pt x="797" y="1105"/>
                      <a:pt x="797" y="1105"/>
                    </a:cubicBezTo>
                    <a:cubicBezTo>
                      <a:pt x="879" y="1190"/>
                      <a:pt x="879" y="1190"/>
                      <a:pt x="879" y="1190"/>
                    </a:cubicBezTo>
                    <a:cubicBezTo>
                      <a:pt x="917" y="1173"/>
                      <a:pt x="953" y="1151"/>
                      <a:pt x="988" y="1127"/>
                    </a:cubicBezTo>
                    <a:cubicBezTo>
                      <a:pt x="955" y="1014"/>
                      <a:pt x="955" y="1014"/>
                      <a:pt x="955" y="1014"/>
                    </a:cubicBezTo>
                    <a:cubicBezTo>
                      <a:pt x="957" y="1012"/>
                      <a:pt x="957" y="1012"/>
                      <a:pt x="957" y="1012"/>
                    </a:cubicBezTo>
                    <a:cubicBezTo>
                      <a:pt x="977" y="995"/>
                      <a:pt x="995" y="977"/>
                      <a:pt x="1011" y="958"/>
                    </a:cubicBezTo>
                    <a:cubicBezTo>
                      <a:pt x="1013" y="955"/>
                      <a:pt x="1013" y="955"/>
                      <a:pt x="1013" y="955"/>
                    </a:cubicBezTo>
                    <a:cubicBezTo>
                      <a:pt x="1127" y="988"/>
                      <a:pt x="1127" y="988"/>
                      <a:pt x="1127" y="988"/>
                    </a:cubicBezTo>
                    <a:cubicBezTo>
                      <a:pt x="1151" y="954"/>
                      <a:pt x="1172" y="917"/>
                      <a:pt x="1189" y="879"/>
                    </a:cubicBezTo>
                    <a:cubicBezTo>
                      <a:pt x="1105" y="797"/>
                      <a:pt x="1105" y="797"/>
                      <a:pt x="1105" y="797"/>
                    </a:cubicBezTo>
                    <a:cubicBezTo>
                      <a:pt x="1106" y="795"/>
                      <a:pt x="1106" y="795"/>
                      <a:pt x="1106" y="795"/>
                    </a:cubicBezTo>
                    <a:cubicBezTo>
                      <a:pt x="1114" y="771"/>
                      <a:pt x="1121" y="746"/>
                      <a:pt x="1125" y="720"/>
                    </a:cubicBezTo>
                    <a:cubicBezTo>
                      <a:pt x="1126" y="718"/>
                      <a:pt x="1126" y="718"/>
                      <a:pt x="1126" y="718"/>
                    </a:cubicBezTo>
                    <a:cubicBezTo>
                      <a:pt x="1240" y="689"/>
                      <a:pt x="1240" y="689"/>
                      <a:pt x="1240" y="689"/>
                    </a:cubicBezTo>
                    <a:cubicBezTo>
                      <a:pt x="1242" y="668"/>
                      <a:pt x="1243" y="647"/>
                      <a:pt x="1243" y="626"/>
                    </a:cubicBezTo>
                    <a:cubicBezTo>
                      <a:pt x="1243" y="605"/>
                      <a:pt x="1242" y="584"/>
                      <a:pt x="1240" y="563"/>
                    </a:cubicBezTo>
                    <a:cubicBezTo>
                      <a:pt x="1126" y="535"/>
                      <a:pt x="1126" y="535"/>
                      <a:pt x="1126" y="535"/>
                    </a:cubicBezTo>
                    <a:cubicBezTo>
                      <a:pt x="1125" y="532"/>
                      <a:pt x="1125" y="532"/>
                      <a:pt x="1125" y="532"/>
                    </a:cubicBezTo>
                    <a:cubicBezTo>
                      <a:pt x="1121" y="507"/>
                      <a:pt x="1114" y="482"/>
                      <a:pt x="1106" y="458"/>
                    </a:cubicBezTo>
                    <a:cubicBezTo>
                      <a:pt x="1105" y="455"/>
                      <a:pt x="1105" y="455"/>
                      <a:pt x="1105" y="455"/>
                    </a:cubicBezTo>
                    <a:cubicBezTo>
                      <a:pt x="1189" y="374"/>
                      <a:pt x="1189" y="374"/>
                      <a:pt x="1189" y="374"/>
                    </a:cubicBezTo>
                    <a:cubicBezTo>
                      <a:pt x="1172" y="335"/>
                      <a:pt x="1151" y="299"/>
                      <a:pt x="1127" y="265"/>
                    </a:cubicBezTo>
                    <a:cubicBezTo>
                      <a:pt x="1013" y="297"/>
                      <a:pt x="1013" y="297"/>
                      <a:pt x="1013" y="297"/>
                    </a:cubicBezTo>
                    <a:cubicBezTo>
                      <a:pt x="1011" y="295"/>
                      <a:pt x="1011" y="295"/>
                      <a:pt x="1011" y="295"/>
                    </a:cubicBezTo>
                    <a:cubicBezTo>
                      <a:pt x="995" y="276"/>
                      <a:pt x="977" y="257"/>
                      <a:pt x="957" y="241"/>
                    </a:cubicBezTo>
                    <a:cubicBezTo>
                      <a:pt x="955" y="239"/>
                      <a:pt x="955" y="239"/>
                      <a:pt x="955" y="239"/>
                    </a:cubicBezTo>
                    <a:cubicBezTo>
                      <a:pt x="988" y="126"/>
                      <a:pt x="988" y="126"/>
                      <a:pt x="988" y="126"/>
                    </a:cubicBezTo>
                    <a:cubicBezTo>
                      <a:pt x="953" y="101"/>
                      <a:pt x="917" y="80"/>
                      <a:pt x="879" y="63"/>
                    </a:cubicBezTo>
                    <a:cubicBezTo>
                      <a:pt x="797" y="148"/>
                      <a:pt x="797" y="148"/>
                      <a:pt x="797" y="148"/>
                    </a:cubicBezTo>
                    <a:cubicBezTo>
                      <a:pt x="794" y="147"/>
                      <a:pt x="794" y="147"/>
                      <a:pt x="794" y="147"/>
                    </a:cubicBezTo>
                    <a:cubicBezTo>
                      <a:pt x="770" y="138"/>
                      <a:pt x="745" y="131"/>
                      <a:pt x="720" y="127"/>
                    </a:cubicBezTo>
                    <a:cubicBezTo>
                      <a:pt x="717" y="126"/>
                      <a:pt x="717" y="126"/>
                      <a:pt x="717" y="126"/>
                    </a:cubicBezTo>
                    <a:cubicBezTo>
                      <a:pt x="689" y="12"/>
                      <a:pt x="689" y="12"/>
                      <a:pt x="689" y="12"/>
                    </a:cubicBezTo>
                    <a:cubicBezTo>
                      <a:pt x="668" y="10"/>
                      <a:pt x="647" y="9"/>
                      <a:pt x="626" y="9"/>
                    </a:cubicBezTo>
                    <a:cubicBezTo>
                      <a:pt x="605" y="9"/>
                      <a:pt x="584" y="10"/>
                      <a:pt x="563" y="12"/>
                    </a:cubicBezTo>
                    <a:cubicBezTo>
                      <a:pt x="535" y="126"/>
                      <a:pt x="535" y="126"/>
                      <a:pt x="535" y="126"/>
                    </a:cubicBezTo>
                    <a:cubicBezTo>
                      <a:pt x="532" y="127"/>
                      <a:pt x="532" y="127"/>
                      <a:pt x="532" y="127"/>
                    </a:cubicBezTo>
                    <a:cubicBezTo>
                      <a:pt x="507" y="131"/>
                      <a:pt x="482" y="138"/>
                      <a:pt x="458" y="147"/>
                    </a:cubicBezTo>
                    <a:cubicBezTo>
                      <a:pt x="455" y="148"/>
                      <a:pt x="455" y="148"/>
                      <a:pt x="455" y="148"/>
                    </a:cubicBezTo>
                    <a:cubicBezTo>
                      <a:pt x="373" y="63"/>
                      <a:pt x="373" y="63"/>
                      <a:pt x="373" y="63"/>
                    </a:cubicBezTo>
                    <a:cubicBezTo>
                      <a:pt x="335" y="80"/>
                      <a:pt x="298" y="101"/>
                      <a:pt x="264" y="126"/>
                    </a:cubicBezTo>
                    <a:cubicBezTo>
                      <a:pt x="297" y="239"/>
                      <a:pt x="297" y="239"/>
                      <a:pt x="297" y="239"/>
                    </a:cubicBezTo>
                    <a:cubicBezTo>
                      <a:pt x="295" y="241"/>
                      <a:pt x="295" y="241"/>
                      <a:pt x="295" y="241"/>
                    </a:cubicBezTo>
                    <a:cubicBezTo>
                      <a:pt x="275" y="257"/>
                      <a:pt x="257" y="276"/>
                      <a:pt x="241" y="295"/>
                    </a:cubicBezTo>
                    <a:cubicBezTo>
                      <a:pt x="239" y="297"/>
                      <a:pt x="239" y="297"/>
                      <a:pt x="239" y="297"/>
                    </a:cubicBezTo>
                    <a:cubicBezTo>
                      <a:pt x="125" y="265"/>
                      <a:pt x="125" y="265"/>
                      <a:pt x="125" y="265"/>
                    </a:cubicBezTo>
                    <a:cubicBezTo>
                      <a:pt x="101" y="299"/>
                      <a:pt x="80" y="335"/>
                      <a:pt x="63" y="374"/>
                    </a:cubicBezTo>
                    <a:cubicBezTo>
                      <a:pt x="147" y="455"/>
                      <a:pt x="147" y="455"/>
                      <a:pt x="147" y="455"/>
                    </a:cubicBezTo>
                    <a:cubicBezTo>
                      <a:pt x="146" y="458"/>
                      <a:pt x="146" y="458"/>
                      <a:pt x="146" y="458"/>
                    </a:cubicBezTo>
                    <a:cubicBezTo>
                      <a:pt x="138" y="482"/>
                      <a:pt x="131" y="507"/>
                      <a:pt x="127" y="532"/>
                    </a:cubicBezTo>
                    <a:cubicBezTo>
                      <a:pt x="126" y="535"/>
                      <a:pt x="126" y="535"/>
                      <a:pt x="126" y="535"/>
                    </a:cubicBezTo>
                    <a:cubicBezTo>
                      <a:pt x="12" y="563"/>
                      <a:pt x="12" y="563"/>
                      <a:pt x="12" y="563"/>
                    </a:cubicBezTo>
                    <a:cubicBezTo>
                      <a:pt x="10" y="584"/>
                      <a:pt x="9" y="606"/>
                      <a:pt x="9" y="626"/>
                    </a:cubicBezTo>
                    <a:cubicBezTo>
                      <a:pt x="9" y="647"/>
                      <a:pt x="10" y="668"/>
                      <a:pt x="12" y="689"/>
                    </a:cubicBezTo>
                    <a:cubicBezTo>
                      <a:pt x="126" y="718"/>
                      <a:pt x="126" y="718"/>
                      <a:pt x="126" y="718"/>
                    </a:cubicBezTo>
                    <a:cubicBezTo>
                      <a:pt x="127" y="720"/>
                      <a:pt x="127" y="720"/>
                      <a:pt x="127" y="720"/>
                    </a:cubicBezTo>
                    <a:cubicBezTo>
                      <a:pt x="131" y="746"/>
                      <a:pt x="138" y="771"/>
                      <a:pt x="146" y="795"/>
                    </a:cubicBezTo>
                    <a:cubicBezTo>
                      <a:pt x="147" y="797"/>
                      <a:pt x="147" y="797"/>
                      <a:pt x="147" y="797"/>
                    </a:cubicBezTo>
                    <a:cubicBezTo>
                      <a:pt x="63" y="879"/>
                      <a:pt x="63" y="879"/>
                      <a:pt x="63" y="879"/>
                    </a:cubicBezTo>
                    <a:cubicBezTo>
                      <a:pt x="80" y="917"/>
                      <a:pt x="101" y="954"/>
                      <a:pt x="125" y="988"/>
                    </a:cubicBezTo>
                    <a:cubicBezTo>
                      <a:pt x="239" y="955"/>
                      <a:pt x="239" y="955"/>
                      <a:pt x="239" y="955"/>
                    </a:cubicBezTo>
                    <a:cubicBezTo>
                      <a:pt x="241" y="958"/>
                      <a:pt x="241" y="958"/>
                      <a:pt x="241" y="958"/>
                    </a:cubicBezTo>
                    <a:cubicBezTo>
                      <a:pt x="257" y="977"/>
                      <a:pt x="275" y="995"/>
                      <a:pt x="295" y="1012"/>
                    </a:cubicBezTo>
                    <a:cubicBezTo>
                      <a:pt x="297" y="1014"/>
                      <a:pt x="297" y="1014"/>
                      <a:pt x="297" y="1014"/>
                    </a:cubicBezTo>
                    <a:cubicBezTo>
                      <a:pt x="264" y="1127"/>
                      <a:pt x="264" y="1127"/>
                      <a:pt x="264" y="1127"/>
                    </a:cubicBezTo>
                    <a:cubicBezTo>
                      <a:pt x="298" y="1151"/>
                      <a:pt x="335" y="1173"/>
                      <a:pt x="373" y="1190"/>
                    </a:cubicBezTo>
                    <a:cubicBezTo>
                      <a:pt x="455" y="1105"/>
                      <a:pt x="455" y="1105"/>
                      <a:pt x="455" y="1105"/>
                    </a:cubicBezTo>
                    <a:cubicBezTo>
                      <a:pt x="458" y="1106"/>
                      <a:pt x="458" y="1106"/>
                      <a:pt x="458" y="1106"/>
                    </a:cubicBezTo>
                    <a:cubicBezTo>
                      <a:pt x="482" y="1114"/>
                      <a:pt x="507" y="1121"/>
                      <a:pt x="532" y="1126"/>
                    </a:cubicBezTo>
                    <a:cubicBezTo>
                      <a:pt x="535" y="1126"/>
                      <a:pt x="535" y="1126"/>
                      <a:pt x="535" y="1126"/>
                    </a:cubicBezTo>
                    <a:lnTo>
                      <a:pt x="563" y="1241"/>
                    </a:lnTo>
                    <a:close/>
                    <a:moveTo>
                      <a:pt x="626" y="1104"/>
                    </a:moveTo>
                    <a:cubicBezTo>
                      <a:pt x="498" y="1104"/>
                      <a:pt x="378" y="1055"/>
                      <a:pt x="288" y="964"/>
                    </a:cubicBezTo>
                    <a:cubicBezTo>
                      <a:pt x="198" y="874"/>
                      <a:pt x="148" y="754"/>
                      <a:pt x="148" y="626"/>
                    </a:cubicBezTo>
                    <a:cubicBezTo>
                      <a:pt x="148" y="499"/>
                      <a:pt x="198" y="379"/>
                      <a:pt x="288" y="288"/>
                    </a:cubicBezTo>
                    <a:cubicBezTo>
                      <a:pt x="378" y="198"/>
                      <a:pt x="498" y="148"/>
                      <a:pt x="626" y="148"/>
                    </a:cubicBezTo>
                    <a:cubicBezTo>
                      <a:pt x="754" y="148"/>
                      <a:pt x="874" y="198"/>
                      <a:pt x="964" y="288"/>
                    </a:cubicBezTo>
                    <a:cubicBezTo>
                      <a:pt x="1054" y="379"/>
                      <a:pt x="1104" y="499"/>
                      <a:pt x="1104" y="626"/>
                    </a:cubicBezTo>
                    <a:cubicBezTo>
                      <a:pt x="1104" y="754"/>
                      <a:pt x="1054" y="874"/>
                      <a:pt x="964" y="964"/>
                    </a:cubicBezTo>
                    <a:cubicBezTo>
                      <a:pt x="874" y="1055"/>
                      <a:pt x="754" y="1104"/>
                      <a:pt x="626" y="1104"/>
                    </a:cubicBezTo>
                    <a:close/>
                    <a:moveTo>
                      <a:pt x="626" y="157"/>
                    </a:moveTo>
                    <a:cubicBezTo>
                      <a:pt x="367" y="157"/>
                      <a:pt x="157" y="367"/>
                      <a:pt x="157" y="626"/>
                    </a:cubicBezTo>
                    <a:cubicBezTo>
                      <a:pt x="157" y="885"/>
                      <a:pt x="367" y="1096"/>
                      <a:pt x="626" y="1096"/>
                    </a:cubicBezTo>
                    <a:cubicBezTo>
                      <a:pt x="885" y="1096"/>
                      <a:pt x="1095" y="885"/>
                      <a:pt x="1095" y="626"/>
                    </a:cubicBezTo>
                    <a:cubicBezTo>
                      <a:pt x="1095" y="367"/>
                      <a:pt x="885" y="157"/>
                      <a:pt x="626" y="157"/>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p>
            </p:txBody>
          </p:sp>
          <p:grpSp>
            <p:nvGrpSpPr>
              <p:cNvPr id="260" name="组合 259"/>
              <p:cNvGrpSpPr/>
              <p:nvPr/>
            </p:nvGrpSpPr>
            <p:grpSpPr>
              <a:xfrm>
                <a:off x="7056438" y="2401888"/>
                <a:ext cx="2671763" cy="4160838"/>
                <a:chOff x="7056438" y="2401888"/>
                <a:chExt cx="2671763" cy="4160838"/>
              </a:xfrm>
              <a:effectLst>
                <a:outerShdw blurRad="254000" dist="101600" dir="8100000" sx="102000" sy="102000" algn="tr" rotWithShape="0">
                  <a:prstClr val="black">
                    <a:alpha val="28000"/>
                  </a:prstClr>
                </a:outerShdw>
              </a:effectLst>
            </p:grpSpPr>
            <p:sp>
              <p:nvSpPr>
                <p:cNvPr id="261" name="Freeform 49"/>
                <p:cNvSpPr/>
                <p:nvPr/>
              </p:nvSpPr>
              <p:spPr bwMode="auto">
                <a:xfrm>
                  <a:off x="7056438" y="2401888"/>
                  <a:ext cx="2671763" cy="4160838"/>
                </a:xfrm>
                <a:custGeom>
                  <a:avLst/>
                  <a:gdLst>
                    <a:gd name="T0" fmla="*/ 388 w 842"/>
                    <a:gd name="T1" fmla="*/ 1312 h 1312"/>
                    <a:gd name="T2" fmla="*/ 340 w 842"/>
                    <a:gd name="T3" fmla="*/ 1265 h 1312"/>
                    <a:gd name="T4" fmla="*/ 343 w 842"/>
                    <a:gd name="T5" fmla="*/ 1249 h 1312"/>
                    <a:gd name="T6" fmla="*/ 278 w 842"/>
                    <a:gd name="T7" fmla="*/ 1249 h 1312"/>
                    <a:gd name="T8" fmla="*/ 228 w 842"/>
                    <a:gd name="T9" fmla="*/ 1199 h 1312"/>
                    <a:gd name="T10" fmla="*/ 241 w 842"/>
                    <a:gd name="T11" fmla="*/ 1164 h 1312"/>
                    <a:gd name="T12" fmla="*/ 219 w 842"/>
                    <a:gd name="T13" fmla="*/ 1121 h 1312"/>
                    <a:gd name="T14" fmla="*/ 232 w 842"/>
                    <a:gd name="T15" fmla="*/ 1086 h 1312"/>
                    <a:gd name="T16" fmla="*/ 196 w 842"/>
                    <a:gd name="T17" fmla="*/ 1022 h 1312"/>
                    <a:gd name="T18" fmla="*/ 196 w 842"/>
                    <a:gd name="T19" fmla="*/ 982 h 1312"/>
                    <a:gd name="T20" fmla="*/ 196 w 842"/>
                    <a:gd name="T21" fmla="*/ 982 h 1312"/>
                    <a:gd name="T22" fmla="*/ 196 w 842"/>
                    <a:gd name="T23" fmla="*/ 976 h 1312"/>
                    <a:gd name="T24" fmla="*/ 196 w 842"/>
                    <a:gd name="T25" fmla="*/ 947 h 1312"/>
                    <a:gd name="T26" fmla="*/ 197 w 842"/>
                    <a:gd name="T27" fmla="*/ 940 h 1312"/>
                    <a:gd name="T28" fmla="*/ 197 w 842"/>
                    <a:gd name="T29" fmla="*/ 917 h 1312"/>
                    <a:gd name="T30" fmla="*/ 180 w 842"/>
                    <a:gd name="T31" fmla="*/ 849 h 1312"/>
                    <a:gd name="T32" fmla="*/ 129 w 842"/>
                    <a:gd name="T33" fmla="*/ 779 h 1312"/>
                    <a:gd name="T34" fmla="*/ 0 w 842"/>
                    <a:gd name="T35" fmla="*/ 419 h 1312"/>
                    <a:gd name="T36" fmla="*/ 419 w 842"/>
                    <a:gd name="T37" fmla="*/ 0 h 1312"/>
                    <a:gd name="T38" fmla="*/ 423 w 842"/>
                    <a:gd name="T39" fmla="*/ 0 h 1312"/>
                    <a:gd name="T40" fmla="*/ 842 w 842"/>
                    <a:gd name="T41" fmla="*/ 419 h 1312"/>
                    <a:gd name="T42" fmla="*/ 713 w 842"/>
                    <a:gd name="T43" fmla="*/ 779 h 1312"/>
                    <a:gd name="T44" fmla="*/ 662 w 842"/>
                    <a:gd name="T45" fmla="*/ 849 h 1312"/>
                    <a:gd name="T46" fmla="*/ 647 w 842"/>
                    <a:gd name="T47" fmla="*/ 899 h 1312"/>
                    <a:gd name="T48" fmla="*/ 646 w 842"/>
                    <a:gd name="T49" fmla="*/ 1023 h 1312"/>
                    <a:gd name="T50" fmla="*/ 610 w 842"/>
                    <a:gd name="T51" fmla="*/ 1086 h 1312"/>
                    <a:gd name="T52" fmla="*/ 623 w 842"/>
                    <a:gd name="T53" fmla="*/ 1121 h 1312"/>
                    <a:gd name="T54" fmla="*/ 601 w 842"/>
                    <a:gd name="T55" fmla="*/ 1164 h 1312"/>
                    <a:gd name="T56" fmla="*/ 614 w 842"/>
                    <a:gd name="T57" fmla="*/ 1199 h 1312"/>
                    <a:gd name="T58" fmla="*/ 564 w 842"/>
                    <a:gd name="T59" fmla="*/ 1249 h 1312"/>
                    <a:gd name="T60" fmla="*/ 499 w 842"/>
                    <a:gd name="T61" fmla="*/ 1249 h 1312"/>
                    <a:gd name="T62" fmla="*/ 502 w 842"/>
                    <a:gd name="T63" fmla="*/ 1265 h 1312"/>
                    <a:gd name="T64" fmla="*/ 455 w 842"/>
                    <a:gd name="T65" fmla="*/ 1312 h 1312"/>
                    <a:gd name="T66" fmla="*/ 388 w 842"/>
                    <a:gd name="T67" fmla="*/ 1312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2" h="1312">
                      <a:moveTo>
                        <a:pt x="388" y="1312"/>
                      </a:moveTo>
                      <a:cubicBezTo>
                        <a:pt x="362" y="1312"/>
                        <a:pt x="340" y="1291"/>
                        <a:pt x="340" y="1265"/>
                      </a:cubicBezTo>
                      <a:cubicBezTo>
                        <a:pt x="340" y="1259"/>
                        <a:pt x="341" y="1254"/>
                        <a:pt x="343" y="1249"/>
                      </a:cubicBezTo>
                      <a:cubicBezTo>
                        <a:pt x="278" y="1249"/>
                        <a:pt x="278" y="1249"/>
                        <a:pt x="278" y="1249"/>
                      </a:cubicBezTo>
                      <a:cubicBezTo>
                        <a:pt x="250" y="1249"/>
                        <a:pt x="228" y="1226"/>
                        <a:pt x="228" y="1199"/>
                      </a:cubicBezTo>
                      <a:cubicBezTo>
                        <a:pt x="228" y="1186"/>
                        <a:pt x="233" y="1173"/>
                        <a:pt x="241" y="1164"/>
                      </a:cubicBezTo>
                      <a:cubicBezTo>
                        <a:pt x="228" y="1156"/>
                        <a:pt x="219" y="1140"/>
                        <a:pt x="219" y="1121"/>
                      </a:cubicBezTo>
                      <a:cubicBezTo>
                        <a:pt x="219" y="1108"/>
                        <a:pt x="223" y="1095"/>
                        <a:pt x="232" y="1086"/>
                      </a:cubicBezTo>
                      <a:cubicBezTo>
                        <a:pt x="210" y="1073"/>
                        <a:pt x="196" y="1049"/>
                        <a:pt x="196" y="1022"/>
                      </a:cubicBezTo>
                      <a:cubicBezTo>
                        <a:pt x="196" y="982"/>
                        <a:pt x="196" y="982"/>
                        <a:pt x="196" y="982"/>
                      </a:cubicBezTo>
                      <a:cubicBezTo>
                        <a:pt x="196" y="982"/>
                        <a:pt x="196" y="982"/>
                        <a:pt x="196" y="982"/>
                      </a:cubicBezTo>
                      <a:cubicBezTo>
                        <a:pt x="196" y="976"/>
                        <a:pt x="196" y="976"/>
                        <a:pt x="196" y="976"/>
                      </a:cubicBezTo>
                      <a:cubicBezTo>
                        <a:pt x="196" y="966"/>
                        <a:pt x="196" y="957"/>
                        <a:pt x="196" y="947"/>
                      </a:cubicBezTo>
                      <a:cubicBezTo>
                        <a:pt x="197" y="940"/>
                        <a:pt x="197" y="940"/>
                        <a:pt x="197" y="940"/>
                      </a:cubicBezTo>
                      <a:cubicBezTo>
                        <a:pt x="197" y="917"/>
                        <a:pt x="197" y="917"/>
                        <a:pt x="197" y="917"/>
                      </a:cubicBezTo>
                      <a:cubicBezTo>
                        <a:pt x="196" y="897"/>
                        <a:pt x="194" y="871"/>
                        <a:pt x="180" y="849"/>
                      </a:cubicBezTo>
                      <a:cubicBezTo>
                        <a:pt x="166" y="824"/>
                        <a:pt x="148" y="802"/>
                        <a:pt x="129" y="779"/>
                      </a:cubicBezTo>
                      <a:cubicBezTo>
                        <a:pt x="69" y="706"/>
                        <a:pt x="0" y="623"/>
                        <a:pt x="0" y="419"/>
                      </a:cubicBezTo>
                      <a:cubicBezTo>
                        <a:pt x="0" y="188"/>
                        <a:pt x="188" y="0"/>
                        <a:pt x="419" y="0"/>
                      </a:cubicBezTo>
                      <a:cubicBezTo>
                        <a:pt x="423" y="0"/>
                        <a:pt x="423" y="0"/>
                        <a:pt x="423" y="0"/>
                      </a:cubicBezTo>
                      <a:cubicBezTo>
                        <a:pt x="654" y="0"/>
                        <a:pt x="842" y="188"/>
                        <a:pt x="842" y="419"/>
                      </a:cubicBezTo>
                      <a:cubicBezTo>
                        <a:pt x="842" y="623"/>
                        <a:pt x="773" y="706"/>
                        <a:pt x="713" y="779"/>
                      </a:cubicBezTo>
                      <a:cubicBezTo>
                        <a:pt x="694" y="802"/>
                        <a:pt x="676" y="824"/>
                        <a:pt x="662" y="849"/>
                      </a:cubicBezTo>
                      <a:cubicBezTo>
                        <a:pt x="653" y="863"/>
                        <a:pt x="649" y="879"/>
                        <a:pt x="647" y="899"/>
                      </a:cubicBezTo>
                      <a:cubicBezTo>
                        <a:pt x="646" y="1023"/>
                        <a:pt x="646" y="1023"/>
                        <a:pt x="646" y="1023"/>
                      </a:cubicBezTo>
                      <a:cubicBezTo>
                        <a:pt x="646" y="1049"/>
                        <a:pt x="632" y="1073"/>
                        <a:pt x="610" y="1086"/>
                      </a:cubicBezTo>
                      <a:cubicBezTo>
                        <a:pt x="619" y="1095"/>
                        <a:pt x="623" y="1108"/>
                        <a:pt x="623" y="1121"/>
                      </a:cubicBezTo>
                      <a:cubicBezTo>
                        <a:pt x="623" y="1140"/>
                        <a:pt x="614" y="1156"/>
                        <a:pt x="601" y="1164"/>
                      </a:cubicBezTo>
                      <a:cubicBezTo>
                        <a:pt x="609" y="1173"/>
                        <a:pt x="614" y="1186"/>
                        <a:pt x="614" y="1199"/>
                      </a:cubicBezTo>
                      <a:cubicBezTo>
                        <a:pt x="614" y="1226"/>
                        <a:pt x="592" y="1249"/>
                        <a:pt x="564" y="1249"/>
                      </a:cubicBezTo>
                      <a:cubicBezTo>
                        <a:pt x="499" y="1249"/>
                        <a:pt x="499" y="1249"/>
                        <a:pt x="499" y="1249"/>
                      </a:cubicBezTo>
                      <a:cubicBezTo>
                        <a:pt x="501" y="1254"/>
                        <a:pt x="502" y="1259"/>
                        <a:pt x="502" y="1265"/>
                      </a:cubicBezTo>
                      <a:cubicBezTo>
                        <a:pt x="502" y="1291"/>
                        <a:pt x="480" y="1312"/>
                        <a:pt x="455" y="1312"/>
                      </a:cubicBezTo>
                      <a:lnTo>
                        <a:pt x="388" y="1312"/>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50"/>
                <p:cNvSpPr/>
                <p:nvPr/>
              </p:nvSpPr>
              <p:spPr bwMode="auto">
                <a:xfrm>
                  <a:off x="8247063" y="6384925"/>
                  <a:ext cx="293688" cy="82550"/>
                </a:xfrm>
                <a:custGeom>
                  <a:avLst/>
                  <a:gdLst>
                    <a:gd name="T0" fmla="*/ 13 w 93"/>
                    <a:gd name="T1" fmla="*/ 26 h 26"/>
                    <a:gd name="T2" fmla="*/ 0 w 93"/>
                    <a:gd name="T3" fmla="*/ 13 h 26"/>
                    <a:gd name="T4" fmla="*/ 13 w 93"/>
                    <a:gd name="T5" fmla="*/ 0 h 26"/>
                    <a:gd name="T6" fmla="*/ 80 w 93"/>
                    <a:gd name="T7" fmla="*/ 0 h 26"/>
                    <a:gd name="T8" fmla="*/ 93 w 93"/>
                    <a:gd name="T9" fmla="*/ 13 h 26"/>
                    <a:gd name="T10" fmla="*/ 80 w 93"/>
                    <a:gd name="T11" fmla="*/ 26 h 26"/>
                    <a:gd name="T12" fmla="*/ 13 w 93"/>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93" h="26">
                      <a:moveTo>
                        <a:pt x="13" y="26"/>
                      </a:moveTo>
                      <a:cubicBezTo>
                        <a:pt x="5" y="26"/>
                        <a:pt x="0" y="20"/>
                        <a:pt x="0" y="13"/>
                      </a:cubicBezTo>
                      <a:cubicBezTo>
                        <a:pt x="0" y="6"/>
                        <a:pt x="5" y="0"/>
                        <a:pt x="13" y="0"/>
                      </a:cubicBezTo>
                      <a:cubicBezTo>
                        <a:pt x="80" y="0"/>
                        <a:pt x="80" y="0"/>
                        <a:pt x="80" y="0"/>
                      </a:cubicBezTo>
                      <a:cubicBezTo>
                        <a:pt x="87" y="0"/>
                        <a:pt x="93" y="6"/>
                        <a:pt x="93" y="13"/>
                      </a:cubicBezTo>
                      <a:cubicBezTo>
                        <a:pt x="93" y="20"/>
                        <a:pt x="87" y="26"/>
                        <a:pt x="80" y="26"/>
                      </a:cubicBezTo>
                      <a:lnTo>
                        <a:pt x="13" y="26"/>
                      </a:lnTo>
                      <a:close/>
                    </a:path>
                  </a:pathLst>
                </a:custGeom>
                <a:solidFill>
                  <a:srgbClr val="8586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51"/>
                <p:cNvSpPr/>
                <p:nvPr/>
              </p:nvSpPr>
              <p:spPr bwMode="auto">
                <a:xfrm>
                  <a:off x="7888288" y="6162675"/>
                  <a:ext cx="1008063" cy="104775"/>
                </a:xfrm>
                <a:custGeom>
                  <a:avLst/>
                  <a:gdLst>
                    <a:gd name="T0" fmla="*/ 16 w 318"/>
                    <a:gd name="T1" fmla="*/ 33 h 33"/>
                    <a:gd name="T2" fmla="*/ 0 w 318"/>
                    <a:gd name="T3" fmla="*/ 16 h 33"/>
                    <a:gd name="T4" fmla="*/ 16 w 318"/>
                    <a:gd name="T5" fmla="*/ 0 h 33"/>
                    <a:gd name="T6" fmla="*/ 302 w 318"/>
                    <a:gd name="T7" fmla="*/ 0 h 33"/>
                    <a:gd name="T8" fmla="*/ 318 w 318"/>
                    <a:gd name="T9" fmla="*/ 16 h 33"/>
                    <a:gd name="T10" fmla="*/ 302 w 318"/>
                    <a:gd name="T11" fmla="*/ 33 h 33"/>
                    <a:gd name="T12" fmla="*/ 16 w 318"/>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18" h="33">
                      <a:moveTo>
                        <a:pt x="16" y="33"/>
                      </a:moveTo>
                      <a:cubicBezTo>
                        <a:pt x="7" y="33"/>
                        <a:pt x="0" y="25"/>
                        <a:pt x="0" y="16"/>
                      </a:cubicBezTo>
                      <a:cubicBezTo>
                        <a:pt x="0" y="7"/>
                        <a:pt x="7" y="0"/>
                        <a:pt x="16" y="0"/>
                      </a:cubicBezTo>
                      <a:cubicBezTo>
                        <a:pt x="302" y="0"/>
                        <a:pt x="302" y="0"/>
                        <a:pt x="302" y="0"/>
                      </a:cubicBezTo>
                      <a:cubicBezTo>
                        <a:pt x="311" y="0"/>
                        <a:pt x="318" y="7"/>
                        <a:pt x="318" y="16"/>
                      </a:cubicBezTo>
                      <a:cubicBezTo>
                        <a:pt x="318" y="25"/>
                        <a:pt x="311" y="33"/>
                        <a:pt x="302" y="33"/>
                      </a:cubicBezTo>
                      <a:lnTo>
                        <a:pt x="16" y="33"/>
                      </a:lnTo>
                      <a:close/>
                    </a:path>
                  </a:pathLst>
                </a:custGeom>
                <a:solidFill>
                  <a:srgbClr val="8586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52"/>
                <p:cNvSpPr/>
                <p:nvPr/>
              </p:nvSpPr>
              <p:spPr bwMode="auto">
                <a:xfrm>
                  <a:off x="7856538" y="5897563"/>
                  <a:ext cx="1052513" cy="107950"/>
                </a:xfrm>
                <a:custGeom>
                  <a:avLst/>
                  <a:gdLst>
                    <a:gd name="T0" fmla="*/ 17 w 332"/>
                    <a:gd name="T1" fmla="*/ 34 h 34"/>
                    <a:gd name="T2" fmla="*/ 0 w 332"/>
                    <a:gd name="T3" fmla="*/ 17 h 34"/>
                    <a:gd name="T4" fmla="*/ 17 w 332"/>
                    <a:gd name="T5" fmla="*/ 0 h 34"/>
                    <a:gd name="T6" fmla="*/ 315 w 332"/>
                    <a:gd name="T7" fmla="*/ 0 h 34"/>
                    <a:gd name="T8" fmla="*/ 332 w 332"/>
                    <a:gd name="T9" fmla="*/ 17 h 34"/>
                    <a:gd name="T10" fmla="*/ 315 w 332"/>
                    <a:gd name="T11" fmla="*/ 34 h 34"/>
                    <a:gd name="T12" fmla="*/ 17 w 332"/>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332" h="34">
                      <a:moveTo>
                        <a:pt x="17" y="34"/>
                      </a:moveTo>
                      <a:cubicBezTo>
                        <a:pt x="8" y="34"/>
                        <a:pt x="0" y="26"/>
                        <a:pt x="0" y="17"/>
                      </a:cubicBezTo>
                      <a:cubicBezTo>
                        <a:pt x="0" y="7"/>
                        <a:pt x="8" y="0"/>
                        <a:pt x="17" y="0"/>
                      </a:cubicBezTo>
                      <a:cubicBezTo>
                        <a:pt x="315" y="0"/>
                        <a:pt x="315" y="0"/>
                        <a:pt x="315" y="0"/>
                      </a:cubicBezTo>
                      <a:cubicBezTo>
                        <a:pt x="324" y="0"/>
                        <a:pt x="332" y="7"/>
                        <a:pt x="332" y="17"/>
                      </a:cubicBezTo>
                      <a:cubicBezTo>
                        <a:pt x="332" y="26"/>
                        <a:pt x="324" y="34"/>
                        <a:pt x="315" y="34"/>
                      </a:cubicBezTo>
                      <a:lnTo>
                        <a:pt x="17" y="34"/>
                      </a:lnTo>
                      <a:close/>
                    </a:path>
                  </a:pathLst>
                </a:custGeom>
                <a:solidFill>
                  <a:srgbClr val="8586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53"/>
                <p:cNvSpPr/>
                <p:nvPr/>
              </p:nvSpPr>
              <p:spPr bwMode="auto">
                <a:xfrm>
                  <a:off x="7780338" y="5211763"/>
                  <a:ext cx="1223963" cy="552450"/>
                </a:xfrm>
                <a:custGeom>
                  <a:avLst/>
                  <a:gdLst>
                    <a:gd name="T0" fmla="*/ 3 w 386"/>
                    <a:gd name="T1" fmla="*/ 30 h 174"/>
                    <a:gd name="T2" fmla="*/ 3 w 386"/>
                    <a:gd name="T3" fmla="*/ 30 h 174"/>
                    <a:gd name="T4" fmla="*/ 3 w 386"/>
                    <a:gd name="T5" fmla="*/ 54 h 174"/>
                    <a:gd name="T6" fmla="*/ 2 w 386"/>
                    <a:gd name="T7" fmla="*/ 62 h 174"/>
                    <a:gd name="T8" fmla="*/ 3 w 386"/>
                    <a:gd name="T9" fmla="*/ 62 h 174"/>
                    <a:gd name="T10" fmla="*/ 2 w 386"/>
                    <a:gd name="T11" fmla="*/ 137 h 174"/>
                    <a:gd name="T12" fmla="*/ 27 w 386"/>
                    <a:gd name="T13" fmla="*/ 174 h 174"/>
                    <a:gd name="T14" fmla="*/ 359 w 386"/>
                    <a:gd name="T15" fmla="*/ 174 h 174"/>
                    <a:gd name="T16" fmla="*/ 384 w 386"/>
                    <a:gd name="T17" fmla="*/ 136 h 174"/>
                    <a:gd name="T18" fmla="*/ 385 w 386"/>
                    <a:gd name="T19" fmla="*/ 11 h 174"/>
                    <a:gd name="T20" fmla="*/ 385 w 386"/>
                    <a:gd name="T21" fmla="*/ 10 h 174"/>
                    <a:gd name="T22" fmla="*/ 386 w 386"/>
                    <a:gd name="T23" fmla="*/ 0 h 174"/>
                    <a:gd name="T24" fmla="*/ 0 w 386"/>
                    <a:gd name="T25" fmla="*/ 0 h 174"/>
                    <a:gd name="T26" fmla="*/ 3 w 386"/>
                    <a:gd name="T27" fmla="*/ 3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6" h="174">
                      <a:moveTo>
                        <a:pt x="3" y="30"/>
                      </a:moveTo>
                      <a:cubicBezTo>
                        <a:pt x="3" y="30"/>
                        <a:pt x="3" y="30"/>
                        <a:pt x="3" y="30"/>
                      </a:cubicBezTo>
                      <a:cubicBezTo>
                        <a:pt x="3" y="54"/>
                        <a:pt x="3" y="54"/>
                        <a:pt x="3" y="54"/>
                      </a:cubicBezTo>
                      <a:cubicBezTo>
                        <a:pt x="3" y="54"/>
                        <a:pt x="2" y="62"/>
                        <a:pt x="2" y="62"/>
                      </a:cubicBezTo>
                      <a:cubicBezTo>
                        <a:pt x="3" y="62"/>
                        <a:pt x="3" y="62"/>
                        <a:pt x="3" y="62"/>
                      </a:cubicBezTo>
                      <a:cubicBezTo>
                        <a:pt x="2" y="137"/>
                        <a:pt x="2" y="137"/>
                        <a:pt x="2" y="137"/>
                      </a:cubicBezTo>
                      <a:cubicBezTo>
                        <a:pt x="2" y="153"/>
                        <a:pt x="12" y="168"/>
                        <a:pt x="27" y="174"/>
                      </a:cubicBezTo>
                      <a:cubicBezTo>
                        <a:pt x="34" y="173"/>
                        <a:pt x="359" y="174"/>
                        <a:pt x="359" y="174"/>
                      </a:cubicBezTo>
                      <a:cubicBezTo>
                        <a:pt x="374" y="168"/>
                        <a:pt x="384" y="153"/>
                        <a:pt x="384" y="136"/>
                      </a:cubicBezTo>
                      <a:cubicBezTo>
                        <a:pt x="385" y="11"/>
                        <a:pt x="385" y="11"/>
                        <a:pt x="385" y="11"/>
                      </a:cubicBezTo>
                      <a:cubicBezTo>
                        <a:pt x="385" y="10"/>
                        <a:pt x="385" y="10"/>
                        <a:pt x="385" y="10"/>
                      </a:cubicBezTo>
                      <a:cubicBezTo>
                        <a:pt x="385" y="6"/>
                        <a:pt x="385" y="3"/>
                        <a:pt x="386" y="0"/>
                      </a:cubicBezTo>
                      <a:cubicBezTo>
                        <a:pt x="0" y="0"/>
                        <a:pt x="0" y="0"/>
                        <a:pt x="0" y="0"/>
                      </a:cubicBezTo>
                      <a:cubicBezTo>
                        <a:pt x="2" y="11"/>
                        <a:pt x="2" y="21"/>
                        <a:pt x="3" y="30"/>
                      </a:cubicBezTo>
                      <a:close/>
                    </a:path>
                  </a:pathLst>
                </a:custGeom>
                <a:gradFill>
                  <a:gsLst>
                    <a:gs pos="0">
                      <a:srgbClr val="007BD3"/>
                    </a:gs>
                    <a:gs pos="100000">
                      <a:srgbClr val="034373"/>
                    </a:gs>
                  </a:gsLst>
                  <a:lin ang="135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54"/>
                <p:cNvSpPr/>
                <p:nvPr/>
              </p:nvSpPr>
              <p:spPr bwMode="auto">
                <a:xfrm>
                  <a:off x="7167563" y="2509838"/>
                  <a:ext cx="2452688" cy="2578100"/>
                </a:xfrm>
                <a:custGeom>
                  <a:avLst/>
                  <a:gdLst>
                    <a:gd name="T0" fmla="*/ 597 w 773"/>
                    <a:gd name="T1" fmla="*/ 797 h 813"/>
                    <a:gd name="T2" fmla="*/ 652 w 773"/>
                    <a:gd name="T3" fmla="*/ 723 h 813"/>
                    <a:gd name="T4" fmla="*/ 773 w 773"/>
                    <a:gd name="T5" fmla="*/ 385 h 813"/>
                    <a:gd name="T6" fmla="*/ 388 w 773"/>
                    <a:gd name="T7" fmla="*/ 0 h 813"/>
                    <a:gd name="T8" fmla="*/ 384 w 773"/>
                    <a:gd name="T9" fmla="*/ 0 h 813"/>
                    <a:gd name="T10" fmla="*/ 0 w 773"/>
                    <a:gd name="T11" fmla="*/ 385 h 813"/>
                    <a:gd name="T12" fmla="*/ 120 w 773"/>
                    <a:gd name="T13" fmla="*/ 723 h 813"/>
                    <a:gd name="T14" fmla="*/ 175 w 773"/>
                    <a:gd name="T15" fmla="*/ 797 h 813"/>
                    <a:gd name="T16" fmla="*/ 183 w 773"/>
                    <a:gd name="T17" fmla="*/ 813 h 813"/>
                    <a:gd name="T18" fmla="*/ 589 w 773"/>
                    <a:gd name="T19" fmla="*/ 813 h 813"/>
                    <a:gd name="T20" fmla="*/ 597 w 773"/>
                    <a:gd name="T21" fmla="*/ 797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3" h="813">
                      <a:moveTo>
                        <a:pt x="597" y="797"/>
                      </a:moveTo>
                      <a:cubicBezTo>
                        <a:pt x="613" y="771"/>
                        <a:pt x="632" y="748"/>
                        <a:pt x="652" y="723"/>
                      </a:cubicBezTo>
                      <a:cubicBezTo>
                        <a:pt x="709" y="655"/>
                        <a:pt x="773" y="577"/>
                        <a:pt x="773" y="385"/>
                      </a:cubicBezTo>
                      <a:cubicBezTo>
                        <a:pt x="773" y="173"/>
                        <a:pt x="600" y="0"/>
                        <a:pt x="388" y="0"/>
                      </a:cubicBezTo>
                      <a:cubicBezTo>
                        <a:pt x="384" y="0"/>
                        <a:pt x="384" y="0"/>
                        <a:pt x="384" y="0"/>
                      </a:cubicBezTo>
                      <a:cubicBezTo>
                        <a:pt x="172" y="0"/>
                        <a:pt x="0" y="173"/>
                        <a:pt x="0" y="385"/>
                      </a:cubicBezTo>
                      <a:cubicBezTo>
                        <a:pt x="0" y="577"/>
                        <a:pt x="64" y="655"/>
                        <a:pt x="120" y="723"/>
                      </a:cubicBezTo>
                      <a:cubicBezTo>
                        <a:pt x="140" y="748"/>
                        <a:pt x="159" y="771"/>
                        <a:pt x="175" y="797"/>
                      </a:cubicBezTo>
                      <a:cubicBezTo>
                        <a:pt x="178" y="803"/>
                        <a:pt x="180" y="808"/>
                        <a:pt x="183" y="813"/>
                      </a:cubicBezTo>
                      <a:cubicBezTo>
                        <a:pt x="589" y="813"/>
                        <a:pt x="589" y="813"/>
                        <a:pt x="589" y="813"/>
                      </a:cubicBezTo>
                      <a:cubicBezTo>
                        <a:pt x="592" y="808"/>
                        <a:pt x="594" y="802"/>
                        <a:pt x="597" y="797"/>
                      </a:cubicBezTo>
                      <a:close/>
                    </a:path>
                  </a:pathLst>
                </a:custGeom>
                <a:gradFill>
                  <a:gsLst>
                    <a:gs pos="0">
                      <a:srgbClr val="007BD3"/>
                    </a:gs>
                    <a:gs pos="100000">
                      <a:srgbClr val="034373"/>
                    </a:gs>
                  </a:gsLst>
                  <a:lin ang="135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00" name="组合 299"/>
            <p:cNvGrpSpPr/>
            <p:nvPr/>
          </p:nvGrpSpPr>
          <p:grpSpPr>
            <a:xfrm>
              <a:off x="13103873" y="4121802"/>
              <a:ext cx="1060764" cy="780456"/>
              <a:chOff x="5584825" y="3073400"/>
              <a:chExt cx="612776" cy="450850"/>
            </a:xfrm>
            <a:solidFill>
              <a:srgbClr val="31A6DF"/>
            </a:solidFill>
          </p:grpSpPr>
          <p:sp>
            <p:nvSpPr>
              <p:cNvPr id="301" name="Freeform 34"/>
              <p:cNvSpPr>
                <a:spLocks noEditPoints="1"/>
              </p:cNvSpPr>
              <p:nvPr/>
            </p:nvSpPr>
            <p:spPr bwMode="auto">
              <a:xfrm>
                <a:off x="5584825" y="3076575"/>
                <a:ext cx="127000" cy="446087"/>
              </a:xfrm>
              <a:custGeom>
                <a:avLst/>
                <a:gdLst>
                  <a:gd name="T0" fmla="*/ 43 w 45"/>
                  <a:gd name="T1" fmla="*/ 0 h 158"/>
                  <a:gd name="T2" fmla="*/ 1 w 45"/>
                  <a:gd name="T3" fmla="*/ 0 h 158"/>
                  <a:gd name="T4" fmla="*/ 0 w 45"/>
                  <a:gd name="T5" fmla="*/ 1 h 158"/>
                  <a:gd name="T6" fmla="*/ 0 w 45"/>
                  <a:gd name="T7" fmla="*/ 157 h 158"/>
                  <a:gd name="T8" fmla="*/ 1 w 45"/>
                  <a:gd name="T9" fmla="*/ 158 h 158"/>
                  <a:gd name="T10" fmla="*/ 43 w 45"/>
                  <a:gd name="T11" fmla="*/ 158 h 158"/>
                  <a:gd name="T12" fmla="*/ 45 w 45"/>
                  <a:gd name="T13" fmla="*/ 157 h 158"/>
                  <a:gd name="T14" fmla="*/ 45 w 45"/>
                  <a:gd name="T15" fmla="*/ 1 h 158"/>
                  <a:gd name="T16" fmla="*/ 43 w 45"/>
                  <a:gd name="T17" fmla="*/ 0 h 158"/>
                  <a:gd name="T18" fmla="*/ 22 w 45"/>
                  <a:gd name="T19" fmla="*/ 152 h 158"/>
                  <a:gd name="T20" fmla="*/ 11 w 45"/>
                  <a:gd name="T21" fmla="*/ 141 h 158"/>
                  <a:gd name="T22" fmla="*/ 22 w 45"/>
                  <a:gd name="T23" fmla="*/ 131 h 158"/>
                  <a:gd name="T24" fmla="*/ 33 w 45"/>
                  <a:gd name="T25" fmla="*/ 141 h 158"/>
                  <a:gd name="T26" fmla="*/ 22 w 45"/>
                  <a:gd name="T27" fmla="*/ 152 h 158"/>
                  <a:gd name="T28" fmla="*/ 39 w 45"/>
                  <a:gd name="T29" fmla="*/ 88 h 158"/>
                  <a:gd name="T30" fmla="*/ 37 w 45"/>
                  <a:gd name="T31" fmla="*/ 90 h 158"/>
                  <a:gd name="T32" fmla="*/ 8 w 45"/>
                  <a:gd name="T33" fmla="*/ 90 h 158"/>
                  <a:gd name="T34" fmla="*/ 6 w 45"/>
                  <a:gd name="T35" fmla="*/ 88 h 158"/>
                  <a:gd name="T36" fmla="*/ 6 w 45"/>
                  <a:gd name="T37" fmla="*/ 9 h 158"/>
                  <a:gd name="T38" fmla="*/ 8 w 45"/>
                  <a:gd name="T39" fmla="*/ 7 h 158"/>
                  <a:gd name="T40" fmla="*/ 37 w 45"/>
                  <a:gd name="T41" fmla="*/ 7 h 158"/>
                  <a:gd name="T42" fmla="*/ 39 w 45"/>
                  <a:gd name="T43" fmla="*/ 9 h 158"/>
                  <a:gd name="T44" fmla="*/ 39 w 45"/>
                  <a:gd name="T45" fmla="*/ 8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 h="158">
                    <a:moveTo>
                      <a:pt x="43" y="0"/>
                    </a:moveTo>
                    <a:cubicBezTo>
                      <a:pt x="1" y="0"/>
                      <a:pt x="1" y="0"/>
                      <a:pt x="1" y="0"/>
                    </a:cubicBezTo>
                    <a:cubicBezTo>
                      <a:pt x="1" y="0"/>
                      <a:pt x="0" y="0"/>
                      <a:pt x="0" y="1"/>
                    </a:cubicBezTo>
                    <a:cubicBezTo>
                      <a:pt x="0" y="157"/>
                      <a:pt x="0" y="157"/>
                      <a:pt x="0" y="157"/>
                    </a:cubicBezTo>
                    <a:cubicBezTo>
                      <a:pt x="0" y="157"/>
                      <a:pt x="1" y="158"/>
                      <a:pt x="1" y="158"/>
                    </a:cubicBezTo>
                    <a:cubicBezTo>
                      <a:pt x="43" y="158"/>
                      <a:pt x="43" y="158"/>
                      <a:pt x="43" y="158"/>
                    </a:cubicBezTo>
                    <a:cubicBezTo>
                      <a:pt x="44" y="158"/>
                      <a:pt x="45" y="157"/>
                      <a:pt x="45" y="157"/>
                    </a:cubicBezTo>
                    <a:cubicBezTo>
                      <a:pt x="45" y="1"/>
                      <a:pt x="45" y="1"/>
                      <a:pt x="45" y="1"/>
                    </a:cubicBezTo>
                    <a:cubicBezTo>
                      <a:pt x="45" y="0"/>
                      <a:pt x="44" y="0"/>
                      <a:pt x="43" y="0"/>
                    </a:cubicBezTo>
                    <a:close/>
                    <a:moveTo>
                      <a:pt x="22" y="152"/>
                    </a:moveTo>
                    <a:cubicBezTo>
                      <a:pt x="16" y="152"/>
                      <a:pt x="11" y="147"/>
                      <a:pt x="11" y="141"/>
                    </a:cubicBezTo>
                    <a:cubicBezTo>
                      <a:pt x="11" y="135"/>
                      <a:pt x="16" y="131"/>
                      <a:pt x="22" y="131"/>
                    </a:cubicBezTo>
                    <a:cubicBezTo>
                      <a:pt x="28" y="131"/>
                      <a:pt x="33" y="135"/>
                      <a:pt x="33" y="141"/>
                    </a:cubicBezTo>
                    <a:cubicBezTo>
                      <a:pt x="33" y="147"/>
                      <a:pt x="28" y="152"/>
                      <a:pt x="22" y="152"/>
                    </a:cubicBezTo>
                    <a:close/>
                    <a:moveTo>
                      <a:pt x="39" y="88"/>
                    </a:moveTo>
                    <a:cubicBezTo>
                      <a:pt x="39" y="89"/>
                      <a:pt x="38" y="90"/>
                      <a:pt x="37" y="90"/>
                    </a:cubicBezTo>
                    <a:cubicBezTo>
                      <a:pt x="8" y="90"/>
                      <a:pt x="8" y="90"/>
                      <a:pt x="8" y="90"/>
                    </a:cubicBezTo>
                    <a:cubicBezTo>
                      <a:pt x="7" y="90"/>
                      <a:pt x="6" y="89"/>
                      <a:pt x="6" y="88"/>
                    </a:cubicBezTo>
                    <a:cubicBezTo>
                      <a:pt x="6" y="9"/>
                      <a:pt x="6" y="9"/>
                      <a:pt x="6" y="9"/>
                    </a:cubicBezTo>
                    <a:cubicBezTo>
                      <a:pt x="6" y="8"/>
                      <a:pt x="7" y="7"/>
                      <a:pt x="8" y="7"/>
                    </a:cubicBezTo>
                    <a:cubicBezTo>
                      <a:pt x="37" y="7"/>
                      <a:pt x="37" y="7"/>
                      <a:pt x="37" y="7"/>
                    </a:cubicBezTo>
                    <a:cubicBezTo>
                      <a:pt x="38" y="7"/>
                      <a:pt x="39" y="8"/>
                      <a:pt x="39" y="9"/>
                    </a:cubicBezTo>
                    <a:lnTo>
                      <a:pt x="39" y="8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35"/>
              <p:cNvSpPr/>
              <p:nvPr/>
            </p:nvSpPr>
            <p:spPr bwMode="auto">
              <a:xfrm>
                <a:off x="5613400" y="3127375"/>
                <a:ext cx="69850" cy="19050"/>
              </a:xfrm>
              <a:custGeom>
                <a:avLst/>
                <a:gdLst>
                  <a:gd name="T0" fmla="*/ 25 w 25"/>
                  <a:gd name="T1" fmla="*/ 5 h 7"/>
                  <a:gd name="T2" fmla="*/ 23 w 25"/>
                  <a:gd name="T3" fmla="*/ 7 h 7"/>
                  <a:gd name="T4" fmla="*/ 2 w 25"/>
                  <a:gd name="T5" fmla="*/ 7 h 7"/>
                  <a:gd name="T6" fmla="*/ 0 w 25"/>
                  <a:gd name="T7" fmla="*/ 5 h 7"/>
                  <a:gd name="T8" fmla="*/ 0 w 25"/>
                  <a:gd name="T9" fmla="*/ 2 h 7"/>
                  <a:gd name="T10" fmla="*/ 2 w 25"/>
                  <a:gd name="T11" fmla="*/ 0 h 7"/>
                  <a:gd name="T12" fmla="*/ 23 w 25"/>
                  <a:gd name="T13" fmla="*/ 0 h 7"/>
                  <a:gd name="T14" fmla="*/ 25 w 25"/>
                  <a:gd name="T15" fmla="*/ 2 h 7"/>
                  <a:gd name="T16" fmla="*/ 25 w 25"/>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7">
                    <a:moveTo>
                      <a:pt x="25" y="5"/>
                    </a:moveTo>
                    <a:cubicBezTo>
                      <a:pt x="25" y="6"/>
                      <a:pt x="24" y="7"/>
                      <a:pt x="23" y="7"/>
                    </a:cubicBezTo>
                    <a:cubicBezTo>
                      <a:pt x="2" y="7"/>
                      <a:pt x="2" y="7"/>
                      <a:pt x="2" y="7"/>
                    </a:cubicBezTo>
                    <a:cubicBezTo>
                      <a:pt x="1" y="7"/>
                      <a:pt x="0" y="6"/>
                      <a:pt x="0" y="5"/>
                    </a:cubicBezTo>
                    <a:cubicBezTo>
                      <a:pt x="0" y="2"/>
                      <a:pt x="0" y="2"/>
                      <a:pt x="0" y="2"/>
                    </a:cubicBezTo>
                    <a:cubicBezTo>
                      <a:pt x="0" y="1"/>
                      <a:pt x="1" y="0"/>
                      <a:pt x="2" y="0"/>
                    </a:cubicBezTo>
                    <a:cubicBezTo>
                      <a:pt x="23" y="0"/>
                      <a:pt x="23" y="0"/>
                      <a:pt x="23" y="0"/>
                    </a:cubicBezTo>
                    <a:cubicBezTo>
                      <a:pt x="24" y="0"/>
                      <a:pt x="25" y="1"/>
                      <a:pt x="25" y="2"/>
                    </a:cubicBezTo>
                    <a:lnTo>
                      <a:pt x="2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36"/>
              <p:cNvSpPr/>
              <p:nvPr/>
            </p:nvSpPr>
            <p:spPr bwMode="auto">
              <a:xfrm>
                <a:off x="5613400" y="3152775"/>
                <a:ext cx="69850" cy="15875"/>
              </a:xfrm>
              <a:custGeom>
                <a:avLst/>
                <a:gdLst>
                  <a:gd name="T0" fmla="*/ 25 w 25"/>
                  <a:gd name="T1" fmla="*/ 4 h 6"/>
                  <a:gd name="T2" fmla="*/ 24 w 25"/>
                  <a:gd name="T3" fmla="*/ 6 h 6"/>
                  <a:gd name="T4" fmla="*/ 2 w 25"/>
                  <a:gd name="T5" fmla="*/ 6 h 6"/>
                  <a:gd name="T6" fmla="*/ 0 w 25"/>
                  <a:gd name="T7" fmla="*/ 4 h 6"/>
                  <a:gd name="T8" fmla="*/ 0 w 25"/>
                  <a:gd name="T9" fmla="*/ 1 h 6"/>
                  <a:gd name="T10" fmla="*/ 2 w 25"/>
                  <a:gd name="T11" fmla="*/ 0 h 6"/>
                  <a:gd name="T12" fmla="*/ 24 w 25"/>
                  <a:gd name="T13" fmla="*/ 0 h 6"/>
                  <a:gd name="T14" fmla="*/ 25 w 25"/>
                  <a:gd name="T15" fmla="*/ 1 h 6"/>
                  <a:gd name="T16" fmla="*/ 25 w 25"/>
                  <a:gd name="T1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6">
                    <a:moveTo>
                      <a:pt x="25" y="4"/>
                    </a:moveTo>
                    <a:cubicBezTo>
                      <a:pt x="25" y="5"/>
                      <a:pt x="24" y="6"/>
                      <a:pt x="24" y="6"/>
                    </a:cubicBezTo>
                    <a:cubicBezTo>
                      <a:pt x="2" y="6"/>
                      <a:pt x="2" y="6"/>
                      <a:pt x="2" y="6"/>
                    </a:cubicBezTo>
                    <a:cubicBezTo>
                      <a:pt x="1" y="6"/>
                      <a:pt x="0" y="5"/>
                      <a:pt x="0" y="4"/>
                    </a:cubicBezTo>
                    <a:cubicBezTo>
                      <a:pt x="0" y="1"/>
                      <a:pt x="0" y="1"/>
                      <a:pt x="0" y="1"/>
                    </a:cubicBezTo>
                    <a:cubicBezTo>
                      <a:pt x="0" y="0"/>
                      <a:pt x="1" y="0"/>
                      <a:pt x="2" y="0"/>
                    </a:cubicBezTo>
                    <a:cubicBezTo>
                      <a:pt x="24" y="0"/>
                      <a:pt x="24" y="0"/>
                      <a:pt x="24" y="0"/>
                    </a:cubicBezTo>
                    <a:cubicBezTo>
                      <a:pt x="24" y="0"/>
                      <a:pt x="25" y="0"/>
                      <a:pt x="25" y="1"/>
                    </a:cubicBezTo>
                    <a:lnTo>
                      <a:pt x="2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37"/>
              <p:cNvSpPr>
                <a:spLocks noEditPoints="1"/>
              </p:cNvSpPr>
              <p:nvPr/>
            </p:nvSpPr>
            <p:spPr bwMode="auto">
              <a:xfrm>
                <a:off x="5740400" y="3076575"/>
                <a:ext cx="127000" cy="446087"/>
              </a:xfrm>
              <a:custGeom>
                <a:avLst/>
                <a:gdLst>
                  <a:gd name="T0" fmla="*/ 43 w 45"/>
                  <a:gd name="T1" fmla="*/ 0 h 158"/>
                  <a:gd name="T2" fmla="*/ 1 w 45"/>
                  <a:gd name="T3" fmla="*/ 0 h 158"/>
                  <a:gd name="T4" fmla="*/ 0 w 45"/>
                  <a:gd name="T5" fmla="*/ 1 h 158"/>
                  <a:gd name="T6" fmla="*/ 0 w 45"/>
                  <a:gd name="T7" fmla="*/ 157 h 158"/>
                  <a:gd name="T8" fmla="*/ 1 w 45"/>
                  <a:gd name="T9" fmla="*/ 158 h 158"/>
                  <a:gd name="T10" fmla="*/ 43 w 45"/>
                  <a:gd name="T11" fmla="*/ 158 h 158"/>
                  <a:gd name="T12" fmla="*/ 45 w 45"/>
                  <a:gd name="T13" fmla="*/ 157 h 158"/>
                  <a:gd name="T14" fmla="*/ 45 w 45"/>
                  <a:gd name="T15" fmla="*/ 1 h 158"/>
                  <a:gd name="T16" fmla="*/ 43 w 45"/>
                  <a:gd name="T17" fmla="*/ 0 h 158"/>
                  <a:gd name="T18" fmla="*/ 22 w 45"/>
                  <a:gd name="T19" fmla="*/ 152 h 158"/>
                  <a:gd name="T20" fmla="*/ 11 w 45"/>
                  <a:gd name="T21" fmla="*/ 141 h 158"/>
                  <a:gd name="T22" fmla="*/ 22 w 45"/>
                  <a:gd name="T23" fmla="*/ 131 h 158"/>
                  <a:gd name="T24" fmla="*/ 33 w 45"/>
                  <a:gd name="T25" fmla="*/ 141 h 158"/>
                  <a:gd name="T26" fmla="*/ 22 w 45"/>
                  <a:gd name="T27" fmla="*/ 152 h 158"/>
                  <a:gd name="T28" fmla="*/ 39 w 45"/>
                  <a:gd name="T29" fmla="*/ 88 h 158"/>
                  <a:gd name="T30" fmla="*/ 37 w 45"/>
                  <a:gd name="T31" fmla="*/ 90 h 158"/>
                  <a:gd name="T32" fmla="*/ 8 w 45"/>
                  <a:gd name="T33" fmla="*/ 90 h 158"/>
                  <a:gd name="T34" fmla="*/ 6 w 45"/>
                  <a:gd name="T35" fmla="*/ 88 h 158"/>
                  <a:gd name="T36" fmla="*/ 6 w 45"/>
                  <a:gd name="T37" fmla="*/ 9 h 158"/>
                  <a:gd name="T38" fmla="*/ 8 w 45"/>
                  <a:gd name="T39" fmla="*/ 7 h 158"/>
                  <a:gd name="T40" fmla="*/ 37 w 45"/>
                  <a:gd name="T41" fmla="*/ 7 h 158"/>
                  <a:gd name="T42" fmla="*/ 39 w 45"/>
                  <a:gd name="T43" fmla="*/ 9 h 158"/>
                  <a:gd name="T44" fmla="*/ 39 w 45"/>
                  <a:gd name="T45" fmla="*/ 8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 h="158">
                    <a:moveTo>
                      <a:pt x="43" y="0"/>
                    </a:moveTo>
                    <a:cubicBezTo>
                      <a:pt x="1" y="0"/>
                      <a:pt x="1" y="0"/>
                      <a:pt x="1" y="0"/>
                    </a:cubicBezTo>
                    <a:cubicBezTo>
                      <a:pt x="0" y="0"/>
                      <a:pt x="0" y="0"/>
                      <a:pt x="0" y="1"/>
                    </a:cubicBezTo>
                    <a:cubicBezTo>
                      <a:pt x="0" y="157"/>
                      <a:pt x="0" y="157"/>
                      <a:pt x="0" y="157"/>
                    </a:cubicBezTo>
                    <a:cubicBezTo>
                      <a:pt x="0" y="157"/>
                      <a:pt x="0" y="158"/>
                      <a:pt x="1" y="158"/>
                    </a:cubicBezTo>
                    <a:cubicBezTo>
                      <a:pt x="43" y="158"/>
                      <a:pt x="43" y="158"/>
                      <a:pt x="43" y="158"/>
                    </a:cubicBezTo>
                    <a:cubicBezTo>
                      <a:pt x="44" y="158"/>
                      <a:pt x="45" y="157"/>
                      <a:pt x="45" y="157"/>
                    </a:cubicBezTo>
                    <a:cubicBezTo>
                      <a:pt x="45" y="1"/>
                      <a:pt x="45" y="1"/>
                      <a:pt x="45" y="1"/>
                    </a:cubicBezTo>
                    <a:cubicBezTo>
                      <a:pt x="45" y="0"/>
                      <a:pt x="44" y="0"/>
                      <a:pt x="43" y="0"/>
                    </a:cubicBezTo>
                    <a:close/>
                    <a:moveTo>
                      <a:pt x="22" y="152"/>
                    </a:moveTo>
                    <a:cubicBezTo>
                      <a:pt x="16" y="152"/>
                      <a:pt x="11" y="147"/>
                      <a:pt x="11" y="141"/>
                    </a:cubicBezTo>
                    <a:cubicBezTo>
                      <a:pt x="11" y="135"/>
                      <a:pt x="16" y="131"/>
                      <a:pt x="22" y="131"/>
                    </a:cubicBezTo>
                    <a:cubicBezTo>
                      <a:pt x="28" y="131"/>
                      <a:pt x="33" y="135"/>
                      <a:pt x="33" y="141"/>
                    </a:cubicBezTo>
                    <a:cubicBezTo>
                      <a:pt x="33" y="147"/>
                      <a:pt x="28" y="152"/>
                      <a:pt x="22" y="152"/>
                    </a:cubicBezTo>
                    <a:close/>
                    <a:moveTo>
                      <a:pt x="39" y="88"/>
                    </a:moveTo>
                    <a:cubicBezTo>
                      <a:pt x="39" y="89"/>
                      <a:pt x="38" y="90"/>
                      <a:pt x="37" y="90"/>
                    </a:cubicBezTo>
                    <a:cubicBezTo>
                      <a:pt x="8" y="90"/>
                      <a:pt x="8" y="90"/>
                      <a:pt x="8" y="90"/>
                    </a:cubicBezTo>
                    <a:cubicBezTo>
                      <a:pt x="7" y="90"/>
                      <a:pt x="6" y="89"/>
                      <a:pt x="6" y="88"/>
                    </a:cubicBezTo>
                    <a:cubicBezTo>
                      <a:pt x="6" y="9"/>
                      <a:pt x="6" y="9"/>
                      <a:pt x="6" y="9"/>
                    </a:cubicBezTo>
                    <a:cubicBezTo>
                      <a:pt x="6" y="8"/>
                      <a:pt x="7" y="7"/>
                      <a:pt x="8" y="7"/>
                    </a:cubicBezTo>
                    <a:cubicBezTo>
                      <a:pt x="37" y="7"/>
                      <a:pt x="37" y="7"/>
                      <a:pt x="37" y="7"/>
                    </a:cubicBezTo>
                    <a:cubicBezTo>
                      <a:pt x="38" y="7"/>
                      <a:pt x="39" y="8"/>
                      <a:pt x="39" y="9"/>
                    </a:cubicBezTo>
                    <a:lnTo>
                      <a:pt x="39" y="8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38"/>
              <p:cNvSpPr/>
              <p:nvPr/>
            </p:nvSpPr>
            <p:spPr bwMode="auto">
              <a:xfrm>
                <a:off x="5768975" y="3127375"/>
                <a:ext cx="69850" cy="19050"/>
              </a:xfrm>
              <a:custGeom>
                <a:avLst/>
                <a:gdLst>
                  <a:gd name="T0" fmla="*/ 25 w 25"/>
                  <a:gd name="T1" fmla="*/ 5 h 7"/>
                  <a:gd name="T2" fmla="*/ 23 w 25"/>
                  <a:gd name="T3" fmla="*/ 7 h 7"/>
                  <a:gd name="T4" fmla="*/ 1 w 25"/>
                  <a:gd name="T5" fmla="*/ 7 h 7"/>
                  <a:gd name="T6" fmla="*/ 0 w 25"/>
                  <a:gd name="T7" fmla="*/ 5 h 7"/>
                  <a:gd name="T8" fmla="*/ 0 w 25"/>
                  <a:gd name="T9" fmla="*/ 2 h 7"/>
                  <a:gd name="T10" fmla="*/ 1 w 25"/>
                  <a:gd name="T11" fmla="*/ 0 h 7"/>
                  <a:gd name="T12" fmla="*/ 23 w 25"/>
                  <a:gd name="T13" fmla="*/ 0 h 7"/>
                  <a:gd name="T14" fmla="*/ 25 w 25"/>
                  <a:gd name="T15" fmla="*/ 2 h 7"/>
                  <a:gd name="T16" fmla="*/ 25 w 25"/>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7">
                    <a:moveTo>
                      <a:pt x="25" y="5"/>
                    </a:moveTo>
                    <a:cubicBezTo>
                      <a:pt x="25" y="6"/>
                      <a:pt x="24" y="7"/>
                      <a:pt x="23" y="7"/>
                    </a:cubicBezTo>
                    <a:cubicBezTo>
                      <a:pt x="1" y="7"/>
                      <a:pt x="1" y="7"/>
                      <a:pt x="1" y="7"/>
                    </a:cubicBezTo>
                    <a:cubicBezTo>
                      <a:pt x="0" y="7"/>
                      <a:pt x="0" y="6"/>
                      <a:pt x="0" y="5"/>
                    </a:cubicBezTo>
                    <a:cubicBezTo>
                      <a:pt x="0" y="2"/>
                      <a:pt x="0" y="2"/>
                      <a:pt x="0" y="2"/>
                    </a:cubicBezTo>
                    <a:cubicBezTo>
                      <a:pt x="0" y="1"/>
                      <a:pt x="0" y="0"/>
                      <a:pt x="1" y="0"/>
                    </a:cubicBezTo>
                    <a:cubicBezTo>
                      <a:pt x="23" y="0"/>
                      <a:pt x="23" y="0"/>
                      <a:pt x="23" y="0"/>
                    </a:cubicBezTo>
                    <a:cubicBezTo>
                      <a:pt x="24" y="0"/>
                      <a:pt x="25" y="1"/>
                      <a:pt x="25" y="2"/>
                    </a:cubicBezTo>
                    <a:lnTo>
                      <a:pt x="2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39"/>
              <p:cNvSpPr/>
              <p:nvPr/>
            </p:nvSpPr>
            <p:spPr bwMode="auto">
              <a:xfrm>
                <a:off x="5768975" y="3152775"/>
                <a:ext cx="69850" cy="15875"/>
              </a:xfrm>
              <a:custGeom>
                <a:avLst/>
                <a:gdLst>
                  <a:gd name="T0" fmla="*/ 25 w 25"/>
                  <a:gd name="T1" fmla="*/ 4 h 6"/>
                  <a:gd name="T2" fmla="*/ 23 w 25"/>
                  <a:gd name="T3" fmla="*/ 6 h 6"/>
                  <a:gd name="T4" fmla="*/ 1 w 25"/>
                  <a:gd name="T5" fmla="*/ 6 h 6"/>
                  <a:gd name="T6" fmla="*/ 0 w 25"/>
                  <a:gd name="T7" fmla="*/ 4 h 6"/>
                  <a:gd name="T8" fmla="*/ 0 w 25"/>
                  <a:gd name="T9" fmla="*/ 1 h 6"/>
                  <a:gd name="T10" fmla="*/ 1 w 25"/>
                  <a:gd name="T11" fmla="*/ 0 h 6"/>
                  <a:gd name="T12" fmla="*/ 23 w 25"/>
                  <a:gd name="T13" fmla="*/ 0 h 6"/>
                  <a:gd name="T14" fmla="*/ 25 w 25"/>
                  <a:gd name="T15" fmla="*/ 1 h 6"/>
                  <a:gd name="T16" fmla="*/ 25 w 25"/>
                  <a:gd name="T1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6">
                    <a:moveTo>
                      <a:pt x="25" y="4"/>
                    </a:moveTo>
                    <a:cubicBezTo>
                      <a:pt x="25" y="5"/>
                      <a:pt x="24" y="6"/>
                      <a:pt x="23" y="6"/>
                    </a:cubicBezTo>
                    <a:cubicBezTo>
                      <a:pt x="1" y="6"/>
                      <a:pt x="1" y="6"/>
                      <a:pt x="1" y="6"/>
                    </a:cubicBezTo>
                    <a:cubicBezTo>
                      <a:pt x="1" y="6"/>
                      <a:pt x="0" y="5"/>
                      <a:pt x="0" y="4"/>
                    </a:cubicBezTo>
                    <a:cubicBezTo>
                      <a:pt x="0" y="1"/>
                      <a:pt x="0" y="1"/>
                      <a:pt x="0" y="1"/>
                    </a:cubicBezTo>
                    <a:cubicBezTo>
                      <a:pt x="0" y="0"/>
                      <a:pt x="1" y="0"/>
                      <a:pt x="1" y="0"/>
                    </a:cubicBezTo>
                    <a:cubicBezTo>
                      <a:pt x="23" y="0"/>
                      <a:pt x="23" y="0"/>
                      <a:pt x="23" y="0"/>
                    </a:cubicBezTo>
                    <a:cubicBezTo>
                      <a:pt x="24" y="0"/>
                      <a:pt x="25" y="0"/>
                      <a:pt x="25" y="1"/>
                    </a:cubicBezTo>
                    <a:lnTo>
                      <a:pt x="2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40"/>
              <p:cNvSpPr>
                <a:spLocks noEditPoints="1"/>
              </p:cNvSpPr>
              <p:nvPr/>
            </p:nvSpPr>
            <p:spPr bwMode="auto">
              <a:xfrm>
                <a:off x="5878513" y="3073400"/>
                <a:ext cx="319088" cy="450850"/>
              </a:xfrm>
              <a:custGeom>
                <a:avLst/>
                <a:gdLst>
                  <a:gd name="T0" fmla="*/ 38 w 113"/>
                  <a:gd name="T1" fmla="*/ 0 h 160"/>
                  <a:gd name="T2" fmla="*/ 1 w 113"/>
                  <a:gd name="T3" fmla="*/ 19 h 160"/>
                  <a:gd name="T4" fmla="*/ 0 w 113"/>
                  <a:gd name="T5" fmla="*/ 21 h 160"/>
                  <a:gd name="T6" fmla="*/ 72 w 113"/>
                  <a:gd name="T7" fmla="*/ 159 h 160"/>
                  <a:gd name="T8" fmla="*/ 74 w 113"/>
                  <a:gd name="T9" fmla="*/ 160 h 160"/>
                  <a:gd name="T10" fmla="*/ 112 w 113"/>
                  <a:gd name="T11" fmla="*/ 141 h 160"/>
                  <a:gd name="T12" fmla="*/ 112 w 113"/>
                  <a:gd name="T13" fmla="*/ 139 h 160"/>
                  <a:gd name="T14" fmla="*/ 40 w 113"/>
                  <a:gd name="T15" fmla="*/ 1 h 160"/>
                  <a:gd name="T16" fmla="*/ 38 w 113"/>
                  <a:gd name="T17" fmla="*/ 0 h 160"/>
                  <a:gd name="T18" fmla="*/ 90 w 113"/>
                  <a:gd name="T19" fmla="*/ 145 h 160"/>
                  <a:gd name="T20" fmla="*/ 75 w 113"/>
                  <a:gd name="T21" fmla="*/ 141 h 160"/>
                  <a:gd name="T22" fmla="*/ 80 w 113"/>
                  <a:gd name="T23" fmla="*/ 126 h 160"/>
                  <a:gd name="T24" fmla="*/ 95 w 113"/>
                  <a:gd name="T25" fmla="*/ 131 h 160"/>
                  <a:gd name="T26" fmla="*/ 90 w 113"/>
                  <a:gd name="T27" fmla="*/ 145 h 160"/>
                  <a:gd name="T28" fmla="*/ 75 w 113"/>
                  <a:gd name="T29" fmla="*/ 80 h 160"/>
                  <a:gd name="T30" fmla="*/ 75 w 113"/>
                  <a:gd name="T31" fmla="*/ 83 h 160"/>
                  <a:gd name="T32" fmla="*/ 48 w 113"/>
                  <a:gd name="T33" fmla="*/ 96 h 160"/>
                  <a:gd name="T34" fmla="*/ 46 w 113"/>
                  <a:gd name="T35" fmla="*/ 95 h 160"/>
                  <a:gd name="T36" fmla="*/ 9 w 113"/>
                  <a:gd name="T37" fmla="*/ 25 h 160"/>
                  <a:gd name="T38" fmla="*/ 10 w 113"/>
                  <a:gd name="T39" fmla="*/ 23 h 160"/>
                  <a:gd name="T40" fmla="*/ 36 w 113"/>
                  <a:gd name="T41" fmla="*/ 10 h 160"/>
                  <a:gd name="T42" fmla="*/ 38 w 113"/>
                  <a:gd name="T43" fmla="*/ 10 h 160"/>
                  <a:gd name="T44" fmla="*/ 75 w 113"/>
                  <a:gd name="T45"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60">
                    <a:moveTo>
                      <a:pt x="38" y="0"/>
                    </a:moveTo>
                    <a:cubicBezTo>
                      <a:pt x="1" y="19"/>
                      <a:pt x="1" y="19"/>
                      <a:pt x="1" y="19"/>
                    </a:cubicBezTo>
                    <a:cubicBezTo>
                      <a:pt x="0" y="19"/>
                      <a:pt x="0" y="20"/>
                      <a:pt x="0" y="21"/>
                    </a:cubicBezTo>
                    <a:cubicBezTo>
                      <a:pt x="72" y="159"/>
                      <a:pt x="72" y="159"/>
                      <a:pt x="72" y="159"/>
                    </a:cubicBezTo>
                    <a:cubicBezTo>
                      <a:pt x="73" y="160"/>
                      <a:pt x="74" y="160"/>
                      <a:pt x="74" y="160"/>
                    </a:cubicBezTo>
                    <a:cubicBezTo>
                      <a:pt x="112" y="141"/>
                      <a:pt x="112" y="141"/>
                      <a:pt x="112" y="141"/>
                    </a:cubicBezTo>
                    <a:cubicBezTo>
                      <a:pt x="112" y="140"/>
                      <a:pt x="113" y="139"/>
                      <a:pt x="112" y="139"/>
                    </a:cubicBezTo>
                    <a:cubicBezTo>
                      <a:pt x="40" y="1"/>
                      <a:pt x="40" y="1"/>
                      <a:pt x="40" y="1"/>
                    </a:cubicBezTo>
                    <a:cubicBezTo>
                      <a:pt x="40" y="0"/>
                      <a:pt x="39" y="0"/>
                      <a:pt x="38" y="0"/>
                    </a:cubicBezTo>
                    <a:close/>
                    <a:moveTo>
                      <a:pt x="90" y="145"/>
                    </a:moveTo>
                    <a:cubicBezTo>
                      <a:pt x="85" y="148"/>
                      <a:pt x="78" y="146"/>
                      <a:pt x="75" y="141"/>
                    </a:cubicBezTo>
                    <a:cubicBezTo>
                      <a:pt x="73" y="135"/>
                      <a:pt x="75" y="129"/>
                      <a:pt x="80" y="126"/>
                    </a:cubicBezTo>
                    <a:cubicBezTo>
                      <a:pt x="86" y="123"/>
                      <a:pt x="92" y="125"/>
                      <a:pt x="95" y="131"/>
                    </a:cubicBezTo>
                    <a:cubicBezTo>
                      <a:pt x="98" y="136"/>
                      <a:pt x="96" y="142"/>
                      <a:pt x="90" y="145"/>
                    </a:cubicBezTo>
                    <a:close/>
                    <a:moveTo>
                      <a:pt x="75" y="80"/>
                    </a:moveTo>
                    <a:cubicBezTo>
                      <a:pt x="76" y="81"/>
                      <a:pt x="75" y="82"/>
                      <a:pt x="75" y="83"/>
                    </a:cubicBezTo>
                    <a:cubicBezTo>
                      <a:pt x="48" y="96"/>
                      <a:pt x="48" y="96"/>
                      <a:pt x="48" y="96"/>
                    </a:cubicBezTo>
                    <a:cubicBezTo>
                      <a:pt x="47" y="96"/>
                      <a:pt x="47" y="96"/>
                      <a:pt x="46" y="95"/>
                    </a:cubicBezTo>
                    <a:cubicBezTo>
                      <a:pt x="9" y="25"/>
                      <a:pt x="9" y="25"/>
                      <a:pt x="9" y="25"/>
                    </a:cubicBezTo>
                    <a:cubicBezTo>
                      <a:pt x="9" y="24"/>
                      <a:pt x="9" y="23"/>
                      <a:pt x="10" y="23"/>
                    </a:cubicBezTo>
                    <a:cubicBezTo>
                      <a:pt x="36" y="10"/>
                      <a:pt x="36" y="10"/>
                      <a:pt x="36" y="10"/>
                    </a:cubicBezTo>
                    <a:cubicBezTo>
                      <a:pt x="37" y="9"/>
                      <a:pt x="38" y="10"/>
                      <a:pt x="38" y="10"/>
                    </a:cubicBezTo>
                    <a:lnTo>
                      <a:pt x="75" y="8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41"/>
              <p:cNvSpPr/>
              <p:nvPr/>
            </p:nvSpPr>
            <p:spPr bwMode="auto">
              <a:xfrm>
                <a:off x="5926138" y="3132138"/>
                <a:ext cx="71438" cy="46037"/>
              </a:xfrm>
              <a:custGeom>
                <a:avLst/>
                <a:gdLst>
                  <a:gd name="T0" fmla="*/ 24 w 25"/>
                  <a:gd name="T1" fmla="*/ 4 h 16"/>
                  <a:gd name="T2" fmla="*/ 24 w 25"/>
                  <a:gd name="T3" fmla="*/ 6 h 16"/>
                  <a:gd name="T4" fmla="*/ 4 w 25"/>
                  <a:gd name="T5" fmla="*/ 15 h 16"/>
                  <a:gd name="T6" fmla="*/ 2 w 25"/>
                  <a:gd name="T7" fmla="*/ 15 h 16"/>
                  <a:gd name="T8" fmla="*/ 1 w 25"/>
                  <a:gd name="T9" fmla="*/ 12 h 16"/>
                  <a:gd name="T10" fmla="*/ 1 w 25"/>
                  <a:gd name="T11" fmla="*/ 10 h 16"/>
                  <a:gd name="T12" fmla="*/ 21 w 25"/>
                  <a:gd name="T13" fmla="*/ 0 h 16"/>
                  <a:gd name="T14" fmla="*/ 23 w 25"/>
                  <a:gd name="T15" fmla="*/ 1 h 16"/>
                  <a:gd name="T16" fmla="*/ 24 w 25"/>
                  <a:gd name="T17"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6">
                    <a:moveTo>
                      <a:pt x="24" y="4"/>
                    </a:moveTo>
                    <a:cubicBezTo>
                      <a:pt x="25" y="4"/>
                      <a:pt x="24" y="5"/>
                      <a:pt x="24" y="6"/>
                    </a:cubicBezTo>
                    <a:cubicBezTo>
                      <a:pt x="4" y="15"/>
                      <a:pt x="4" y="15"/>
                      <a:pt x="4" y="15"/>
                    </a:cubicBezTo>
                    <a:cubicBezTo>
                      <a:pt x="4" y="16"/>
                      <a:pt x="3" y="16"/>
                      <a:pt x="2" y="15"/>
                    </a:cubicBezTo>
                    <a:cubicBezTo>
                      <a:pt x="1" y="12"/>
                      <a:pt x="1" y="12"/>
                      <a:pt x="1" y="12"/>
                    </a:cubicBezTo>
                    <a:cubicBezTo>
                      <a:pt x="0" y="11"/>
                      <a:pt x="1" y="10"/>
                      <a:pt x="1" y="10"/>
                    </a:cubicBezTo>
                    <a:cubicBezTo>
                      <a:pt x="21" y="0"/>
                      <a:pt x="21" y="0"/>
                      <a:pt x="21" y="0"/>
                    </a:cubicBezTo>
                    <a:cubicBezTo>
                      <a:pt x="22" y="0"/>
                      <a:pt x="22" y="0"/>
                      <a:pt x="23" y="1"/>
                    </a:cubicBezTo>
                    <a:lnTo>
                      <a:pt x="2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42"/>
              <p:cNvSpPr/>
              <p:nvPr/>
            </p:nvSpPr>
            <p:spPr bwMode="auto">
              <a:xfrm>
                <a:off x="5937250" y="3152775"/>
                <a:ext cx="71438" cy="44450"/>
              </a:xfrm>
              <a:custGeom>
                <a:avLst/>
                <a:gdLst>
                  <a:gd name="T0" fmla="*/ 24 w 25"/>
                  <a:gd name="T1" fmla="*/ 4 h 16"/>
                  <a:gd name="T2" fmla="*/ 24 w 25"/>
                  <a:gd name="T3" fmla="*/ 6 h 16"/>
                  <a:gd name="T4" fmla="*/ 4 w 25"/>
                  <a:gd name="T5" fmla="*/ 16 h 16"/>
                  <a:gd name="T6" fmla="*/ 2 w 25"/>
                  <a:gd name="T7" fmla="*/ 15 h 16"/>
                  <a:gd name="T8" fmla="*/ 1 w 25"/>
                  <a:gd name="T9" fmla="*/ 12 h 16"/>
                  <a:gd name="T10" fmla="*/ 1 w 25"/>
                  <a:gd name="T11" fmla="*/ 10 h 16"/>
                  <a:gd name="T12" fmla="*/ 21 w 25"/>
                  <a:gd name="T13" fmla="*/ 0 h 16"/>
                  <a:gd name="T14" fmla="*/ 23 w 25"/>
                  <a:gd name="T15" fmla="*/ 1 h 16"/>
                  <a:gd name="T16" fmla="*/ 24 w 25"/>
                  <a:gd name="T17"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6">
                    <a:moveTo>
                      <a:pt x="24" y="4"/>
                    </a:moveTo>
                    <a:cubicBezTo>
                      <a:pt x="25" y="5"/>
                      <a:pt x="24" y="5"/>
                      <a:pt x="24" y="6"/>
                    </a:cubicBezTo>
                    <a:cubicBezTo>
                      <a:pt x="4" y="16"/>
                      <a:pt x="4" y="16"/>
                      <a:pt x="4" y="16"/>
                    </a:cubicBezTo>
                    <a:cubicBezTo>
                      <a:pt x="3" y="16"/>
                      <a:pt x="3" y="16"/>
                      <a:pt x="2" y="15"/>
                    </a:cubicBezTo>
                    <a:cubicBezTo>
                      <a:pt x="1" y="12"/>
                      <a:pt x="1" y="12"/>
                      <a:pt x="1" y="12"/>
                    </a:cubicBezTo>
                    <a:cubicBezTo>
                      <a:pt x="0" y="11"/>
                      <a:pt x="1" y="11"/>
                      <a:pt x="1" y="10"/>
                    </a:cubicBezTo>
                    <a:cubicBezTo>
                      <a:pt x="21" y="0"/>
                      <a:pt x="21" y="0"/>
                      <a:pt x="21" y="0"/>
                    </a:cubicBezTo>
                    <a:cubicBezTo>
                      <a:pt x="22" y="0"/>
                      <a:pt x="22" y="0"/>
                      <a:pt x="23" y="1"/>
                    </a:cubicBezTo>
                    <a:lnTo>
                      <a:pt x="2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312" name="泪滴形 311"/>
          <p:cNvSpPr/>
          <p:nvPr/>
        </p:nvSpPr>
        <p:spPr>
          <a:xfrm rot="18728671">
            <a:off x="7178557" y="3447589"/>
            <a:ext cx="596456" cy="596456"/>
          </a:xfrm>
          <a:prstGeom prst="teardrop">
            <a:avLst>
              <a:gd name="adj" fmla="val 132321"/>
            </a:avLst>
          </a:prstGeom>
          <a:gradFill flip="none" rotWithShape="1">
            <a:gsLst>
              <a:gs pos="17000">
                <a:srgbClr val="FFFFFF"/>
              </a:gs>
              <a:gs pos="70000">
                <a:srgbClr val="FFFFFF">
                  <a:alpha val="0"/>
                </a:srgbClr>
              </a:gs>
            </a:gsLst>
            <a:lin ang="8100000" scaled="1"/>
            <a:tileRect/>
          </a:gradFill>
          <a:ln w="25400">
            <a:solidFill>
              <a:srgbClr val="FFFFFF"/>
            </a:solidFill>
          </a:ln>
          <a:effectLst>
            <a:outerShdw blurRad="203200" dist="203200" dir="8100000" algn="tr">
              <a:srgbClr val="000000">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直角三角形 18"/>
          <p:cNvSpPr/>
          <p:nvPr/>
        </p:nvSpPr>
        <p:spPr>
          <a:xfrm>
            <a:off x="8836819" y="142135"/>
            <a:ext cx="80963" cy="55959"/>
          </a:xfrm>
          <a:prstGeom prst="rtTriangle">
            <a:avLst/>
          </a:prstGeom>
          <a:solidFill>
            <a:srgbClr val="0D348B">
              <a:alpha val="85097"/>
            </a:srgbClr>
          </a:solidFill>
          <a:ln w="9525">
            <a:noFill/>
          </a:ln>
          <a:effectLst>
            <a:outerShdw dist="38100" dir="5400000" algn="ctr" rotWithShape="0">
              <a:srgbClr val="000000">
                <a:alpha val="37999"/>
              </a:srgbClr>
            </a:outerShdw>
          </a:effectLst>
        </p:spPr>
        <p:txBody>
          <a:bodyPr anchor="ctr"/>
          <a:lstStyle/>
          <a:p>
            <a:pPr lvl="0" algn="ctr" eaLnBrk="1" hangingPunct="1">
              <a:lnSpc>
                <a:spcPct val="120000"/>
              </a:lnSpc>
            </a:pPr>
            <a:endParaRPr lang="zh-CN" altLang="en-US" sz="1350" b="1" dirty="0">
              <a:solidFill>
                <a:srgbClr val="F9F9F9"/>
              </a:solidFill>
              <a:latin typeface="微软雅黑" panose="020B0503020204020204" pitchFamily="34" charset="-122"/>
              <a:ea typeface="微软雅黑" panose="020B0503020204020204" pitchFamily="34" charset="-122"/>
            </a:endParaRPr>
          </a:p>
        </p:txBody>
      </p:sp>
      <p:sp>
        <p:nvSpPr>
          <p:cNvPr id="11266" name="矩形 19"/>
          <p:cNvSpPr/>
          <p:nvPr/>
        </p:nvSpPr>
        <p:spPr>
          <a:xfrm>
            <a:off x="0" y="194522"/>
            <a:ext cx="846535" cy="328613"/>
          </a:xfrm>
          <a:prstGeom prst="rect">
            <a:avLst/>
          </a:prstGeom>
          <a:solidFill>
            <a:srgbClr val="0070C0"/>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11267" name="矩形 20"/>
          <p:cNvSpPr/>
          <p:nvPr/>
        </p:nvSpPr>
        <p:spPr>
          <a:xfrm>
            <a:off x="933450" y="194522"/>
            <a:ext cx="8210550" cy="328613"/>
          </a:xfrm>
          <a:prstGeom prst="rect">
            <a:avLst/>
          </a:prstGeom>
          <a:solidFill>
            <a:srgbClr val="7F7F7F"/>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11268" name="Rectangle 5"/>
          <p:cNvSpPr/>
          <p:nvPr/>
        </p:nvSpPr>
        <p:spPr>
          <a:xfrm rot="-5400000">
            <a:off x="8345091" y="134991"/>
            <a:ext cx="475059" cy="504825"/>
          </a:xfrm>
          <a:custGeom>
            <a:avLst/>
            <a:gdLst/>
            <a:ahLst/>
            <a:cxnLst>
              <a:cxn ang="0">
                <a:pos x="10" y="0"/>
              </a:cxn>
              <a:cxn ang="0">
                <a:pos x="1519" y="0"/>
              </a:cxn>
              <a:cxn ang="0">
                <a:pos x="1519" y="729788"/>
              </a:cxn>
              <a:cxn ang="0">
                <a:pos x="0" y="729788"/>
              </a:cxn>
              <a:cxn ang="0">
                <a:pos x="0" y="725856"/>
              </a:cxn>
              <a:cxn ang="0">
                <a:pos x="8" y="725856"/>
              </a:cxn>
              <a:cxn ang="0">
                <a:pos x="126" y="360719"/>
              </a:cxn>
              <a:cxn ang="0">
                <a:pos x="10" y="0"/>
              </a:cxn>
            </a:cxnLst>
            <a:rect l="0" t="0" r="0" b="0"/>
            <a:pathLst>
              <a:path w="4732299" h="655200">
                <a:moveTo>
                  <a:pt x="29842" y="0"/>
                </a:moveTo>
                <a:lnTo>
                  <a:pt x="4732299" y="0"/>
                </a:lnTo>
                <a:lnTo>
                  <a:pt x="4732299" y="655200"/>
                </a:lnTo>
                <a:lnTo>
                  <a:pt x="0" y="655200"/>
                </a:lnTo>
                <a:lnTo>
                  <a:pt x="0" y="651669"/>
                </a:lnTo>
                <a:lnTo>
                  <a:pt x="25384" y="651669"/>
                </a:lnTo>
                <a:lnTo>
                  <a:pt x="393662" y="323851"/>
                </a:lnTo>
                <a:lnTo>
                  <a:pt x="29842" y="0"/>
                </a:lnTo>
                <a:close/>
              </a:path>
            </a:pathLst>
          </a:custGeom>
          <a:solidFill>
            <a:srgbClr val="0070C0"/>
          </a:solidFill>
          <a:ln w="9525">
            <a:noFill/>
          </a:ln>
        </p:spPr>
        <p:txBody>
          <a:bodyPr/>
          <a:lstStyle/>
          <a:p>
            <a:endParaRPr lang="zh-CN" altLang="en-US" sz="1350"/>
          </a:p>
        </p:txBody>
      </p:sp>
      <p:sp>
        <p:nvSpPr>
          <p:cNvPr id="11269" name="TextBox 15"/>
          <p:cNvSpPr txBox="1"/>
          <p:nvPr/>
        </p:nvSpPr>
        <p:spPr>
          <a:xfrm>
            <a:off x="8331994" y="226669"/>
            <a:ext cx="504825" cy="387985"/>
          </a:xfrm>
          <a:prstGeom prst="rect">
            <a:avLst/>
          </a:prstGeom>
          <a:noFill/>
          <a:ln w="9525">
            <a:noFill/>
          </a:ln>
        </p:spPr>
        <p:txBody>
          <a:bodyPr anchor="t">
            <a:spAutoFit/>
          </a:bodyPr>
          <a:lstStyle/>
          <a:p>
            <a:pPr lvl="0" algn="ctr" eaLnBrk="1" hangingPunct="1"/>
            <a:fld id="{9A0DB2DC-4C9A-4742-B13C-FB6460FD3503}" type="slidenum">
              <a:rPr lang="en-US" altLang="zh-CN" dirty="0">
                <a:solidFill>
                  <a:srgbClr val="FFFFFF"/>
                </a:solidFill>
                <a:latin typeface="Arial Unicode MS" panose="020B0604020202020204" pitchFamily="34" charset="-122"/>
                <a:ea typeface="Arial Unicode MS" panose="020B0604020202020204" pitchFamily="34" charset="-122"/>
              </a:rPr>
            </a:fld>
            <a:r>
              <a:rPr lang="zh-CN" altLang="en-US" dirty="0">
                <a:solidFill>
                  <a:srgbClr val="FF8500"/>
                </a:solidFill>
                <a:latin typeface="Arial Unicode MS" panose="020B0604020202020204" pitchFamily="34" charset="-122"/>
                <a:ea typeface="Arial Unicode MS" panose="020B0604020202020204" pitchFamily="34" charset="-122"/>
              </a:rPr>
              <a:t> </a:t>
            </a:r>
            <a:endParaRPr lang="zh-CN" altLang="en-US" dirty="0">
              <a:solidFill>
                <a:srgbClr val="FF8500"/>
              </a:solidFill>
              <a:latin typeface="Arial Unicode MS" panose="020B0604020202020204" pitchFamily="34" charset="-122"/>
              <a:ea typeface="Arial Unicode MS" panose="020B0604020202020204" pitchFamily="34" charset="-122"/>
            </a:endParaRPr>
          </a:p>
        </p:txBody>
      </p:sp>
      <p:sp>
        <p:nvSpPr>
          <p:cNvPr id="11270" name="文本框 23"/>
          <p:cNvSpPr txBox="1"/>
          <p:nvPr/>
        </p:nvSpPr>
        <p:spPr>
          <a:xfrm>
            <a:off x="1320404" y="215954"/>
            <a:ext cx="2119313" cy="321945"/>
          </a:xfrm>
          <a:prstGeom prst="rect">
            <a:avLst/>
          </a:prstGeom>
          <a:noFill/>
          <a:ln w="9525">
            <a:noFill/>
          </a:ln>
        </p:spPr>
        <p:txBody>
          <a:bodyPr anchor="t">
            <a:spAutoFit/>
          </a:bodyPr>
          <a:lstStyle/>
          <a:p>
            <a:pPr lvl="0" eaLnBrk="1" hangingPunct="1"/>
            <a:r>
              <a:rPr lang="zh-CN" altLang="en-US" sz="1500" b="1" dirty="0">
                <a:solidFill>
                  <a:srgbClr val="FFFFFF"/>
                </a:solidFill>
                <a:latin typeface="微软雅黑" panose="020B0503020204020204" pitchFamily="34" charset="-122"/>
                <a:ea typeface="微软雅黑" panose="020B0503020204020204" pitchFamily="34" charset="-122"/>
              </a:rPr>
              <a:t>由</a:t>
            </a:r>
            <a:r>
              <a:rPr lang="en-US" altLang="zh-CN" sz="1500" b="1" dirty="0">
                <a:solidFill>
                  <a:srgbClr val="FFFFFF"/>
                </a:solidFill>
                <a:latin typeface="微软雅黑" panose="020B0503020204020204" pitchFamily="34" charset="-122"/>
                <a:ea typeface="微软雅黑" panose="020B0503020204020204" pitchFamily="34" charset="-122"/>
              </a:rPr>
              <a:t>raid</a:t>
            </a:r>
            <a:r>
              <a:rPr lang="zh-CN" altLang="en-US" sz="1500" b="1" dirty="0">
                <a:solidFill>
                  <a:srgbClr val="FFFFFF"/>
                </a:solidFill>
                <a:latin typeface="微软雅黑" panose="020B0503020204020204" pitchFamily="34" charset="-122"/>
                <a:ea typeface="微软雅黑" panose="020B0503020204020204" pitchFamily="34" charset="-122"/>
              </a:rPr>
              <a:t>引发的思考</a:t>
            </a:r>
            <a:endParaRPr lang="zh-CN" altLang="en-US" sz="1500" b="1" dirty="0">
              <a:solidFill>
                <a:srgbClr val="FFFFFF"/>
              </a:solidFill>
              <a:latin typeface="微软雅黑" panose="020B0503020204020204" pitchFamily="34" charset="-122"/>
              <a:ea typeface="微软雅黑" panose="020B0503020204020204" pitchFamily="34" charset="-122"/>
            </a:endParaRPr>
          </a:p>
        </p:txBody>
      </p:sp>
      <p:sp>
        <p:nvSpPr>
          <p:cNvPr id="11271" name="右箭头 24"/>
          <p:cNvSpPr/>
          <p:nvPr/>
        </p:nvSpPr>
        <p:spPr>
          <a:xfrm>
            <a:off x="1072754" y="238575"/>
            <a:ext cx="227409" cy="257175"/>
          </a:xfrm>
          <a:prstGeom prst="rightArrow">
            <a:avLst>
              <a:gd name="adj1" fmla="val 50000"/>
              <a:gd name="adj2" fmla="val 50000"/>
            </a:avLst>
          </a:prstGeom>
          <a:solidFill>
            <a:schemeClr val="bg1"/>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grpSp>
        <p:nvGrpSpPr>
          <p:cNvPr id="13" name="组合 12"/>
          <p:cNvGrpSpPr/>
          <p:nvPr/>
        </p:nvGrpSpPr>
        <p:grpSpPr>
          <a:xfrm>
            <a:off x="933450" y="187960"/>
            <a:ext cx="414655" cy="358775"/>
            <a:chOff x="7867650" y="287030"/>
            <a:chExt cx="2647950" cy="2282716"/>
          </a:xfrm>
        </p:grpSpPr>
        <p:sp>
          <p:nvSpPr>
            <p:cNvPr id="14" name="六边形 13"/>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p:nvSpPr>
          <p:spPr>
            <a:xfrm>
              <a:off x="7867650" y="287030"/>
              <a:ext cx="2647950" cy="2282716"/>
            </a:xfrm>
            <a:prstGeom prst="hexagon">
              <a:avLst/>
            </a:prstGeom>
            <a:gradFill flip="none" rotWithShape="1">
              <a:gsLst>
                <a:gs pos="0">
                  <a:srgbClr val="007BD3"/>
                </a:gs>
                <a:gs pos="100000">
                  <a:srgbClr val="034373"/>
                </a:gs>
              </a:gsLst>
              <a:lin ang="2700000" scaled="0"/>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TextBox 16"/>
          <p:cNvSpPr txBox="1"/>
          <p:nvPr/>
        </p:nvSpPr>
        <p:spPr>
          <a:xfrm>
            <a:off x="1689817" y="3630578"/>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55" name="组合 54"/>
          <p:cNvGrpSpPr/>
          <p:nvPr/>
        </p:nvGrpSpPr>
        <p:grpSpPr>
          <a:xfrm>
            <a:off x="822886" y="1012446"/>
            <a:ext cx="3288570" cy="3667760"/>
            <a:chOff x="539552" y="1189156"/>
            <a:chExt cx="3288570" cy="3667760"/>
          </a:xfrm>
        </p:grpSpPr>
        <p:sp>
          <p:nvSpPr>
            <p:cNvPr id="56" name="TextBox 40"/>
            <p:cNvSpPr txBox="1"/>
            <p:nvPr/>
          </p:nvSpPr>
          <p:spPr>
            <a:xfrm>
              <a:off x="789412" y="1189156"/>
              <a:ext cx="3038710" cy="366776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altLang="zh-CN" sz="1200" b="1" dirty="0"/>
                <a:t>Raid </a:t>
              </a:r>
              <a:r>
                <a:rPr lang="zh-CN" altLang="en-US" sz="1200" b="1" dirty="0"/>
                <a:t>的由来：</a:t>
              </a:r>
              <a:endParaRPr lang="zh-CN" altLang="en-US" sz="1200" b="1" dirty="0"/>
            </a:p>
            <a:p>
              <a:endParaRPr lang="zh-CN" altLang="en-US" sz="1200" b="1" dirty="0"/>
            </a:p>
            <a:p>
              <a:r>
                <a:rPr lang="zh-CN" altLang="en-US" sz="1200" b="1" dirty="0"/>
                <a:t>硬盘最主要的指标：</a:t>
              </a:r>
              <a:endParaRPr lang="zh-CN" altLang="en-US" sz="1200" b="1" dirty="0"/>
            </a:p>
            <a:p>
              <a:endParaRPr lang="zh-CN" altLang="en-US" sz="1200" b="1" dirty="0"/>
            </a:p>
            <a:p>
              <a:r>
                <a:rPr lang="en-US" altLang="zh-CN" sz="1200" b="1" dirty="0"/>
                <a:t>1 </a:t>
              </a:r>
              <a:r>
                <a:rPr lang="zh-CN" altLang="en-US" sz="1200" b="1" dirty="0"/>
                <a:t>容量</a:t>
              </a:r>
              <a:endParaRPr lang="zh-CN" altLang="en-US" sz="1200" b="1" dirty="0"/>
            </a:p>
            <a:p>
              <a:r>
                <a:rPr lang="en-US" altLang="zh-CN" sz="1200" b="1" dirty="0"/>
                <a:t>2 I/O</a:t>
              </a:r>
              <a:r>
                <a:rPr lang="zh-CN" altLang="en-US" sz="1200" b="1" dirty="0"/>
                <a:t>速度</a:t>
              </a:r>
              <a:endParaRPr lang="zh-CN" altLang="en-US" sz="1200" b="1" dirty="0"/>
            </a:p>
            <a:p>
              <a:r>
                <a:rPr lang="en-US" altLang="zh-CN" sz="1200" b="1" dirty="0"/>
                <a:t>3 </a:t>
              </a:r>
              <a:r>
                <a:rPr lang="zh-CN" altLang="en-US" sz="1200" b="1" dirty="0"/>
                <a:t>价位</a:t>
              </a:r>
              <a:endParaRPr lang="zh-CN" altLang="en-US" sz="1200" b="1" dirty="0"/>
            </a:p>
            <a:p>
              <a:endParaRPr lang="zh-CN" altLang="en-US" sz="1200" b="1" dirty="0"/>
            </a:p>
            <a:p>
              <a:endParaRPr lang="zh-CN" altLang="en-US" sz="1200" b="1" dirty="0"/>
            </a:p>
            <a:p>
              <a:r>
                <a:rPr lang="en-US" altLang="zh-CN" sz="1200" b="1" dirty="0"/>
                <a:t>raid0</a:t>
              </a:r>
              <a:r>
                <a:rPr lang="zh-CN" altLang="en-US" sz="1200" b="1" dirty="0"/>
                <a:t>：</a:t>
              </a:r>
              <a:endParaRPr lang="zh-CN" altLang="en-US" sz="1200" b="1" dirty="0"/>
            </a:p>
            <a:p>
              <a:endParaRPr lang="zh-CN" altLang="en-US" sz="1200" b="1" dirty="0"/>
            </a:p>
            <a:p>
              <a:r>
                <a:rPr lang="zh-CN" altLang="en-US" sz="1200" b="1" dirty="0"/>
                <a:t>以条带为单位将多磁盘整合为一个逻辑大的逻辑磁盘</a:t>
              </a:r>
              <a:endParaRPr lang="zh-CN" altLang="en-US" sz="1200" b="1" dirty="0"/>
            </a:p>
            <a:p>
              <a:endParaRPr lang="zh-CN" altLang="en-US" sz="1200" b="1" dirty="0"/>
            </a:p>
            <a:p>
              <a:r>
                <a:rPr lang="zh-CN" altLang="en-US" sz="1200" b="1" dirty="0"/>
                <a:t>磁盘空间使用率：100%，故成本最低。</a:t>
              </a:r>
              <a:endParaRPr lang="zh-CN" altLang="en-US" sz="1200" b="1" dirty="0"/>
            </a:p>
            <a:p>
              <a:endParaRPr lang="zh-CN" altLang="en-US" sz="1200" b="1" dirty="0"/>
            </a:p>
            <a:p>
              <a:r>
                <a:rPr lang="zh-CN" altLang="en-US" sz="1200" b="1" dirty="0"/>
                <a:t>读性能：N*单块磁盘的读性能</a:t>
              </a:r>
              <a:endParaRPr lang="zh-CN" altLang="en-US" sz="1200" b="1" dirty="0"/>
            </a:p>
            <a:p>
              <a:endParaRPr lang="zh-CN" altLang="en-US" sz="1200" b="1" dirty="0"/>
            </a:p>
            <a:p>
              <a:r>
                <a:rPr lang="zh-CN" altLang="en-US" sz="1200" b="1" dirty="0"/>
                <a:t>写性能：N*单块磁盘的写性能</a:t>
              </a:r>
              <a:endParaRPr lang="zh-CN" altLang="en-US" sz="1200" b="1" dirty="0"/>
            </a:p>
            <a:p>
              <a:endParaRPr lang="zh-CN" altLang="en-US" sz="1200" b="1" dirty="0"/>
            </a:p>
            <a:p>
              <a:r>
                <a:rPr lang="zh-CN" altLang="en-US" sz="1200" b="1" dirty="0"/>
                <a:t>冗余：无，任何一块磁盘损坏都将导致数据不可用</a:t>
              </a:r>
              <a:endParaRPr lang="zh-CN" altLang="en-US" sz="1200" b="1" dirty="0"/>
            </a:p>
          </p:txBody>
        </p:sp>
        <p:sp>
          <p:nvSpPr>
            <p:cNvPr id="57" name="矩形 56"/>
            <p:cNvSpPr/>
            <p:nvPr/>
          </p:nvSpPr>
          <p:spPr>
            <a:xfrm>
              <a:off x="539552" y="1203485"/>
              <a:ext cx="120566" cy="1205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图片 1"/>
          <p:cNvPicPr>
            <a:picLocks noChangeAspect="1"/>
          </p:cNvPicPr>
          <p:nvPr/>
        </p:nvPicPr>
        <p:blipFill>
          <a:blip r:embed="rId1"/>
          <a:stretch>
            <a:fillRect/>
          </a:stretch>
        </p:blipFill>
        <p:spPr>
          <a:xfrm>
            <a:off x="4537075" y="1251585"/>
            <a:ext cx="3971290" cy="3022600"/>
          </a:xfrm>
          <a:prstGeom prst="rect">
            <a:avLst/>
          </a:prstGeom>
        </p:spPr>
      </p:pic>
    </p:spTree>
  </p:cSld>
  <p:clrMapOvr>
    <a:masterClrMapping/>
  </p:clrMapOvr>
  <p:transition advClick="0" advTm="3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直角三角形 18"/>
          <p:cNvSpPr/>
          <p:nvPr/>
        </p:nvSpPr>
        <p:spPr>
          <a:xfrm>
            <a:off x="8836819" y="142135"/>
            <a:ext cx="80963" cy="55959"/>
          </a:xfrm>
          <a:prstGeom prst="rtTriangle">
            <a:avLst/>
          </a:prstGeom>
          <a:solidFill>
            <a:srgbClr val="0D348B">
              <a:alpha val="85097"/>
            </a:srgbClr>
          </a:solidFill>
          <a:ln w="9525">
            <a:noFill/>
          </a:ln>
          <a:effectLst>
            <a:outerShdw dist="38100" dir="5400000" algn="ctr" rotWithShape="0">
              <a:srgbClr val="000000">
                <a:alpha val="37999"/>
              </a:srgbClr>
            </a:outerShdw>
          </a:effectLst>
        </p:spPr>
        <p:txBody>
          <a:bodyPr anchor="ctr"/>
          <a:lstStyle/>
          <a:p>
            <a:pPr lvl="0" algn="ctr" eaLnBrk="1" hangingPunct="1">
              <a:lnSpc>
                <a:spcPct val="120000"/>
              </a:lnSpc>
            </a:pPr>
            <a:endParaRPr lang="zh-CN" altLang="en-US" sz="1350" b="1" dirty="0">
              <a:solidFill>
                <a:srgbClr val="F9F9F9"/>
              </a:solidFill>
              <a:latin typeface="微软雅黑" panose="020B0503020204020204" pitchFamily="34" charset="-122"/>
              <a:ea typeface="微软雅黑" panose="020B0503020204020204" pitchFamily="34" charset="-122"/>
            </a:endParaRPr>
          </a:p>
        </p:txBody>
      </p:sp>
      <p:sp>
        <p:nvSpPr>
          <p:cNvPr id="11266" name="矩形 19"/>
          <p:cNvSpPr/>
          <p:nvPr/>
        </p:nvSpPr>
        <p:spPr>
          <a:xfrm>
            <a:off x="0" y="194522"/>
            <a:ext cx="846535" cy="328613"/>
          </a:xfrm>
          <a:prstGeom prst="rect">
            <a:avLst/>
          </a:prstGeom>
          <a:solidFill>
            <a:srgbClr val="0070C0"/>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11267" name="矩形 20"/>
          <p:cNvSpPr/>
          <p:nvPr/>
        </p:nvSpPr>
        <p:spPr>
          <a:xfrm>
            <a:off x="933450" y="194522"/>
            <a:ext cx="8210550" cy="328613"/>
          </a:xfrm>
          <a:prstGeom prst="rect">
            <a:avLst/>
          </a:prstGeom>
          <a:solidFill>
            <a:srgbClr val="7F7F7F"/>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11268" name="Rectangle 5"/>
          <p:cNvSpPr/>
          <p:nvPr/>
        </p:nvSpPr>
        <p:spPr>
          <a:xfrm rot="-5400000">
            <a:off x="8345091" y="134991"/>
            <a:ext cx="475059" cy="504825"/>
          </a:xfrm>
          <a:custGeom>
            <a:avLst/>
            <a:gdLst/>
            <a:ahLst/>
            <a:cxnLst>
              <a:cxn ang="0">
                <a:pos x="10" y="0"/>
              </a:cxn>
              <a:cxn ang="0">
                <a:pos x="1519" y="0"/>
              </a:cxn>
              <a:cxn ang="0">
                <a:pos x="1519" y="729788"/>
              </a:cxn>
              <a:cxn ang="0">
                <a:pos x="0" y="729788"/>
              </a:cxn>
              <a:cxn ang="0">
                <a:pos x="0" y="725856"/>
              </a:cxn>
              <a:cxn ang="0">
                <a:pos x="8" y="725856"/>
              </a:cxn>
              <a:cxn ang="0">
                <a:pos x="126" y="360719"/>
              </a:cxn>
              <a:cxn ang="0">
                <a:pos x="10" y="0"/>
              </a:cxn>
            </a:cxnLst>
            <a:rect l="0" t="0" r="0" b="0"/>
            <a:pathLst>
              <a:path w="4732299" h="655200">
                <a:moveTo>
                  <a:pt x="29842" y="0"/>
                </a:moveTo>
                <a:lnTo>
                  <a:pt x="4732299" y="0"/>
                </a:lnTo>
                <a:lnTo>
                  <a:pt x="4732299" y="655200"/>
                </a:lnTo>
                <a:lnTo>
                  <a:pt x="0" y="655200"/>
                </a:lnTo>
                <a:lnTo>
                  <a:pt x="0" y="651669"/>
                </a:lnTo>
                <a:lnTo>
                  <a:pt x="25384" y="651669"/>
                </a:lnTo>
                <a:lnTo>
                  <a:pt x="393662" y="323851"/>
                </a:lnTo>
                <a:lnTo>
                  <a:pt x="29842" y="0"/>
                </a:lnTo>
                <a:close/>
              </a:path>
            </a:pathLst>
          </a:custGeom>
          <a:solidFill>
            <a:srgbClr val="0070C0"/>
          </a:solidFill>
          <a:ln w="9525">
            <a:noFill/>
          </a:ln>
        </p:spPr>
        <p:txBody>
          <a:bodyPr/>
          <a:lstStyle/>
          <a:p>
            <a:endParaRPr lang="zh-CN" altLang="en-US" sz="1350"/>
          </a:p>
        </p:txBody>
      </p:sp>
      <p:sp>
        <p:nvSpPr>
          <p:cNvPr id="11269" name="TextBox 15"/>
          <p:cNvSpPr txBox="1"/>
          <p:nvPr/>
        </p:nvSpPr>
        <p:spPr>
          <a:xfrm>
            <a:off x="8331994" y="226669"/>
            <a:ext cx="504825" cy="387985"/>
          </a:xfrm>
          <a:prstGeom prst="rect">
            <a:avLst/>
          </a:prstGeom>
          <a:noFill/>
          <a:ln w="9525">
            <a:noFill/>
          </a:ln>
        </p:spPr>
        <p:txBody>
          <a:bodyPr anchor="t">
            <a:spAutoFit/>
          </a:bodyPr>
          <a:lstStyle/>
          <a:p>
            <a:pPr lvl="0" algn="ctr" eaLnBrk="1" hangingPunct="1"/>
            <a:fld id="{9A0DB2DC-4C9A-4742-B13C-FB6460FD3503}" type="slidenum">
              <a:rPr lang="en-US" altLang="zh-CN" dirty="0">
                <a:solidFill>
                  <a:srgbClr val="FFFFFF"/>
                </a:solidFill>
                <a:latin typeface="Arial Unicode MS" panose="020B0604020202020204" pitchFamily="34" charset="-122"/>
                <a:ea typeface="Arial Unicode MS" panose="020B0604020202020204" pitchFamily="34" charset="-122"/>
              </a:rPr>
            </a:fld>
            <a:r>
              <a:rPr lang="zh-CN" altLang="en-US" dirty="0">
                <a:solidFill>
                  <a:srgbClr val="FF8500"/>
                </a:solidFill>
                <a:latin typeface="Arial Unicode MS" panose="020B0604020202020204" pitchFamily="34" charset="-122"/>
                <a:ea typeface="Arial Unicode MS" panose="020B0604020202020204" pitchFamily="34" charset="-122"/>
              </a:rPr>
              <a:t> </a:t>
            </a:r>
            <a:endParaRPr lang="zh-CN" altLang="en-US" dirty="0">
              <a:solidFill>
                <a:srgbClr val="FF8500"/>
              </a:solidFill>
              <a:latin typeface="Arial Unicode MS" panose="020B0604020202020204" pitchFamily="34" charset="-122"/>
              <a:ea typeface="Arial Unicode MS" panose="020B0604020202020204" pitchFamily="34" charset="-122"/>
            </a:endParaRPr>
          </a:p>
        </p:txBody>
      </p:sp>
      <p:sp>
        <p:nvSpPr>
          <p:cNvPr id="11270" name="文本框 23"/>
          <p:cNvSpPr txBox="1"/>
          <p:nvPr/>
        </p:nvSpPr>
        <p:spPr>
          <a:xfrm>
            <a:off x="1320404" y="215954"/>
            <a:ext cx="2119313" cy="321945"/>
          </a:xfrm>
          <a:prstGeom prst="rect">
            <a:avLst/>
          </a:prstGeom>
          <a:noFill/>
          <a:ln w="9525">
            <a:noFill/>
          </a:ln>
        </p:spPr>
        <p:txBody>
          <a:bodyPr anchor="t">
            <a:spAutoFit/>
          </a:bodyPr>
          <a:lstStyle/>
          <a:p>
            <a:pPr lvl="0" eaLnBrk="1" hangingPunct="1"/>
            <a:r>
              <a:rPr lang="zh-CN" altLang="en-US" sz="1500" b="1" dirty="0">
                <a:solidFill>
                  <a:srgbClr val="FFFFFF"/>
                </a:solidFill>
                <a:latin typeface="微软雅黑" panose="020B0503020204020204" pitchFamily="34" charset="-122"/>
                <a:ea typeface="微软雅黑" panose="020B0503020204020204" pitchFamily="34" charset="-122"/>
              </a:rPr>
              <a:t>由</a:t>
            </a:r>
            <a:r>
              <a:rPr lang="en-US" altLang="zh-CN" sz="1500" b="1" dirty="0">
                <a:solidFill>
                  <a:srgbClr val="FFFFFF"/>
                </a:solidFill>
                <a:latin typeface="微软雅黑" panose="020B0503020204020204" pitchFamily="34" charset="-122"/>
                <a:ea typeface="微软雅黑" panose="020B0503020204020204" pitchFamily="34" charset="-122"/>
              </a:rPr>
              <a:t>raid</a:t>
            </a:r>
            <a:r>
              <a:rPr lang="zh-CN" altLang="en-US" sz="1500" b="1" dirty="0">
                <a:solidFill>
                  <a:srgbClr val="FFFFFF"/>
                </a:solidFill>
                <a:latin typeface="微软雅黑" panose="020B0503020204020204" pitchFamily="34" charset="-122"/>
                <a:ea typeface="微软雅黑" panose="020B0503020204020204" pitchFamily="34" charset="-122"/>
              </a:rPr>
              <a:t>引发的思考</a:t>
            </a:r>
            <a:endParaRPr lang="zh-CN" altLang="en-US" sz="1500" b="1" dirty="0">
              <a:solidFill>
                <a:srgbClr val="FFFFFF"/>
              </a:solidFill>
              <a:latin typeface="微软雅黑" panose="020B0503020204020204" pitchFamily="34" charset="-122"/>
              <a:ea typeface="微软雅黑" panose="020B0503020204020204" pitchFamily="34" charset="-122"/>
            </a:endParaRPr>
          </a:p>
        </p:txBody>
      </p:sp>
      <p:sp>
        <p:nvSpPr>
          <p:cNvPr id="11271" name="右箭头 24"/>
          <p:cNvSpPr/>
          <p:nvPr/>
        </p:nvSpPr>
        <p:spPr>
          <a:xfrm>
            <a:off x="1072754" y="238575"/>
            <a:ext cx="227409" cy="257175"/>
          </a:xfrm>
          <a:prstGeom prst="rightArrow">
            <a:avLst>
              <a:gd name="adj1" fmla="val 50000"/>
              <a:gd name="adj2" fmla="val 50000"/>
            </a:avLst>
          </a:prstGeom>
          <a:solidFill>
            <a:schemeClr val="bg1"/>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grpSp>
        <p:nvGrpSpPr>
          <p:cNvPr id="13" name="组合 12"/>
          <p:cNvGrpSpPr/>
          <p:nvPr/>
        </p:nvGrpSpPr>
        <p:grpSpPr>
          <a:xfrm>
            <a:off x="933450" y="187960"/>
            <a:ext cx="414655" cy="358775"/>
            <a:chOff x="7867650" y="287030"/>
            <a:chExt cx="2647950" cy="2282716"/>
          </a:xfrm>
        </p:grpSpPr>
        <p:sp>
          <p:nvSpPr>
            <p:cNvPr id="14" name="六边形 13"/>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p:nvSpPr>
          <p:spPr>
            <a:xfrm>
              <a:off x="7867650" y="287030"/>
              <a:ext cx="2647950" cy="2282716"/>
            </a:xfrm>
            <a:prstGeom prst="hexagon">
              <a:avLst/>
            </a:prstGeom>
            <a:gradFill flip="none" rotWithShape="1">
              <a:gsLst>
                <a:gs pos="0">
                  <a:srgbClr val="007BD3"/>
                </a:gs>
                <a:gs pos="100000">
                  <a:srgbClr val="034373"/>
                </a:gs>
              </a:gsLst>
              <a:lin ang="2700000" scaled="0"/>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TextBox 16"/>
          <p:cNvSpPr txBox="1"/>
          <p:nvPr/>
        </p:nvSpPr>
        <p:spPr>
          <a:xfrm>
            <a:off x="1689817" y="3630578"/>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55" name="组合 54"/>
          <p:cNvGrpSpPr/>
          <p:nvPr/>
        </p:nvGrpSpPr>
        <p:grpSpPr>
          <a:xfrm>
            <a:off x="846381" y="1235966"/>
            <a:ext cx="3288570" cy="3000375"/>
            <a:chOff x="539552" y="1189156"/>
            <a:chExt cx="3288570" cy="3000375"/>
          </a:xfrm>
        </p:grpSpPr>
        <p:sp>
          <p:nvSpPr>
            <p:cNvPr id="56" name="TextBox 40"/>
            <p:cNvSpPr txBox="1"/>
            <p:nvPr/>
          </p:nvSpPr>
          <p:spPr>
            <a:xfrm>
              <a:off x="789412" y="1189156"/>
              <a:ext cx="3038710" cy="300037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t>为了解决冗余问题，</a:t>
              </a:r>
              <a:r>
                <a:rPr lang="en-US" altLang="zh-CN" sz="1200" b="1" dirty="0"/>
                <a:t>raid1</a:t>
              </a:r>
              <a:r>
                <a:rPr lang="zh-CN" altLang="en-US" sz="1200" b="1" dirty="0"/>
                <a:t>出现了</a:t>
              </a:r>
              <a:endParaRPr lang="zh-CN" altLang="en-US" sz="1200" b="1" dirty="0"/>
            </a:p>
            <a:p>
              <a:endParaRPr lang="zh-CN" altLang="en-US" sz="1200" b="1" dirty="0"/>
            </a:p>
            <a:p>
              <a:r>
                <a:rPr lang="en-US" altLang="zh-CN" sz="1200" b="1" dirty="0"/>
                <a:t>RAID 1通过磁盘数据镜像实现数据冗余，在成对的独立磁盘上产生互为备份的数据。</a:t>
              </a:r>
              <a:endParaRPr lang="en-US" altLang="zh-CN" sz="1200" b="1" dirty="0"/>
            </a:p>
            <a:p>
              <a:endParaRPr lang="en-US" altLang="zh-CN" sz="1200" b="1" dirty="0"/>
            </a:p>
            <a:p>
              <a:endParaRPr lang="en-US" altLang="zh-CN" sz="1200" b="1" dirty="0"/>
            </a:p>
            <a:p>
              <a:endParaRPr lang="en-US" altLang="zh-CN" sz="1200" b="1" dirty="0"/>
            </a:p>
            <a:p>
              <a:r>
                <a:rPr lang="en-US" altLang="zh-CN" sz="1200" b="1" dirty="0"/>
                <a:t>磁盘空间使用率：50%，故成本最高。</a:t>
              </a:r>
              <a:endParaRPr lang="en-US" altLang="zh-CN" sz="1200" b="1" dirty="0"/>
            </a:p>
            <a:p>
              <a:endParaRPr lang="en-US" altLang="zh-CN" sz="1200" b="1" dirty="0"/>
            </a:p>
            <a:p>
              <a:r>
                <a:rPr lang="en-US" altLang="zh-CN" sz="1200" b="1" dirty="0"/>
                <a:t>读性能：只能在一个磁盘上读取，取决于磁盘中较快的那块盘</a:t>
              </a:r>
              <a:endParaRPr lang="en-US" altLang="zh-CN" sz="1200" b="1" dirty="0"/>
            </a:p>
            <a:p>
              <a:endParaRPr lang="en-US" altLang="zh-CN" sz="1200" b="1" dirty="0"/>
            </a:p>
            <a:p>
              <a:r>
                <a:rPr lang="en-US" altLang="zh-CN" sz="1200" b="1" dirty="0"/>
                <a:t>写性能：两块磁盘都要写入，虽然是并行写入，但因为要比对，故性能单块磁盘慢。</a:t>
              </a:r>
              <a:endParaRPr lang="en-US" altLang="zh-CN" sz="1200" b="1" dirty="0"/>
            </a:p>
            <a:p>
              <a:endParaRPr lang="en-US" altLang="zh-CN" sz="1200" b="1" dirty="0"/>
            </a:p>
            <a:p>
              <a:r>
                <a:rPr lang="en-US" altLang="zh-CN" sz="1200" b="1" dirty="0"/>
                <a:t>冗余：只要系统中任何一对镜像盘中有一块磁盘可以使用，甚至可以在一半数量的硬盘出现问题时系统都可以正常运行。</a:t>
              </a:r>
              <a:endParaRPr lang="en-US" altLang="zh-CN" sz="1200" b="1" dirty="0"/>
            </a:p>
          </p:txBody>
        </p:sp>
        <p:sp>
          <p:nvSpPr>
            <p:cNvPr id="57" name="矩形 56"/>
            <p:cNvSpPr/>
            <p:nvPr/>
          </p:nvSpPr>
          <p:spPr>
            <a:xfrm>
              <a:off x="539552" y="1203485"/>
              <a:ext cx="120566" cy="1205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图片 2"/>
          <p:cNvPicPr>
            <a:picLocks noChangeAspect="1"/>
          </p:cNvPicPr>
          <p:nvPr/>
        </p:nvPicPr>
        <p:blipFill>
          <a:blip r:embed="rId1"/>
          <a:stretch>
            <a:fillRect/>
          </a:stretch>
        </p:blipFill>
        <p:spPr>
          <a:xfrm>
            <a:off x="4558030" y="1026795"/>
            <a:ext cx="3957320" cy="3639820"/>
          </a:xfrm>
          <a:prstGeom prst="rect">
            <a:avLst/>
          </a:prstGeom>
        </p:spPr>
      </p:pic>
    </p:spTree>
  </p:cSld>
  <p:clrMapOvr>
    <a:masterClrMapping/>
  </p:clrMapOvr>
  <p:transition advClick="0" advTm="3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直角三角形 18"/>
          <p:cNvSpPr/>
          <p:nvPr/>
        </p:nvSpPr>
        <p:spPr>
          <a:xfrm>
            <a:off x="8836819" y="142135"/>
            <a:ext cx="80963" cy="55959"/>
          </a:xfrm>
          <a:prstGeom prst="rtTriangle">
            <a:avLst/>
          </a:prstGeom>
          <a:solidFill>
            <a:srgbClr val="0D348B">
              <a:alpha val="85097"/>
            </a:srgbClr>
          </a:solidFill>
          <a:ln w="9525">
            <a:noFill/>
          </a:ln>
          <a:effectLst>
            <a:outerShdw dist="38100" dir="5400000" algn="ctr" rotWithShape="0">
              <a:srgbClr val="000000">
                <a:alpha val="37999"/>
              </a:srgbClr>
            </a:outerShdw>
          </a:effectLst>
        </p:spPr>
        <p:txBody>
          <a:bodyPr anchor="ctr"/>
          <a:lstStyle/>
          <a:p>
            <a:pPr lvl="0" algn="ctr" eaLnBrk="1" hangingPunct="1">
              <a:lnSpc>
                <a:spcPct val="120000"/>
              </a:lnSpc>
            </a:pPr>
            <a:endParaRPr lang="zh-CN" altLang="en-US" sz="1350" b="1" dirty="0">
              <a:solidFill>
                <a:srgbClr val="F9F9F9"/>
              </a:solidFill>
              <a:latin typeface="微软雅黑" panose="020B0503020204020204" pitchFamily="34" charset="-122"/>
              <a:ea typeface="微软雅黑" panose="020B0503020204020204" pitchFamily="34" charset="-122"/>
            </a:endParaRPr>
          </a:p>
        </p:txBody>
      </p:sp>
      <p:sp>
        <p:nvSpPr>
          <p:cNvPr id="11266" name="矩形 19"/>
          <p:cNvSpPr/>
          <p:nvPr/>
        </p:nvSpPr>
        <p:spPr>
          <a:xfrm>
            <a:off x="0" y="194522"/>
            <a:ext cx="846535" cy="328613"/>
          </a:xfrm>
          <a:prstGeom prst="rect">
            <a:avLst/>
          </a:prstGeom>
          <a:solidFill>
            <a:srgbClr val="0070C0"/>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11267" name="矩形 20"/>
          <p:cNvSpPr/>
          <p:nvPr/>
        </p:nvSpPr>
        <p:spPr>
          <a:xfrm>
            <a:off x="933450" y="194522"/>
            <a:ext cx="8210550" cy="328613"/>
          </a:xfrm>
          <a:prstGeom prst="rect">
            <a:avLst/>
          </a:prstGeom>
          <a:solidFill>
            <a:srgbClr val="7F7F7F"/>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11268" name="Rectangle 5"/>
          <p:cNvSpPr/>
          <p:nvPr/>
        </p:nvSpPr>
        <p:spPr>
          <a:xfrm rot="-5400000">
            <a:off x="8345091" y="134991"/>
            <a:ext cx="475059" cy="504825"/>
          </a:xfrm>
          <a:custGeom>
            <a:avLst/>
            <a:gdLst/>
            <a:ahLst/>
            <a:cxnLst>
              <a:cxn ang="0">
                <a:pos x="10" y="0"/>
              </a:cxn>
              <a:cxn ang="0">
                <a:pos x="1519" y="0"/>
              </a:cxn>
              <a:cxn ang="0">
                <a:pos x="1519" y="729788"/>
              </a:cxn>
              <a:cxn ang="0">
                <a:pos x="0" y="729788"/>
              </a:cxn>
              <a:cxn ang="0">
                <a:pos x="0" y="725856"/>
              </a:cxn>
              <a:cxn ang="0">
                <a:pos x="8" y="725856"/>
              </a:cxn>
              <a:cxn ang="0">
                <a:pos x="126" y="360719"/>
              </a:cxn>
              <a:cxn ang="0">
                <a:pos x="10" y="0"/>
              </a:cxn>
            </a:cxnLst>
            <a:rect l="0" t="0" r="0" b="0"/>
            <a:pathLst>
              <a:path w="4732299" h="655200">
                <a:moveTo>
                  <a:pt x="29842" y="0"/>
                </a:moveTo>
                <a:lnTo>
                  <a:pt x="4732299" y="0"/>
                </a:lnTo>
                <a:lnTo>
                  <a:pt x="4732299" y="655200"/>
                </a:lnTo>
                <a:lnTo>
                  <a:pt x="0" y="655200"/>
                </a:lnTo>
                <a:lnTo>
                  <a:pt x="0" y="651669"/>
                </a:lnTo>
                <a:lnTo>
                  <a:pt x="25384" y="651669"/>
                </a:lnTo>
                <a:lnTo>
                  <a:pt x="393662" y="323851"/>
                </a:lnTo>
                <a:lnTo>
                  <a:pt x="29842" y="0"/>
                </a:lnTo>
                <a:close/>
              </a:path>
            </a:pathLst>
          </a:custGeom>
          <a:solidFill>
            <a:srgbClr val="0070C0"/>
          </a:solidFill>
          <a:ln w="9525">
            <a:noFill/>
          </a:ln>
        </p:spPr>
        <p:txBody>
          <a:bodyPr/>
          <a:lstStyle/>
          <a:p>
            <a:endParaRPr lang="zh-CN" altLang="en-US" sz="1350"/>
          </a:p>
        </p:txBody>
      </p:sp>
      <p:sp>
        <p:nvSpPr>
          <p:cNvPr id="11269" name="TextBox 15"/>
          <p:cNvSpPr txBox="1"/>
          <p:nvPr/>
        </p:nvSpPr>
        <p:spPr>
          <a:xfrm>
            <a:off x="8331994" y="226669"/>
            <a:ext cx="504825" cy="387985"/>
          </a:xfrm>
          <a:prstGeom prst="rect">
            <a:avLst/>
          </a:prstGeom>
          <a:noFill/>
          <a:ln w="9525">
            <a:noFill/>
          </a:ln>
        </p:spPr>
        <p:txBody>
          <a:bodyPr anchor="t">
            <a:spAutoFit/>
          </a:bodyPr>
          <a:lstStyle/>
          <a:p>
            <a:pPr lvl="0" algn="ctr" eaLnBrk="1" hangingPunct="1"/>
            <a:fld id="{9A0DB2DC-4C9A-4742-B13C-FB6460FD3503}" type="slidenum">
              <a:rPr lang="en-US" altLang="zh-CN" dirty="0">
                <a:solidFill>
                  <a:srgbClr val="FFFFFF"/>
                </a:solidFill>
                <a:latin typeface="Arial Unicode MS" panose="020B0604020202020204" pitchFamily="34" charset="-122"/>
                <a:ea typeface="Arial Unicode MS" panose="020B0604020202020204" pitchFamily="34" charset="-122"/>
              </a:rPr>
            </a:fld>
            <a:r>
              <a:rPr lang="zh-CN" altLang="en-US" dirty="0">
                <a:solidFill>
                  <a:srgbClr val="FF8500"/>
                </a:solidFill>
                <a:latin typeface="Arial Unicode MS" panose="020B0604020202020204" pitchFamily="34" charset="-122"/>
                <a:ea typeface="Arial Unicode MS" panose="020B0604020202020204" pitchFamily="34" charset="-122"/>
              </a:rPr>
              <a:t> </a:t>
            </a:r>
            <a:endParaRPr lang="zh-CN" altLang="en-US" dirty="0">
              <a:solidFill>
                <a:srgbClr val="FF8500"/>
              </a:solidFill>
              <a:latin typeface="Arial Unicode MS" panose="020B0604020202020204" pitchFamily="34" charset="-122"/>
              <a:ea typeface="Arial Unicode MS" panose="020B0604020202020204" pitchFamily="34" charset="-122"/>
            </a:endParaRPr>
          </a:p>
        </p:txBody>
      </p:sp>
      <p:sp>
        <p:nvSpPr>
          <p:cNvPr id="11270" name="文本框 23"/>
          <p:cNvSpPr txBox="1"/>
          <p:nvPr/>
        </p:nvSpPr>
        <p:spPr>
          <a:xfrm>
            <a:off x="1320404" y="215954"/>
            <a:ext cx="2119313" cy="321945"/>
          </a:xfrm>
          <a:prstGeom prst="rect">
            <a:avLst/>
          </a:prstGeom>
          <a:noFill/>
          <a:ln w="9525">
            <a:noFill/>
          </a:ln>
        </p:spPr>
        <p:txBody>
          <a:bodyPr anchor="t">
            <a:spAutoFit/>
          </a:bodyPr>
          <a:lstStyle/>
          <a:p>
            <a:pPr lvl="0" eaLnBrk="1" hangingPunct="1"/>
            <a:r>
              <a:rPr lang="zh-CN" altLang="en-US" sz="1500" b="1" dirty="0">
                <a:solidFill>
                  <a:srgbClr val="FFFFFF"/>
                </a:solidFill>
                <a:latin typeface="微软雅黑" panose="020B0503020204020204" pitchFamily="34" charset="-122"/>
                <a:ea typeface="微软雅黑" panose="020B0503020204020204" pitchFamily="34" charset="-122"/>
              </a:rPr>
              <a:t>由</a:t>
            </a:r>
            <a:r>
              <a:rPr lang="en-US" altLang="zh-CN" sz="1500" b="1" dirty="0">
                <a:solidFill>
                  <a:srgbClr val="FFFFFF"/>
                </a:solidFill>
                <a:latin typeface="微软雅黑" panose="020B0503020204020204" pitchFamily="34" charset="-122"/>
                <a:ea typeface="微软雅黑" panose="020B0503020204020204" pitchFamily="34" charset="-122"/>
              </a:rPr>
              <a:t>raid</a:t>
            </a:r>
            <a:r>
              <a:rPr lang="zh-CN" altLang="en-US" sz="1500" b="1" dirty="0">
                <a:solidFill>
                  <a:srgbClr val="FFFFFF"/>
                </a:solidFill>
                <a:latin typeface="微软雅黑" panose="020B0503020204020204" pitchFamily="34" charset="-122"/>
                <a:ea typeface="微软雅黑" panose="020B0503020204020204" pitchFamily="34" charset="-122"/>
              </a:rPr>
              <a:t>引发的思考</a:t>
            </a:r>
            <a:endParaRPr lang="zh-CN" altLang="en-US" sz="1500" b="1" dirty="0">
              <a:solidFill>
                <a:srgbClr val="FFFFFF"/>
              </a:solidFill>
              <a:latin typeface="微软雅黑" panose="020B0503020204020204" pitchFamily="34" charset="-122"/>
              <a:ea typeface="微软雅黑" panose="020B0503020204020204" pitchFamily="34" charset="-122"/>
            </a:endParaRPr>
          </a:p>
        </p:txBody>
      </p:sp>
      <p:sp>
        <p:nvSpPr>
          <p:cNvPr id="11271" name="右箭头 24"/>
          <p:cNvSpPr/>
          <p:nvPr/>
        </p:nvSpPr>
        <p:spPr>
          <a:xfrm>
            <a:off x="1072754" y="238575"/>
            <a:ext cx="227409" cy="257175"/>
          </a:xfrm>
          <a:prstGeom prst="rightArrow">
            <a:avLst>
              <a:gd name="adj1" fmla="val 50000"/>
              <a:gd name="adj2" fmla="val 50000"/>
            </a:avLst>
          </a:prstGeom>
          <a:solidFill>
            <a:schemeClr val="bg1"/>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grpSp>
        <p:nvGrpSpPr>
          <p:cNvPr id="13" name="组合 12"/>
          <p:cNvGrpSpPr/>
          <p:nvPr/>
        </p:nvGrpSpPr>
        <p:grpSpPr>
          <a:xfrm>
            <a:off x="933450" y="187960"/>
            <a:ext cx="414655" cy="358775"/>
            <a:chOff x="7867650" y="287030"/>
            <a:chExt cx="2647950" cy="2282716"/>
          </a:xfrm>
        </p:grpSpPr>
        <p:sp>
          <p:nvSpPr>
            <p:cNvPr id="14" name="六边形 13"/>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p:nvSpPr>
          <p:spPr>
            <a:xfrm>
              <a:off x="7867650" y="287030"/>
              <a:ext cx="2647950" cy="2282716"/>
            </a:xfrm>
            <a:prstGeom prst="hexagon">
              <a:avLst/>
            </a:prstGeom>
            <a:gradFill flip="none" rotWithShape="1">
              <a:gsLst>
                <a:gs pos="0">
                  <a:srgbClr val="007BD3"/>
                </a:gs>
                <a:gs pos="100000">
                  <a:srgbClr val="034373"/>
                </a:gs>
              </a:gsLst>
              <a:lin ang="2700000" scaled="0"/>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TextBox 16"/>
          <p:cNvSpPr txBox="1"/>
          <p:nvPr/>
        </p:nvSpPr>
        <p:spPr>
          <a:xfrm>
            <a:off x="1689817" y="3630578"/>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55" name="组合 54"/>
          <p:cNvGrpSpPr/>
          <p:nvPr/>
        </p:nvGrpSpPr>
        <p:grpSpPr>
          <a:xfrm>
            <a:off x="417756" y="1042926"/>
            <a:ext cx="3288570" cy="3500755"/>
            <a:chOff x="539552" y="1189156"/>
            <a:chExt cx="3288570" cy="3500755"/>
          </a:xfrm>
        </p:grpSpPr>
        <p:sp>
          <p:nvSpPr>
            <p:cNvPr id="56" name="TextBox 40"/>
            <p:cNvSpPr txBox="1"/>
            <p:nvPr/>
          </p:nvSpPr>
          <p:spPr>
            <a:xfrm>
              <a:off x="789412" y="1189156"/>
              <a:ext cx="3038710" cy="350075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altLang="zh-CN" sz="1200" b="1" dirty="0"/>
                <a:t>raid5</a:t>
              </a:r>
              <a:r>
                <a:rPr lang="zh-CN" altLang="en-US" sz="1200" b="1" dirty="0"/>
                <a:t>：</a:t>
              </a:r>
              <a:endParaRPr lang="zh-CN" altLang="en-US" sz="1200" b="1" dirty="0"/>
            </a:p>
            <a:p>
              <a:endParaRPr lang="zh-CN" altLang="en-US" sz="1200" b="1" dirty="0"/>
            </a:p>
            <a:p>
              <a:r>
                <a:rPr lang="en-US" altLang="zh-CN" sz="1200" b="1" dirty="0"/>
                <a:t>RAID 5是RAID 0和RAID 1的折中方案。RAID 5具有和RAID0相近似的数据读取速度，只是多了一个奇偶校验信息，写入数据的速度比对单个磁盘进行写入操作稍慢。同时由于多个数据对应一个奇偶校验信息，RAID5的磁盘空间利用率要比RAID 1高，存储成本相对较低，是目前运用较多的一种解决方案。</a:t>
              </a:r>
              <a:endParaRPr lang="en-US" altLang="zh-CN" sz="1200" b="1" dirty="0"/>
            </a:p>
            <a:p>
              <a:endParaRPr lang="en-US" altLang="zh-CN" sz="1200" b="1" dirty="0"/>
            </a:p>
            <a:p>
              <a:endParaRPr lang="en-US" altLang="zh-CN" sz="1200" b="1" dirty="0"/>
            </a:p>
            <a:p>
              <a:r>
                <a:rPr lang="en-US" altLang="zh-CN" sz="1200" b="1" dirty="0"/>
                <a:t>磁盘空间利用率：(N-1)/N，即只浪费一块磁盘用于奇偶校验。</a:t>
              </a:r>
              <a:endParaRPr lang="en-US" altLang="zh-CN" sz="1200" b="1" dirty="0"/>
            </a:p>
            <a:p>
              <a:endParaRPr lang="en-US" altLang="zh-CN" sz="1200" b="1" dirty="0"/>
            </a:p>
            <a:p>
              <a:r>
                <a:rPr lang="en-US" altLang="zh-CN" sz="1200" b="1" dirty="0"/>
                <a:t>读性能：(n-1)*单块磁盘的读性能，接近RAID0的读性能。</a:t>
              </a:r>
              <a:endParaRPr lang="en-US" altLang="zh-CN" sz="1200" b="1" dirty="0"/>
            </a:p>
            <a:p>
              <a:endParaRPr lang="en-US" altLang="zh-CN" sz="1200" b="1" dirty="0"/>
            </a:p>
            <a:p>
              <a:r>
                <a:rPr lang="en-US" altLang="zh-CN" sz="1200" b="1" dirty="0"/>
                <a:t>写性能：比单块磁盘的写性能要差（这点不是很明白，不是可以并行写入么？）</a:t>
              </a:r>
              <a:endParaRPr lang="en-US" altLang="zh-CN" sz="1200" b="1" dirty="0"/>
            </a:p>
            <a:p>
              <a:endParaRPr lang="en-US" altLang="zh-CN" sz="1200" b="1" dirty="0"/>
            </a:p>
            <a:p>
              <a:r>
                <a:rPr lang="en-US" altLang="zh-CN" sz="1200" b="1" dirty="0"/>
                <a:t>冗余：只允许一块磁盘损坏。</a:t>
              </a:r>
              <a:endParaRPr lang="en-US" altLang="zh-CN" sz="1200" b="1" dirty="0"/>
            </a:p>
          </p:txBody>
        </p:sp>
        <p:sp>
          <p:nvSpPr>
            <p:cNvPr id="57" name="矩形 56"/>
            <p:cNvSpPr/>
            <p:nvPr/>
          </p:nvSpPr>
          <p:spPr>
            <a:xfrm>
              <a:off x="539552" y="1203485"/>
              <a:ext cx="120566" cy="1205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图片 1"/>
          <p:cNvPicPr>
            <a:picLocks noChangeAspect="1"/>
          </p:cNvPicPr>
          <p:nvPr/>
        </p:nvPicPr>
        <p:blipFill>
          <a:blip r:embed="rId1"/>
          <a:stretch>
            <a:fillRect/>
          </a:stretch>
        </p:blipFill>
        <p:spPr>
          <a:xfrm>
            <a:off x="4267835" y="1409065"/>
            <a:ext cx="4423410" cy="2896235"/>
          </a:xfrm>
          <a:prstGeom prst="rect">
            <a:avLst/>
          </a:prstGeom>
        </p:spPr>
      </p:pic>
    </p:spTree>
  </p:cSld>
  <p:clrMapOvr>
    <a:masterClrMapping/>
  </p:clrMapOvr>
  <p:transition advClick="0" advTm="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直角三角形 18"/>
          <p:cNvSpPr/>
          <p:nvPr/>
        </p:nvSpPr>
        <p:spPr>
          <a:xfrm>
            <a:off x="8836819" y="142135"/>
            <a:ext cx="80963" cy="55959"/>
          </a:xfrm>
          <a:prstGeom prst="rtTriangle">
            <a:avLst/>
          </a:prstGeom>
          <a:solidFill>
            <a:srgbClr val="0D348B">
              <a:alpha val="85097"/>
            </a:srgbClr>
          </a:solidFill>
          <a:ln w="9525">
            <a:noFill/>
          </a:ln>
          <a:effectLst>
            <a:outerShdw dist="38100" dir="5400000" algn="ctr" rotWithShape="0">
              <a:srgbClr val="000000">
                <a:alpha val="37999"/>
              </a:srgbClr>
            </a:outerShdw>
          </a:effectLst>
        </p:spPr>
        <p:txBody>
          <a:bodyPr anchor="ctr"/>
          <a:lstStyle/>
          <a:p>
            <a:pPr lvl="0" algn="ctr" eaLnBrk="1" hangingPunct="1">
              <a:lnSpc>
                <a:spcPct val="120000"/>
              </a:lnSpc>
            </a:pPr>
            <a:endParaRPr lang="zh-CN" altLang="en-US" sz="1350" b="1" dirty="0">
              <a:solidFill>
                <a:srgbClr val="F9F9F9"/>
              </a:solidFill>
              <a:latin typeface="微软雅黑" panose="020B0503020204020204" pitchFamily="34" charset="-122"/>
              <a:ea typeface="微软雅黑" panose="020B0503020204020204" pitchFamily="34" charset="-122"/>
            </a:endParaRPr>
          </a:p>
        </p:txBody>
      </p:sp>
      <p:sp>
        <p:nvSpPr>
          <p:cNvPr id="11266" name="矩形 19"/>
          <p:cNvSpPr/>
          <p:nvPr/>
        </p:nvSpPr>
        <p:spPr>
          <a:xfrm>
            <a:off x="0" y="194522"/>
            <a:ext cx="846535" cy="328613"/>
          </a:xfrm>
          <a:prstGeom prst="rect">
            <a:avLst/>
          </a:prstGeom>
          <a:solidFill>
            <a:srgbClr val="0070C0"/>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11267" name="矩形 20"/>
          <p:cNvSpPr/>
          <p:nvPr/>
        </p:nvSpPr>
        <p:spPr>
          <a:xfrm>
            <a:off x="933450" y="194522"/>
            <a:ext cx="8210550" cy="328613"/>
          </a:xfrm>
          <a:prstGeom prst="rect">
            <a:avLst/>
          </a:prstGeom>
          <a:solidFill>
            <a:srgbClr val="7F7F7F"/>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11268" name="Rectangle 5"/>
          <p:cNvSpPr/>
          <p:nvPr/>
        </p:nvSpPr>
        <p:spPr>
          <a:xfrm rot="-5400000">
            <a:off x="8345091" y="134991"/>
            <a:ext cx="475059" cy="504825"/>
          </a:xfrm>
          <a:custGeom>
            <a:avLst/>
            <a:gdLst/>
            <a:ahLst/>
            <a:cxnLst>
              <a:cxn ang="0">
                <a:pos x="10" y="0"/>
              </a:cxn>
              <a:cxn ang="0">
                <a:pos x="1519" y="0"/>
              </a:cxn>
              <a:cxn ang="0">
                <a:pos x="1519" y="729788"/>
              </a:cxn>
              <a:cxn ang="0">
                <a:pos x="0" y="729788"/>
              </a:cxn>
              <a:cxn ang="0">
                <a:pos x="0" y="725856"/>
              </a:cxn>
              <a:cxn ang="0">
                <a:pos x="8" y="725856"/>
              </a:cxn>
              <a:cxn ang="0">
                <a:pos x="126" y="360719"/>
              </a:cxn>
              <a:cxn ang="0">
                <a:pos x="10" y="0"/>
              </a:cxn>
            </a:cxnLst>
            <a:rect l="0" t="0" r="0" b="0"/>
            <a:pathLst>
              <a:path w="4732299" h="655200">
                <a:moveTo>
                  <a:pt x="29842" y="0"/>
                </a:moveTo>
                <a:lnTo>
                  <a:pt x="4732299" y="0"/>
                </a:lnTo>
                <a:lnTo>
                  <a:pt x="4732299" y="655200"/>
                </a:lnTo>
                <a:lnTo>
                  <a:pt x="0" y="655200"/>
                </a:lnTo>
                <a:lnTo>
                  <a:pt x="0" y="651669"/>
                </a:lnTo>
                <a:lnTo>
                  <a:pt x="25384" y="651669"/>
                </a:lnTo>
                <a:lnTo>
                  <a:pt x="393662" y="323851"/>
                </a:lnTo>
                <a:lnTo>
                  <a:pt x="29842" y="0"/>
                </a:lnTo>
                <a:close/>
              </a:path>
            </a:pathLst>
          </a:custGeom>
          <a:solidFill>
            <a:srgbClr val="0070C0"/>
          </a:solidFill>
          <a:ln w="9525">
            <a:noFill/>
          </a:ln>
        </p:spPr>
        <p:txBody>
          <a:bodyPr/>
          <a:lstStyle/>
          <a:p>
            <a:endParaRPr lang="zh-CN" altLang="en-US" sz="1350"/>
          </a:p>
        </p:txBody>
      </p:sp>
      <p:sp>
        <p:nvSpPr>
          <p:cNvPr id="11269" name="TextBox 15"/>
          <p:cNvSpPr txBox="1"/>
          <p:nvPr/>
        </p:nvSpPr>
        <p:spPr>
          <a:xfrm>
            <a:off x="8331994" y="226669"/>
            <a:ext cx="504825" cy="387985"/>
          </a:xfrm>
          <a:prstGeom prst="rect">
            <a:avLst/>
          </a:prstGeom>
          <a:noFill/>
          <a:ln w="9525">
            <a:noFill/>
          </a:ln>
        </p:spPr>
        <p:txBody>
          <a:bodyPr anchor="t">
            <a:spAutoFit/>
          </a:bodyPr>
          <a:lstStyle/>
          <a:p>
            <a:pPr lvl="0" algn="ctr" eaLnBrk="1" hangingPunct="1"/>
            <a:fld id="{9A0DB2DC-4C9A-4742-B13C-FB6460FD3503}" type="slidenum">
              <a:rPr lang="en-US" altLang="zh-CN" dirty="0">
                <a:solidFill>
                  <a:srgbClr val="FFFFFF"/>
                </a:solidFill>
                <a:latin typeface="Arial Unicode MS" panose="020B0604020202020204" pitchFamily="34" charset="-122"/>
                <a:ea typeface="Arial Unicode MS" panose="020B0604020202020204" pitchFamily="34" charset="-122"/>
              </a:rPr>
            </a:fld>
            <a:r>
              <a:rPr lang="zh-CN" altLang="en-US" dirty="0">
                <a:solidFill>
                  <a:srgbClr val="FF8500"/>
                </a:solidFill>
                <a:latin typeface="Arial Unicode MS" panose="020B0604020202020204" pitchFamily="34" charset="-122"/>
                <a:ea typeface="Arial Unicode MS" panose="020B0604020202020204" pitchFamily="34" charset="-122"/>
              </a:rPr>
              <a:t> </a:t>
            </a:r>
            <a:endParaRPr lang="zh-CN" altLang="en-US" dirty="0">
              <a:solidFill>
                <a:srgbClr val="FF8500"/>
              </a:solidFill>
              <a:latin typeface="Arial Unicode MS" panose="020B0604020202020204" pitchFamily="34" charset="-122"/>
              <a:ea typeface="Arial Unicode MS" panose="020B0604020202020204" pitchFamily="34" charset="-122"/>
            </a:endParaRPr>
          </a:p>
        </p:txBody>
      </p:sp>
      <p:sp>
        <p:nvSpPr>
          <p:cNvPr id="11270" name="文本框 23"/>
          <p:cNvSpPr txBox="1"/>
          <p:nvPr/>
        </p:nvSpPr>
        <p:spPr>
          <a:xfrm>
            <a:off x="1320404" y="215954"/>
            <a:ext cx="2119313" cy="321945"/>
          </a:xfrm>
          <a:prstGeom prst="rect">
            <a:avLst/>
          </a:prstGeom>
          <a:noFill/>
          <a:ln w="9525">
            <a:noFill/>
          </a:ln>
        </p:spPr>
        <p:txBody>
          <a:bodyPr anchor="t">
            <a:spAutoFit/>
          </a:bodyPr>
          <a:lstStyle/>
          <a:p>
            <a:pPr lvl="0" eaLnBrk="1" hangingPunct="1"/>
            <a:r>
              <a:rPr lang="zh-CN" altLang="en-US" sz="1500" b="1" dirty="0">
                <a:solidFill>
                  <a:srgbClr val="FFFFFF"/>
                </a:solidFill>
                <a:latin typeface="微软雅黑" panose="020B0503020204020204" pitchFamily="34" charset="-122"/>
                <a:ea typeface="微软雅黑" panose="020B0503020204020204" pitchFamily="34" charset="-122"/>
              </a:rPr>
              <a:t>由</a:t>
            </a:r>
            <a:r>
              <a:rPr lang="en-US" altLang="zh-CN" sz="1500" b="1" dirty="0">
                <a:solidFill>
                  <a:srgbClr val="FFFFFF"/>
                </a:solidFill>
                <a:latin typeface="微软雅黑" panose="020B0503020204020204" pitchFamily="34" charset="-122"/>
                <a:ea typeface="微软雅黑" panose="020B0503020204020204" pitchFamily="34" charset="-122"/>
              </a:rPr>
              <a:t>raid</a:t>
            </a:r>
            <a:r>
              <a:rPr lang="zh-CN" altLang="en-US" sz="1500" b="1" dirty="0">
                <a:solidFill>
                  <a:srgbClr val="FFFFFF"/>
                </a:solidFill>
                <a:latin typeface="微软雅黑" panose="020B0503020204020204" pitchFamily="34" charset="-122"/>
                <a:ea typeface="微软雅黑" panose="020B0503020204020204" pitchFamily="34" charset="-122"/>
              </a:rPr>
              <a:t>引发的思考</a:t>
            </a:r>
            <a:endParaRPr lang="zh-CN" altLang="en-US" sz="1500" b="1" dirty="0">
              <a:solidFill>
                <a:srgbClr val="FFFFFF"/>
              </a:solidFill>
              <a:latin typeface="微软雅黑" panose="020B0503020204020204" pitchFamily="34" charset="-122"/>
              <a:ea typeface="微软雅黑" panose="020B0503020204020204" pitchFamily="34" charset="-122"/>
            </a:endParaRPr>
          </a:p>
        </p:txBody>
      </p:sp>
      <p:sp>
        <p:nvSpPr>
          <p:cNvPr id="11271" name="右箭头 24"/>
          <p:cNvSpPr/>
          <p:nvPr/>
        </p:nvSpPr>
        <p:spPr>
          <a:xfrm>
            <a:off x="1072754" y="238575"/>
            <a:ext cx="227409" cy="257175"/>
          </a:xfrm>
          <a:prstGeom prst="rightArrow">
            <a:avLst>
              <a:gd name="adj1" fmla="val 50000"/>
              <a:gd name="adj2" fmla="val 50000"/>
            </a:avLst>
          </a:prstGeom>
          <a:solidFill>
            <a:schemeClr val="bg1"/>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grpSp>
        <p:nvGrpSpPr>
          <p:cNvPr id="13" name="组合 12"/>
          <p:cNvGrpSpPr/>
          <p:nvPr/>
        </p:nvGrpSpPr>
        <p:grpSpPr>
          <a:xfrm>
            <a:off x="933450" y="187960"/>
            <a:ext cx="414655" cy="358775"/>
            <a:chOff x="7867650" y="287030"/>
            <a:chExt cx="2647950" cy="2282716"/>
          </a:xfrm>
        </p:grpSpPr>
        <p:sp>
          <p:nvSpPr>
            <p:cNvPr id="14" name="六边形 13"/>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p:nvSpPr>
          <p:spPr>
            <a:xfrm>
              <a:off x="7867650" y="287030"/>
              <a:ext cx="2647950" cy="2282716"/>
            </a:xfrm>
            <a:prstGeom prst="hexagon">
              <a:avLst/>
            </a:prstGeom>
            <a:gradFill flip="none" rotWithShape="1">
              <a:gsLst>
                <a:gs pos="0">
                  <a:srgbClr val="007BD3"/>
                </a:gs>
                <a:gs pos="100000">
                  <a:srgbClr val="034373"/>
                </a:gs>
              </a:gsLst>
              <a:lin ang="2700000" scaled="0"/>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TextBox 16"/>
          <p:cNvSpPr txBox="1"/>
          <p:nvPr/>
        </p:nvSpPr>
        <p:spPr>
          <a:xfrm>
            <a:off x="1689817" y="3630578"/>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55" name="组合 54"/>
          <p:cNvGrpSpPr/>
          <p:nvPr/>
        </p:nvGrpSpPr>
        <p:grpSpPr>
          <a:xfrm>
            <a:off x="417830" y="1062990"/>
            <a:ext cx="7571740" cy="833120"/>
            <a:chOff x="539552" y="1196052"/>
            <a:chExt cx="3146093" cy="429638"/>
          </a:xfrm>
        </p:grpSpPr>
        <p:sp>
          <p:nvSpPr>
            <p:cNvPr id="56" name="TextBox 40"/>
            <p:cNvSpPr txBox="1"/>
            <p:nvPr/>
          </p:nvSpPr>
          <p:spPr>
            <a:xfrm>
              <a:off x="646935" y="1196052"/>
              <a:ext cx="3038710" cy="42963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t>我们之前讲的都是一台物理机中将多个磁盘通过种种手段做整合，提高整体的</a:t>
              </a:r>
              <a:r>
                <a:rPr lang="en-US" altLang="zh-CN" sz="1200" b="1" dirty="0"/>
                <a:t>IO</a:t>
              </a:r>
              <a:r>
                <a:rPr lang="zh-CN" altLang="en-US" sz="1200" b="1" dirty="0"/>
                <a:t>性能，冗余性能等</a:t>
              </a:r>
              <a:r>
                <a:rPr lang="en-US" altLang="zh-CN" sz="1200" b="1" dirty="0"/>
                <a:t>。</a:t>
              </a:r>
              <a:endParaRPr lang="en-US" altLang="zh-CN" sz="1200" b="1" dirty="0"/>
            </a:p>
            <a:p>
              <a:endParaRPr lang="en-US" altLang="zh-CN" sz="1200" b="1" dirty="0"/>
            </a:p>
            <a:p>
              <a:r>
                <a:rPr lang="zh-CN" altLang="en-US" sz="1200" b="1" dirty="0"/>
                <a:t>但随着</a:t>
              </a:r>
              <a:r>
                <a:rPr lang="en-US" altLang="zh-CN" sz="1200" b="1" dirty="0"/>
                <a:t>IT</a:t>
              </a:r>
              <a:r>
                <a:rPr lang="zh-CN" altLang="en-US" sz="1200" b="1" dirty="0"/>
                <a:t>业务越来越庞大，单一服务器早已无法满足大容量存储的需求，一味增加单一服务器配置得不偿失，专业存储公司的解决方案和设备又成本过高（专业存储公司硬盘甚至是普通商用硬盘价钱的几十倍</a:t>
              </a:r>
              <a:r>
                <a:rPr lang="zh-CN" altLang="en-US" sz="1200" b="1" dirty="0"/>
                <a:t>）。</a:t>
              </a:r>
              <a:endParaRPr lang="zh-CN" altLang="en-US" sz="1200" b="1" dirty="0"/>
            </a:p>
            <a:p>
              <a:endParaRPr lang="zh-CN" altLang="en-US" sz="1200" b="1" dirty="0"/>
            </a:p>
          </p:txBody>
        </p:sp>
        <p:sp>
          <p:nvSpPr>
            <p:cNvPr id="57" name="矩形 56"/>
            <p:cNvSpPr/>
            <p:nvPr/>
          </p:nvSpPr>
          <p:spPr>
            <a:xfrm>
              <a:off x="539552" y="1203256"/>
              <a:ext cx="57518" cy="6647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图片 1"/>
          <p:cNvPicPr>
            <a:picLocks noChangeAspect="1"/>
          </p:cNvPicPr>
          <p:nvPr/>
        </p:nvPicPr>
        <p:blipFill>
          <a:blip r:embed="rId1"/>
          <a:stretch>
            <a:fillRect/>
          </a:stretch>
        </p:blipFill>
        <p:spPr>
          <a:xfrm>
            <a:off x="5356225" y="1991995"/>
            <a:ext cx="2125345" cy="1947545"/>
          </a:xfrm>
          <a:prstGeom prst="rect">
            <a:avLst/>
          </a:prstGeom>
        </p:spPr>
      </p:pic>
      <p:sp>
        <p:nvSpPr>
          <p:cNvPr id="4" name="TextBox 40"/>
          <p:cNvSpPr txBox="1"/>
          <p:nvPr/>
        </p:nvSpPr>
        <p:spPr>
          <a:xfrm>
            <a:off x="676275" y="1991995"/>
            <a:ext cx="3742055" cy="183388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ym typeface="+mn-ea"/>
              </a:rPr>
              <a:t>那么有没有一种比较合理的解决方法呢，通过</a:t>
            </a:r>
            <a:r>
              <a:rPr lang="en-US" altLang="zh-CN" sz="1200" b="1" dirty="0">
                <a:sym typeface="+mn-ea"/>
              </a:rPr>
              <a:t>raid</a:t>
            </a:r>
            <a:r>
              <a:rPr lang="zh-CN" altLang="en-US" sz="1200" b="1" dirty="0">
                <a:sym typeface="+mn-ea"/>
              </a:rPr>
              <a:t>的学习，我们知道可以通过计算，通过通信将多个硬盘联系起来，虚拟出一个大的</a:t>
            </a:r>
            <a:r>
              <a:rPr lang="en-US" altLang="zh-CN" sz="1200" b="1" dirty="0">
                <a:sym typeface="+mn-ea"/>
              </a:rPr>
              <a:t>“</a:t>
            </a:r>
            <a:r>
              <a:rPr lang="zh-CN" altLang="en-US" sz="1200" b="1" dirty="0">
                <a:sym typeface="+mn-ea"/>
              </a:rPr>
              <a:t>硬盘</a:t>
            </a:r>
            <a:r>
              <a:rPr lang="en-US" altLang="zh-CN" sz="1200" b="1" dirty="0">
                <a:sym typeface="+mn-ea"/>
              </a:rPr>
              <a:t>”</a:t>
            </a:r>
            <a:r>
              <a:rPr lang="zh-CN" altLang="en-US" sz="1200" b="1" dirty="0">
                <a:sym typeface="+mn-ea"/>
              </a:rPr>
              <a:t>。那么如果我们将多个服务器用网络连接，通过高效的计算和管理措施，将存储集群虚拟成一个大的存储设备，理论上来讲也是可以的。</a:t>
            </a:r>
            <a:endParaRPr lang="zh-CN" altLang="en-US" sz="1200" b="1" dirty="0">
              <a:sym typeface="+mn-ea"/>
            </a:endParaRPr>
          </a:p>
          <a:p>
            <a:endParaRPr lang="zh-CN" altLang="en-US" sz="1200" b="1" dirty="0">
              <a:sym typeface="+mn-ea"/>
            </a:endParaRPr>
          </a:p>
          <a:p>
            <a:r>
              <a:rPr lang="zh-CN" altLang="en-US" sz="1200" b="1" dirty="0">
                <a:sym typeface="+mn-ea"/>
              </a:rPr>
              <a:t>而</a:t>
            </a:r>
            <a:r>
              <a:rPr lang="en-US" altLang="zh-CN" sz="1200" b="1" dirty="0">
                <a:sym typeface="+mn-ea"/>
              </a:rPr>
              <a:t>ceph</a:t>
            </a:r>
            <a:r>
              <a:rPr lang="zh-CN" altLang="en-US" sz="1200" b="1" dirty="0">
                <a:sym typeface="+mn-ea"/>
              </a:rPr>
              <a:t>就是这样一个产品，他伴随</a:t>
            </a:r>
            <a:r>
              <a:rPr lang="en-US" altLang="zh-CN" sz="1200" b="1" dirty="0">
                <a:sym typeface="+mn-ea"/>
              </a:rPr>
              <a:t>openstack</a:t>
            </a:r>
            <a:r>
              <a:rPr lang="zh-CN" altLang="en-US" sz="1200" b="1" dirty="0">
                <a:sym typeface="+mn-ea"/>
              </a:rPr>
              <a:t>社区的成长迅速壮大，在全球精英的共同努力下终于引领当今存储潮流，</a:t>
            </a:r>
            <a:r>
              <a:rPr lang="en-US" altLang="zh-CN" sz="1200" b="1" dirty="0">
                <a:sym typeface="+mn-ea"/>
              </a:rPr>
              <a:t>raid</a:t>
            </a:r>
            <a:r>
              <a:rPr lang="zh-CN" altLang="en-US" sz="1200" b="1" dirty="0">
                <a:sym typeface="+mn-ea"/>
              </a:rPr>
              <a:t>时代终于结束，属于</a:t>
            </a:r>
            <a:r>
              <a:rPr lang="en-US" altLang="zh-CN" sz="1200" b="1" dirty="0">
                <a:sym typeface="+mn-ea"/>
              </a:rPr>
              <a:t>ceph</a:t>
            </a:r>
            <a:r>
              <a:rPr lang="zh-CN" altLang="en-US" sz="1200" b="1" dirty="0">
                <a:sym typeface="+mn-ea"/>
              </a:rPr>
              <a:t>的时代已经</a:t>
            </a:r>
            <a:r>
              <a:rPr lang="zh-CN" altLang="en-US" sz="1200" b="1" dirty="0">
                <a:sym typeface="+mn-ea"/>
              </a:rPr>
              <a:t>来临！</a:t>
            </a:r>
            <a:endParaRPr lang="zh-CN" altLang="en-US" sz="1200" b="1" dirty="0"/>
          </a:p>
        </p:txBody>
      </p:sp>
    </p:spTree>
  </p:cSld>
  <p:clrMapOvr>
    <a:masterClrMapping/>
  </p:clrMapOvr>
  <p:transition advClick="0" advTm="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矩形 5"/>
          <p:cNvSpPr/>
          <p:nvPr/>
        </p:nvSpPr>
        <p:spPr>
          <a:xfrm>
            <a:off x="-69056" y="2134050"/>
            <a:ext cx="9284494" cy="789385"/>
          </a:xfrm>
          <a:prstGeom prst="rect">
            <a:avLst/>
          </a:prstGeom>
          <a:solidFill>
            <a:srgbClr val="757070">
              <a:alpha val="50195"/>
            </a:srgbClr>
          </a:solidFill>
          <a:ln w="38100" cap="flat" cmpd="sng">
            <a:solidFill>
              <a:srgbClr val="757070"/>
            </a:solidFill>
            <a:prstDash val="solid"/>
            <a:miter/>
            <a:headEnd type="none" w="med" len="med"/>
            <a:tailEnd type="none" w="med" len="med"/>
          </a:ln>
        </p:spPr>
        <p:txBody>
          <a:bodyPr anchor="ctr"/>
          <a:lstStyle/>
          <a:p>
            <a:pPr lvl="0" algn="ctr"/>
            <a:endParaRPr lang="zh-CN" altLang="zh-CN" sz="135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4098" name="组合 26"/>
          <p:cNvGrpSpPr/>
          <p:nvPr/>
        </p:nvGrpSpPr>
        <p:grpSpPr>
          <a:xfrm>
            <a:off x="-69056" y="1765750"/>
            <a:ext cx="9284494" cy="1157288"/>
            <a:chOff x="0" y="-847"/>
            <a:chExt cx="12382501" cy="1543050"/>
          </a:xfrm>
        </p:grpSpPr>
        <p:sp>
          <p:nvSpPr>
            <p:cNvPr id="4099" name="矩形 4"/>
            <p:cNvSpPr/>
            <p:nvPr/>
          </p:nvSpPr>
          <p:spPr>
            <a:xfrm>
              <a:off x="0" y="44453"/>
              <a:ext cx="12382501" cy="1367971"/>
            </a:xfrm>
            <a:prstGeom prst="rect">
              <a:avLst/>
            </a:prstGeom>
            <a:solidFill>
              <a:srgbClr val="757070">
                <a:alpha val="50195"/>
              </a:srgbClr>
            </a:solidFill>
            <a:ln w="38100" cap="flat" cmpd="sng">
              <a:solidFill>
                <a:srgbClr val="757070"/>
              </a:solidFill>
              <a:prstDash val="solid"/>
              <a:miter/>
              <a:headEnd type="none" w="med" len="med"/>
              <a:tailEnd type="none" w="med" len="med"/>
            </a:ln>
          </p:spPr>
          <p:txBody>
            <a:bodyPr anchor="ctr"/>
            <a:lstStyle/>
            <a:p>
              <a:pPr lvl="0" algn="ctr"/>
              <a:endParaRPr lang="zh-CN" altLang="zh-CN" sz="135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00" name="矩形 6"/>
            <p:cNvSpPr/>
            <p:nvPr/>
          </p:nvSpPr>
          <p:spPr>
            <a:xfrm>
              <a:off x="1" y="-847"/>
              <a:ext cx="12382500" cy="1543050"/>
            </a:xfrm>
            <a:prstGeom prst="rect">
              <a:avLst/>
            </a:prstGeom>
            <a:solidFill>
              <a:srgbClr val="D8D8D8"/>
            </a:solidFill>
            <a:ln w="19050" cap="flat" cmpd="sng">
              <a:solidFill>
                <a:srgbClr val="FFFFFF"/>
              </a:solidFill>
              <a:prstDash val="solid"/>
              <a:miter/>
              <a:headEnd type="none" w="med" len="med"/>
              <a:tailEnd type="none" w="med" len="med"/>
            </a:ln>
          </p:spPr>
          <p:txBody>
            <a:bodyPr anchor="ctr"/>
            <a:lstStyle/>
            <a:p>
              <a:pPr lvl="0" algn="ctr"/>
              <a:endParaRPr lang="zh-CN" altLang="zh-CN" sz="135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01" name="文本框 9"/>
            <p:cNvSpPr/>
            <p:nvPr/>
          </p:nvSpPr>
          <p:spPr>
            <a:xfrm>
              <a:off x="3936774" y="448359"/>
              <a:ext cx="5515428" cy="675640"/>
            </a:xfrm>
            <a:prstGeom prst="rect">
              <a:avLst/>
            </a:prstGeom>
            <a:noFill/>
            <a:ln w="9525">
              <a:noFill/>
            </a:ln>
          </p:spPr>
          <p:txBody>
            <a:bodyPr anchor="t">
              <a:spAutoFit/>
            </a:bodyPr>
            <a:lstStyle/>
            <a:p>
              <a:pPr lvl="0"/>
              <a:r>
                <a:rPr lang="en-US" altLang="zh-CN" sz="27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Ceph</a:t>
              </a:r>
              <a:r>
                <a:rPr lang="zh-CN" altLang="en-US" sz="27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架构简介</a:t>
              </a:r>
              <a:endParaRPr lang="zh-CN" altLang="en-US" sz="27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3" name="组合 12"/>
          <p:cNvGrpSpPr/>
          <p:nvPr/>
        </p:nvGrpSpPr>
        <p:grpSpPr>
          <a:xfrm>
            <a:off x="887095" y="1558925"/>
            <a:ext cx="1819910" cy="1572260"/>
            <a:chOff x="7867650" y="287030"/>
            <a:chExt cx="2647950" cy="2282716"/>
          </a:xfrm>
        </p:grpSpPr>
        <p:sp>
          <p:nvSpPr>
            <p:cNvPr id="14" name="六边形 13"/>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p:nvSpPr>
          <p:spPr>
            <a:xfrm>
              <a:off x="7867650" y="287030"/>
              <a:ext cx="2647950" cy="2282716"/>
            </a:xfrm>
            <a:prstGeom prst="hexagon">
              <a:avLst/>
            </a:prstGeom>
            <a:gradFill flip="none" rotWithShape="1">
              <a:gsLst>
                <a:gs pos="0">
                  <a:srgbClr val="007BD3"/>
                </a:gs>
                <a:gs pos="100000">
                  <a:srgbClr val="034373"/>
                </a:gs>
              </a:gsLst>
              <a:lin ang="2700000" scaled="0"/>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2101215" y="2825750"/>
            <a:ext cx="531495" cy="459105"/>
            <a:chOff x="7867650" y="287030"/>
            <a:chExt cx="2647950" cy="2282716"/>
          </a:xfrm>
        </p:grpSpPr>
        <p:sp>
          <p:nvSpPr>
            <p:cNvPr id="3" name="六边形 2"/>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六边形 3"/>
            <p:cNvSpPr/>
            <p:nvPr/>
          </p:nvSpPr>
          <p:spPr>
            <a:xfrm>
              <a:off x="7867650" y="287030"/>
              <a:ext cx="2647950" cy="2282716"/>
            </a:xfrm>
            <a:prstGeom prst="hexagon">
              <a:avLst/>
            </a:prstGeom>
            <a:gradFill flip="none" rotWithShape="1">
              <a:gsLst>
                <a:gs pos="0">
                  <a:srgbClr val="FBFB11"/>
                </a:gs>
                <a:gs pos="100000">
                  <a:srgbClr val="838309"/>
                </a:gs>
              </a:gsLst>
              <a:lin ang="2700000" scaled="0"/>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03" name="文本框 8"/>
          <p:cNvSpPr/>
          <p:nvPr/>
        </p:nvSpPr>
        <p:spPr>
          <a:xfrm>
            <a:off x="1445975" y="1687513"/>
            <a:ext cx="872728" cy="1245235"/>
          </a:xfrm>
          <a:prstGeom prst="rect">
            <a:avLst/>
          </a:prstGeom>
          <a:noFill/>
          <a:ln w="9525">
            <a:noFill/>
          </a:ln>
        </p:spPr>
        <p:txBody>
          <a:bodyPr anchor="t">
            <a:spAutoFit/>
          </a:bodyPr>
          <a:lstStyle/>
          <a:p>
            <a:pPr lvl="0"/>
            <a:r>
              <a:rPr lang="en-US" altLang="zh-CN" sz="7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endParaRPr lang="en-US" altLang="zh-CN" sz="7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直角三角形 18"/>
          <p:cNvSpPr/>
          <p:nvPr/>
        </p:nvSpPr>
        <p:spPr>
          <a:xfrm>
            <a:off x="8836819" y="142135"/>
            <a:ext cx="80963" cy="55959"/>
          </a:xfrm>
          <a:prstGeom prst="rtTriangle">
            <a:avLst/>
          </a:prstGeom>
          <a:solidFill>
            <a:srgbClr val="0D348B">
              <a:alpha val="85097"/>
            </a:srgbClr>
          </a:solidFill>
          <a:ln w="9525">
            <a:noFill/>
          </a:ln>
          <a:effectLst>
            <a:outerShdw dist="38100" dir="5400000" algn="ctr" rotWithShape="0">
              <a:srgbClr val="000000">
                <a:alpha val="37999"/>
              </a:srgbClr>
            </a:outerShdw>
          </a:effectLst>
        </p:spPr>
        <p:txBody>
          <a:bodyPr anchor="ctr"/>
          <a:lstStyle/>
          <a:p>
            <a:pPr lvl="0" algn="ctr" eaLnBrk="1" hangingPunct="1">
              <a:lnSpc>
                <a:spcPct val="120000"/>
              </a:lnSpc>
            </a:pPr>
            <a:endParaRPr lang="zh-CN" altLang="en-US" sz="1350" b="1" dirty="0">
              <a:solidFill>
                <a:srgbClr val="F9F9F9"/>
              </a:solidFill>
              <a:latin typeface="微软雅黑" panose="020B0503020204020204" pitchFamily="34" charset="-122"/>
              <a:ea typeface="微软雅黑" panose="020B0503020204020204" pitchFamily="34" charset="-122"/>
            </a:endParaRPr>
          </a:p>
        </p:txBody>
      </p:sp>
      <p:sp>
        <p:nvSpPr>
          <p:cNvPr id="25602" name="矩形 19"/>
          <p:cNvSpPr/>
          <p:nvPr/>
        </p:nvSpPr>
        <p:spPr>
          <a:xfrm>
            <a:off x="0" y="194522"/>
            <a:ext cx="846535" cy="328613"/>
          </a:xfrm>
          <a:prstGeom prst="rect">
            <a:avLst/>
          </a:prstGeom>
          <a:solidFill>
            <a:srgbClr val="0070C0"/>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25603" name="矩形 20"/>
          <p:cNvSpPr/>
          <p:nvPr/>
        </p:nvSpPr>
        <p:spPr>
          <a:xfrm>
            <a:off x="933450" y="194522"/>
            <a:ext cx="8210550" cy="328613"/>
          </a:xfrm>
          <a:prstGeom prst="rect">
            <a:avLst/>
          </a:prstGeom>
          <a:solidFill>
            <a:srgbClr val="7F7F7F"/>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sp>
        <p:nvSpPr>
          <p:cNvPr id="25604" name="Rectangle 5"/>
          <p:cNvSpPr/>
          <p:nvPr/>
        </p:nvSpPr>
        <p:spPr>
          <a:xfrm rot="-5400000">
            <a:off x="8345091" y="134991"/>
            <a:ext cx="475059" cy="504825"/>
          </a:xfrm>
          <a:custGeom>
            <a:avLst/>
            <a:gdLst/>
            <a:ahLst/>
            <a:cxnLst>
              <a:cxn ang="0">
                <a:pos x="10" y="0"/>
              </a:cxn>
              <a:cxn ang="0">
                <a:pos x="1519" y="0"/>
              </a:cxn>
              <a:cxn ang="0">
                <a:pos x="1519" y="729788"/>
              </a:cxn>
              <a:cxn ang="0">
                <a:pos x="0" y="729788"/>
              </a:cxn>
              <a:cxn ang="0">
                <a:pos x="0" y="725856"/>
              </a:cxn>
              <a:cxn ang="0">
                <a:pos x="8" y="725856"/>
              </a:cxn>
              <a:cxn ang="0">
                <a:pos x="126" y="360719"/>
              </a:cxn>
              <a:cxn ang="0">
                <a:pos x="10" y="0"/>
              </a:cxn>
            </a:cxnLst>
            <a:rect l="0" t="0" r="0" b="0"/>
            <a:pathLst>
              <a:path w="4732299" h="655200">
                <a:moveTo>
                  <a:pt x="29842" y="0"/>
                </a:moveTo>
                <a:lnTo>
                  <a:pt x="4732299" y="0"/>
                </a:lnTo>
                <a:lnTo>
                  <a:pt x="4732299" y="655200"/>
                </a:lnTo>
                <a:lnTo>
                  <a:pt x="0" y="655200"/>
                </a:lnTo>
                <a:lnTo>
                  <a:pt x="0" y="651669"/>
                </a:lnTo>
                <a:lnTo>
                  <a:pt x="25384" y="651669"/>
                </a:lnTo>
                <a:lnTo>
                  <a:pt x="393662" y="323851"/>
                </a:lnTo>
                <a:lnTo>
                  <a:pt x="29842" y="0"/>
                </a:lnTo>
                <a:close/>
              </a:path>
            </a:pathLst>
          </a:custGeom>
          <a:solidFill>
            <a:srgbClr val="0070C0"/>
          </a:solidFill>
          <a:ln w="9525">
            <a:noFill/>
          </a:ln>
        </p:spPr>
        <p:txBody>
          <a:bodyPr/>
          <a:lstStyle/>
          <a:p>
            <a:endParaRPr lang="zh-CN" altLang="en-US" sz="1350"/>
          </a:p>
        </p:txBody>
      </p:sp>
      <p:sp>
        <p:nvSpPr>
          <p:cNvPr id="25605" name="TextBox 15"/>
          <p:cNvSpPr txBox="1"/>
          <p:nvPr/>
        </p:nvSpPr>
        <p:spPr>
          <a:xfrm>
            <a:off x="8331994" y="226669"/>
            <a:ext cx="504825" cy="387985"/>
          </a:xfrm>
          <a:prstGeom prst="rect">
            <a:avLst/>
          </a:prstGeom>
          <a:noFill/>
          <a:ln w="9525">
            <a:noFill/>
          </a:ln>
        </p:spPr>
        <p:txBody>
          <a:bodyPr anchor="t">
            <a:spAutoFit/>
          </a:bodyPr>
          <a:lstStyle/>
          <a:p>
            <a:pPr algn="ctr"/>
            <a:fld id="{9A0DB2DC-4C9A-4742-B13C-FB6460FD3503}" type="slidenum">
              <a:rPr lang="en-US" altLang="zh-CN" dirty="0">
                <a:solidFill>
                  <a:srgbClr val="FFFFFF"/>
                </a:solidFill>
                <a:latin typeface="Arial Unicode MS" panose="020B0604020202020204" pitchFamily="34" charset="-122"/>
                <a:ea typeface="Arial Unicode MS" panose="020B0604020202020204" pitchFamily="34" charset="-122"/>
              </a:rPr>
            </a:fld>
            <a:r>
              <a:rPr lang="zh-CN" altLang="en-US" dirty="0">
                <a:solidFill>
                  <a:srgbClr val="FF8500"/>
                </a:solidFill>
                <a:latin typeface="Arial Unicode MS" panose="020B0604020202020204" pitchFamily="34" charset="-122"/>
                <a:ea typeface="Arial Unicode MS" panose="020B0604020202020204" pitchFamily="34" charset="-122"/>
              </a:rPr>
              <a:t> </a:t>
            </a:r>
            <a:endParaRPr lang="zh-CN" altLang="en-US" dirty="0">
              <a:solidFill>
                <a:srgbClr val="FF8500"/>
              </a:solidFill>
              <a:latin typeface="Arial Unicode MS" panose="020B0604020202020204" pitchFamily="34" charset="-122"/>
              <a:ea typeface="Arial Unicode MS" panose="020B0604020202020204" pitchFamily="34" charset="-122"/>
            </a:endParaRPr>
          </a:p>
        </p:txBody>
      </p:sp>
      <p:sp>
        <p:nvSpPr>
          <p:cNvPr id="25606" name="文本框 23"/>
          <p:cNvSpPr txBox="1"/>
          <p:nvPr/>
        </p:nvSpPr>
        <p:spPr>
          <a:xfrm>
            <a:off x="1320404" y="215954"/>
            <a:ext cx="2965845" cy="321945"/>
          </a:xfrm>
          <a:prstGeom prst="rect">
            <a:avLst/>
          </a:prstGeom>
          <a:noFill/>
          <a:ln w="9525">
            <a:noFill/>
          </a:ln>
        </p:spPr>
        <p:txBody>
          <a:bodyPr wrap="square" anchor="t">
            <a:spAutoFit/>
          </a:bodyPr>
          <a:lstStyle/>
          <a:p>
            <a:r>
              <a:rPr lang="zh-CN" altLang="en-US" sz="1500" b="1" dirty="0">
                <a:solidFill>
                  <a:srgbClr val="FFFFFF"/>
                </a:solidFill>
                <a:latin typeface="微软雅黑" panose="020B0503020204020204" pitchFamily="34" charset="-122"/>
                <a:ea typeface="微软雅黑" panose="020B0503020204020204" pitchFamily="34" charset="-122"/>
              </a:rPr>
              <a:t>三种主流后端存储类型</a:t>
            </a:r>
            <a:endParaRPr lang="zh-CN" altLang="en-US" sz="1500" b="1" dirty="0">
              <a:solidFill>
                <a:srgbClr val="FFFFFF"/>
              </a:solidFill>
              <a:latin typeface="微软雅黑" panose="020B0503020204020204" pitchFamily="34" charset="-122"/>
              <a:ea typeface="微软雅黑" panose="020B0503020204020204" pitchFamily="34" charset="-122"/>
            </a:endParaRPr>
          </a:p>
        </p:txBody>
      </p:sp>
      <p:sp>
        <p:nvSpPr>
          <p:cNvPr id="25607" name="右箭头 24"/>
          <p:cNvSpPr/>
          <p:nvPr/>
        </p:nvSpPr>
        <p:spPr>
          <a:xfrm>
            <a:off x="1072754" y="238575"/>
            <a:ext cx="227409" cy="257175"/>
          </a:xfrm>
          <a:prstGeom prst="rightArrow">
            <a:avLst>
              <a:gd name="adj1" fmla="val 50000"/>
              <a:gd name="adj2" fmla="val 50000"/>
            </a:avLst>
          </a:prstGeom>
          <a:solidFill>
            <a:schemeClr val="bg1"/>
          </a:solidFill>
          <a:ln w="9525">
            <a:noFill/>
          </a:ln>
        </p:spPr>
        <p:txBody>
          <a:bodyPr anchor="ctr"/>
          <a:lstStyle/>
          <a:p>
            <a:pPr lvl="0" algn="ctr" eaLnBrk="1" hangingPunct="1"/>
            <a:endParaRPr lang="zh-CN" altLang="en-US" sz="1350" dirty="0">
              <a:solidFill>
                <a:srgbClr val="FFFFFF"/>
              </a:solidFill>
              <a:latin typeface="Calibri" panose="020F0502020204030204" pitchFamily="34" charset="0"/>
              <a:ea typeface="宋体" panose="02010600030101010101" pitchFamily="2" charset="-122"/>
            </a:endParaRPr>
          </a:p>
        </p:txBody>
      </p:sp>
      <p:grpSp>
        <p:nvGrpSpPr>
          <p:cNvPr id="13" name="组合 12"/>
          <p:cNvGrpSpPr/>
          <p:nvPr/>
        </p:nvGrpSpPr>
        <p:grpSpPr>
          <a:xfrm>
            <a:off x="933450" y="187960"/>
            <a:ext cx="414655" cy="358775"/>
            <a:chOff x="7867650" y="287030"/>
            <a:chExt cx="2647950" cy="2282716"/>
          </a:xfrm>
        </p:grpSpPr>
        <p:sp>
          <p:nvSpPr>
            <p:cNvPr id="14" name="六边形 13"/>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p:nvSpPr>
          <p:spPr>
            <a:xfrm>
              <a:off x="7867650" y="287030"/>
              <a:ext cx="2647950" cy="2282716"/>
            </a:xfrm>
            <a:prstGeom prst="hexagon">
              <a:avLst/>
            </a:prstGeom>
            <a:gradFill flip="none" rotWithShape="1">
              <a:gsLst>
                <a:gs pos="0">
                  <a:srgbClr val="007BD3"/>
                </a:gs>
                <a:gs pos="100000">
                  <a:srgbClr val="034373"/>
                </a:gs>
              </a:gsLst>
              <a:lin ang="2700000" scaled="0"/>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图片 1"/>
          <p:cNvPicPr>
            <a:picLocks noChangeAspect="1"/>
          </p:cNvPicPr>
          <p:nvPr/>
        </p:nvPicPr>
        <p:blipFill>
          <a:blip r:embed="rId1"/>
          <a:stretch>
            <a:fillRect/>
          </a:stretch>
        </p:blipFill>
        <p:spPr>
          <a:xfrm>
            <a:off x="224790" y="726440"/>
            <a:ext cx="5301615" cy="4246245"/>
          </a:xfrm>
          <a:prstGeom prst="rect">
            <a:avLst/>
          </a:prstGeom>
        </p:spPr>
      </p:pic>
      <p:grpSp>
        <p:nvGrpSpPr>
          <p:cNvPr id="3" name="组合 2"/>
          <p:cNvGrpSpPr/>
          <p:nvPr/>
        </p:nvGrpSpPr>
        <p:grpSpPr>
          <a:xfrm>
            <a:off x="5738495" y="726440"/>
            <a:ext cx="2707640" cy="667020"/>
            <a:chOff x="539552" y="735490"/>
            <a:chExt cx="3242903" cy="680811"/>
          </a:xfrm>
        </p:grpSpPr>
        <p:sp>
          <p:nvSpPr>
            <p:cNvPr id="5" name="TextBox 40"/>
            <p:cNvSpPr txBox="1"/>
            <p:nvPr/>
          </p:nvSpPr>
          <p:spPr>
            <a:xfrm>
              <a:off x="743745" y="735766"/>
              <a:ext cx="3038710" cy="68053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altLang="zh-CN" sz="1200" b="1" dirty="0"/>
                <a:t>    </a:t>
              </a:r>
              <a:r>
                <a:rPr lang="zh-CN" altLang="en-US" sz="1200" b="1" dirty="0"/>
                <a:t>文件存储：FTP、NFS服务器</a:t>
              </a:r>
              <a:endParaRPr lang="zh-CN" altLang="en-US" sz="1200" b="1" dirty="0"/>
            </a:p>
            <a:p>
              <a:r>
                <a:rPr lang="zh-CN" altLang="en-US" sz="1200" b="1" dirty="0"/>
                <a:t>    造价低，利于共享</a:t>
              </a:r>
              <a:endParaRPr lang="zh-CN" altLang="en-US" sz="1200" b="1" dirty="0"/>
            </a:p>
            <a:p>
              <a:r>
                <a:rPr lang="zh-CN" altLang="en-US" sz="1200" b="1" dirty="0"/>
                <a:t>    读写速率低，效率低下</a:t>
              </a:r>
              <a:endParaRPr lang="zh-CN" altLang="en-US" sz="1200" b="1" dirty="0"/>
            </a:p>
            <a:p>
              <a:endParaRPr lang="zh-CN" altLang="en-US" sz="1200" b="1" dirty="0"/>
            </a:p>
          </p:txBody>
        </p:sp>
        <p:sp>
          <p:nvSpPr>
            <p:cNvPr id="6" name="矩形 5"/>
            <p:cNvSpPr/>
            <p:nvPr/>
          </p:nvSpPr>
          <p:spPr>
            <a:xfrm>
              <a:off x="539552" y="735490"/>
              <a:ext cx="203822" cy="15295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5745480" y="1764665"/>
            <a:ext cx="2592070" cy="833390"/>
            <a:chOff x="539552" y="735490"/>
            <a:chExt cx="3242903" cy="850967"/>
          </a:xfrm>
        </p:grpSpPr>
        <p:sp>
          <p:nvSpPr>
            <p:cNvPr id="8" name="TextBox 40"/>
            <p:cNvSpPr txBox="1"/>
            <p:nvPr/>
          </p:nvSpPr>
          <p:spPr>
            <a:xfrm>
              <a:off x="743745" y="735766"/>
              <a:ext cx="3038710" cy="85069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altLang="zh-CN" sz="1200" b="1" dirty="0"/>
                <a:t>    </a:t>
              </a:r>
              <a:r>
                <a:rPr lang="zh-CN" altLang="en-US" sz="1200" b="1" dirty="0"/>
                <a:t>块存储：磁盘阵列，硬盘</a:t>
              </a:r>
              <a:endParaRPr lang="zh-CN" altLang="en-US" sz="1200" b="1" dirty="0"/>
            </a:p>
            <a:p>
              <a:r>
                <a:rPr lang="zh-CN" altLang="en-US" sz="1200" b="1" dirty="0"/>
                <a:t>    适用云计算环境，高</a:t>
              </a:r>
              <a:r>
                <a:rPr lang="en-US" altLang="zh-CN" sz="1200" b="1" dirty="0"/>
                <a:t>IO</a:t>
              </a:r>
              <a:endParaRPr lang="zh-CN" altLang="en-US" sz="1200" b="1" dirty="0"/>
            </a:p>
            <a:p>
              <a:r>
                <a:rPr lang="zh-CN" altLang="en-US" sz="1200" b="1" dirty="0"/>
                <a:t>    但是数据无法共享</a:t>
              </a:r>
              <a:endParaRPr lang="zh-CN" altLang="en-US" sz="1200" b="1" dirty="0"/>
            </a:p>
            <a:p>
              <a:r>
                <a:rPr lang="zh-CN" altLang="en-US" sz="1200" b="1" dirty="0"/>
                <a:t>    不利于扩展</a:t>
              </a:r>
              <a:endParaRPr lang="zh-CN" altLang="en-US" sz="1200" b="1" dirty="0"/>
            </a:p>
            <a:p>
              <a:endParaRPr lang="zh-CN" altLang="en-US" sz="1200" b="1" dirty="0"/>
            </a:p>
          </p:txBody>
        </p:sp>
        <p:sp>
          <p:nvSpPr>
            <p:cNvPr id="9" name="矩形 8"/>
            <p:cNvSpPr/>
            <p:nvPr/>
          </p:nvSpPr>
          <p:spPr>
            <a:xfrm>
              <a:off x="539552" y="735490"/>
              <a:ext cx="211321" cy="15366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5739765" y="2967990"/>
            <a:ext cx="3026410" cy="1166823"/>
            <a:chOff x="456092" y="735490"/>
            <a:chExt cx="3326363" cy="983950"/>
          </a:xfrm>
        </p:grpSpPr>
        <p:sp>
          <p:nvSpPr>
            <p:cNvPr id="11" name="TextBox 40"/>
            <p:cNvSpPr txBox="1"/>
            <p:nvPr/>
          </p:nvSpPr>
          <p:spPr>
            <a:xfrm>
              <a:off x="743745" y="735766"/>
              <a:ext cx="3038710" cy="983674"/>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altLang="zh-CN" sz="1200" b="1" dirty="0"/>
                <a:t>  </a:t>
              </a:r>
              <a:r>
                <a:rPr lang="zh-CN" altLang="en-US" sz="1200" b="1" dirty="0"/>
                <a:t>对象存储：</a:t>
              </a:r>
              <a:endParaRPr lang="zh-CN" altLang="en-US" sz="1200" b="1" dirty="0"/>
            </a:p>
            <a:p>
              <a:r>
                <a:rPr lang="zh-CN" altLang="en-US" sz="1200" b="1" dirty="0"/>
                <a:t>  结合了文件存储和块存储的优点</a:t>
              </a:r>
              <a:endParaRPr lang="zh-CN" altLang="en-US" sz="1200" b="1" dirty="0"/>
            </a:p>
            <a:p>
              <a:r>
                <a:rPr lang="zh-CN" altLang="en-US" sz="1200" b="1" dirty="0"/>
                <a:t>  利于共享，较高的</a:t>
              </a:r>
              <a:r>
                <a:rPr lang="en-US" altLang="zh-CN" sz="1200" b="1" dirty="0"/>
                <a:t>IO</a:t>
              </a:r>
              <a:r>
                <a:rPr lang="zh-CN" altLang="en-US" sz="1200" b="1" dirty="0"/>
                <a:t>，并且支持大规模</a:t>
              </a:r>
              <a:endParaRPr lang="zh-CN" altLang="en-US" sz="1200" b="1" dirty="0"/>
            </a:p>
            <a:p>
              <a:r>
                <a:rPr lang="zh-CN" altLang="en-US" sz="1200" b="1" dirty="0"/>
                <a:t>  部署与扩展。</a:t>
              </a:r>
              <a:endParaRPr lang="zh-CN" altLang="en-US" sz="1200" b="1" dirty="0"/>
            </a:p>
            <a:p>
              <a:r>
                <a:rPr lang="zh-CN" altLang="en-US" sz="1200" b="1" dirty="0"/>
                <a:t>  </a:t>
              </a:r>
              <a:endParaRPr lang="zh-CN" altLang="en-US" sz="1200" b="1" dirty="0"/>
            </a:p>
            <a:p>
              <a:r>
                <a:rPr lang="zh-CN" altLang="en-US" sz="1200" b="1" dirty="0"/>
                <a:t>  </a:t>
              </a:r>
              <a:r>
                <a:rPr lang="en-US" altLang="zh-CN" sz="1200" b="1" dirty="0"/>
                <a:t>ceph</a:t>
              </a:r>
              <a:r>
                <a:rPr lang="zh-CN" altLang="en-US" sz="1200" b="1" dirty="0"/>
                <a:t>严格来讲也是对象存储。</a:t>
              </a:r>
              <a:r>
                <a:rPr lang="en-US" altLang="zh-CN" sz="1200" b="1" dirty="0"/>
                <a:t>  </a:t>
              </a:r>
              <a:endParaRPr lang="zh-CN" altLang="en-US" sz="1200" b="1" dirty="0"/>
            </a:p>
            <a:p>
              <a:endParaRPr lang="zh-CN" altLang="en-US" sz="1200" b="1" dirty="0"/>
            </a:p>
          </p:txBody>
        </p:sp>
        <p:sp>
          <p:nvSpPr>
            <p:cNvPr id="12" name="矩形 11"/>
            <p:cNvSpPr/>
            <p:nvPr/>
          </p:nvSpPr>
          <p:spPr>
            <a:xfrm>
              <a:off x="456092" y="735490"/>
              <a:ext cx="181957" cy="1206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Click="0" advTm="3000"/>
</p:sld>
</file>

<file path=ppt/tags/tag1.xml><?xml version="1.0" encoding="utf-8"?>
<p:tagLst xmlns:p="http://schemas.openxmlformats.org/presentationml/2006/main">
  <p:tag name="KSO_WM_UNIT_PLACING_PICTURE_USER_VIEWPORT" val="{&quot;height&quot;:5415,&quot;width&quot;:12000}"/>
</p:tagLst>
</file>

<file path=ppt/theme/theme1.xml><?xml version="1.0" encoding="utf-8"?>
<a:theme xmlns:a="http://schemas.openxmlformats.org/drawingml/2006/main" name="1_Office 主题">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5_Office 主题">
  <a:themeElements>
    <a:clrScheme name="15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5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5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2_Office 主题">
  <a:themeElements>
    <a:clrScheme name="1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2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6_Office 主题">
  <a:themeElements>
    <a:clrScheme name="1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6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3_Office 主题">
  <a:themeElements>
    <a:clrScheme name="1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10512</Words>
  <Application>WPS 演示</Application>
  <PresentationFormat>全屏显示(16:9)</PresentationFormat>
  <Paragraphs>616</Paragraphs>
  <Slides>35</Slides>
  <Notes>0</Notes>
  <HiddenSlides>0</HiddenSlides>
  <MMClips>0</MMClips>
  <ScaleCrop>false</ScaleCrop>
  <HeadingPairs>
    <vt:vector size="6" baseType="variant">
      <vt:variant>
        <vt:lpstr>已用的字体</vt:lpstr>
      </vt:variant>
      <vt:variant>
        <vt:i4>7</vt:i4>
      </vt:variant>
      <vt:variant>
        <vt:lpstr>主题</vt:lpstr>
      </vt:variant>
      <vt:variant>
        <vt:i4>5</vt:i4>
      </vt:variant>
      <vt:variant>
        <vt:lpstr>幻灯片标题</vt:lpstr>
      </vt:variant>
      <vt:variant>
        <vt:i4>35</vt:i4>
      </vt:variant>
    </vt:vector>
  </HeadingPairs>
  <TitlesOfParts>
    <vt:vector size="47" baseType="lpstr">
      <vt:lpstr>Arial</vt:lpstr>
      <vt:lpstr>宋体</vt:lpstr>
      <vt:lpstr>Wingdings</vt:lpstr>
      <vt:lpstr>Calibri</vt:lpstr>
      <vt:lpstr>Calibri Light</vt:lpstr>
      <vt:lpstr>微软雅黑</vt:lpstr>
      <vt:lpstr>Arial Unicode MS</vt:lpstr>
      <vt:lpstr>1_Office 主题</vt:lpstr>
      <vt:lpstr>15_Office 主题</vt:lpstr>
      <vt:lpstr>12_Office 主题</vt:lpstr>
      <vt:lpstr>16_Office 主题</vt:lpstr>
      <vt:lpstr>13_Office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Mao</dc:creator>
  <cp:lastModifiedBy>troila</cp:lastModifiedBy>
  <cp:revision>538</cp:revision>
  <dcterms:created xsi:type="dcterms:W3CDTF">2015-07-27T12:22:00Z</dcterms:created>
  <dcterms:modified xsi:type="dcterms:W3CDTF">2021-01-08T07:02:22Z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